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6"/>
  </p:notesMasterIdLst>
  <p:handoutMasterIdLst>
    <p:handoutMasterId r:id="rId107"/>
  </p:handoutMasterIdLst>
  <p:sldIdLst>
    <p:sldId id="395" r:id="rId2"/>
    <p:sldId id="398" r:id="rId3"/>
    <p:sldId id="657" r:id="rId4"/>
    <p:sldId id="399" r:id="rId5"/>
    <p:sldId id="437" r:id="rId6"/>
    <p:sldId id="417" r:id="rId7"/>
    <p:sldId id="486" r:id="rId8"/>
    <p:sldId id="530" r:id="rId9"/>
    <p:sldId id="400" r:id="rId10"/>
    <p:sldId id="533" r:id="rId11"/>
    <p:sldId id="445" r:id="rId12"/>
    <p:sldId id="416" r:id="rId13"/>
    <p:sldId id="535" r:id="rId14"/>
    <p:sldId id="433" r:id="rId15"/>
    <p:sldId id="517" r:id="rId16"/>
    <p:sldId id="654" r:id="rId17"/>
    <p:sldId id="543" r:id="rId18"/>
    <p:sldId id="511" r:id="rId19"/>
    <p:sldId id="396" r:id="rId20"/>
    <p:sldId id="397" r:id="rId21"/>
    <p:sldId id="456" r:id="rId22"/>
    <p:sldId id="436" r:id="rId23"/>
    <p:sldId id="523" r:id="rId24"/>
    <p:sldId id="411" r:id="rId25"/>
    <p:sldId id="438" r:id="rId26"/>
    <p:sldId id="412" r:id="rId27"/>
    <p:sldId id="413" r:id="rId28"/>
    <p:sldId id="414" r:id="rId29"/>
    <p:sldId id="529" r:id="rId30"/>
    <p:sldId id="419" r:id="rId31"/>
    <p:sldId id="420" r:id="rId32"/>
    <p:sldId id="440" r:id="rId33"/>
    <p:sldId id="421" r:id="rId34"/>
    <p:sldId id="423" r:id="rId35"/>
    <p:sldId id="477" r:id="rId36"/>
    <p:sldId id="484" r:id="rId37"/>
    <p:sldId id="488" r:id="rId38"/>
    <p:sldId id="439" r:id="rId39"/>
    <p:sldId id="485" r:id="rId40"/>
    <p:sldId id="502" r:id="rId41"/>
    <p:sldId id="547" r:id="rId42"/>
    <p:sldId id="652" r:id="rId43"/>
    <p:sldId id="656" r:id="rId44"/>
    <p:sldId id="504" r:id="rId45"/>
    <p:sldId id="500" r:id="rId46"/>
    <p:sldId id="501" r:id="rId47"/>
    <p:sldId id="404" r:id="rId48"/>
    <p:sldId id="474" r:id="rId49"/>
    <p:sldId id="489" r:id="rId50"/>
    <p:sldId id="472" r:id="rId51"/>
    <p:sldId id="424" r:id="rId52"/>
    <p:sldId id="466" r:id="rId53"/>
    <p:sldId id="514" r:id="rId54"/>
    <p:sldId id="471" r:id="rId55"/>
    <p:sldId id="409" r:id="rId56"/>
    <p:sldId id="515" r:id="rId57"/>
    <p:sldId id="516" r:id="rId58"/>
    <p:sldId id="408" r:id="rId59"/>
    <p:sldId id="430" r:id="rId60"/>
    <p:sldId id="469" r:id="rId61"/>
    <p:sldId id="453" r:id="rId62"/>
    <p:sldId id="454" r:id="rId63"/>
    <p:sldId id="451" r:id="rId64"/>
    <p:sldId id="405" r:id="rId65"/>
    <p:sldId id="552" r:id="rId66"/>
    <p:sldId id="541" r:id="rId67"/>
    <p:sldId id="647" r:id="rId68"/>
    <p:sldId id="542" r:id="rId69"/>
    <p:sldId id="539" r:id="rId70"/>
    <p:sldId id="482" r:id="rId71"/>
    <p:sldId id="427" r:id="rId72"/>
    <p:sldId id="442" r:id="rId73"/>
    <p:sldId id="428" r:id="rId74"/>
    <p:sldId id="491" r:id="rId75"/>
    <p:sldId id="462" r:id="rId76"/>
    <p:sldId id="403" r:id="rId77"/>
    <p:sldId id="458" r:id="rId78"/>
    <p:sldId id="519" r:id="rId79"/>
    <p:sldId id="521" r:id="rId80"/>
    <p:sldId id="426" r:id="rId81"/>
    <p:sldId id="459" r:id="rId82"/>
    <p:sldId id="460" r:id="rId83"/>
    <p:sldId id="407" r:id="rId84"/>
    <p:sldId id="528" r:id="rId85"/>
    <p:sldId id="526" r:id="rId86"/>
    <p:sldId id="655" r:id="rId87"/>
    <p:sldId id="524" r:id="rId88"/>
    <p:sldId id="525" r:id="rId89"/>
    <p:sldId id="646" r:id="rId90"/>
    <p:sldId id="648" r:id="rId91"/>
    <p:sldId id="649" r:id="rId92"/>
    <p:sldId id="644" r:id="rId93"/>
    <p:sldId id="653" r:id="rId94"/>
    <p:sldId id="410" r:id="rId95"/>
    <p:sldId id="548" r:id="rId96"/>
    <p:sldId id="554" r:id="rId97"/>
    <p:sldId id="555" r:id="rId98"/>
    <p:sldId id="556" r:id="rId99"/>
    <p:sldId id="557" r:id="rId100"/>
    <p:sldId id="558" r:id="rId101"/>
    <p:sldId id="641" r:id="rId102"/>
    <p:sldId id="534" r:id="rId103"/>
    <p:sldId id="401" r:id="rId104"/>
    <p:sldId id="415"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ling, Margaret - Corporate Services" initials="MM-CS" lastIdx="2" clrIdx="0">
    <p:extLst>
      <p:ext uri="{19B8F6BF-5375-455C-9EA6-DF929625EA0E}">
        <p15:presenceInfo xmlns:p15="http://schemas.microsoft.com/office/powerpoint/2012/main" userId="S::Margaret.Melling@Oxfordshire.gov.uk::225c22a1-a4ba-4d27-ba09-dac67872c4bc" providerId="AD"/>
      </p:ext>
    </p:extLst>
  </p:cmAuthor>
  <p:cmAuthor id="2" name="Bird, Alick - Corporate Services" initials="BA-CS" lastIdx="3" clrIdx="1">
    <p:extLst>
      <p:ext uri="{19B8F6BF-5375-455C-9EA6-DF929625EA0E}">
        <p15:presenceInfo xmlns:p15="http://schemas.microsoft.com/office/powerpoint/2012/main" userId="S::ts406917@Oxfordshire.gov.uk::8ecb66ed-0841-47a0-b164-86d171ff2097" providerId="AD"/>
      </p:ext>
    </p:extLst>
  </p:cmAuthor>
  <p:cmAuthor id="3" name="Hickman, Daisy - Trading Standards" initials="HD-TS" lastIdx="2" clrIdx="2">
    <p:extLst>
      <p:ext uri="{19B8F6BF-5375-455C-9EA6-DF929625EA0E}">
        <p15:presenceInfo xmlns:p15="http://schemas.microsoft.com/office/powerpoint/2012/main" userId="S::Daisy.Hickman@oxfordshire.gov.uk::5fcb32b7-e58d-40c3-a252-1d1bb0a0ecfb" providerId="AD"/>
      </p:ext>
    </p:extLst>
  </p:cmAuthor>
  <p:cmAuthor id="4" name="ADAMS Richard J" initials="ARJ" lastIdx="1" clrIdx="3">
    <p:extLst>
      <p:ext uri="{19B8F6BF-5375-455C-9EA6-DF929625EA0E}">
        <p15:presenceInfo xmlns:p15="http://schemas.microsoft.com/office/powerpoint/2012/main" userId="S-1-5-21-38480843-1272404328-111032338-20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F85"/>
    <a:srgbClr val="DCA500"/>
    <a:srgbClr val="F09A31"/>
    <a:srgbClr val="916D00"/>
    <a:srgbClr val="FFE8B2"/>
    <a:srgbClr val="F26200"/>
    <a:srgbClr val="2F5597"/>
    <a:srgbClr val="548235"/>
    <a:srgbClr val="EBF5FB"/>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6357" autoAdjust="0"/>
  </p:normalViewPr>
  <p:slideViewPr>
    <p:cSldViewPr snapToGrid="0">
      <p:cViewPr varScale="1">
        <p:scale>
          <a:sx n="110" d="100"/>
          <a:sy n="110" d="100"/>
        </p:scale>
        <p:origin x="456" y="96"/>
      </p:cViewPr>
      <p:guideLst>
        <p:guide orient="horz" pos="2160"/>
        <p:guide pos="3840"/>
      </p:guideLst>
    </p:cSldViewPr>
  </p:slideViewPr>
  <p:outlineViewPr>
    <p:cViewPr>
      <p:scale>
        <a:sx n="33" d="100"/>
        <a:sy n="33" d="100"/>
      </p:scale>
      <p:origin x="0" y="-1572"/>
    </p:cViewPr>
  </p:outlineViewPr>
  <p:notesTextViewPr>
    <p:cViewPr>
      <p:scale>
        <a:sx n="1" d="1"/>
        <a:sy n="1" d="1"/>
      </p:scale>
      <p:origin x="0" y="0"/>
    </p:cViewPr>
  </p:notesTextViewPr>
  <p:sorterViewPr>
    <p:cViewPr>
      <p:scale>
        <a:sx n="170" d="100"/>
        <a:sy n="170" d="100"/>
      </p:scale>
      <p:origin x="0" y="0"/>
    </p:cViewPr>
  </p:sorter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handoutMaster" Target="handoutMasters/handout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commentAuthors" Target="commen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543505-F408-43CF-BC94-1941AC4604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A8427AF-F480-4780-898E-22B6182472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1D6E58-3E91-4B68-A71F-2128DEBDFE63}" type="datetimeFigureOut">
              <a:rPr lang="en-GB" smtClean="0"/>
              <a:t>22/07/2022</a:t>
            </a:fld>
            <a:endParaRPr lang="en-GB"/>
          </a:p>
        </p:txBody>
      </p:sp>
      <p:sp>
        <p:nvSpPr>
          <p:cNvPr id="4" name="Footer Placeholder 3">
            <a:extLst>
              <a:ext uri="{FF2B5EF4-FFF2-40B4-BE49-F238E27FC236}">
                <a16:creationId xmlns:a16="http://schemas.microsoft.com/office/drawing/2014/main" id="{F6B926BF-5C05-479C-A595-3138169B6C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F64FA69-CFBE-4A17-AB96-459AECAEDA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DBEF51-DCAF-4C5E-B440-0C0191093896}" type="slidenum">
              <a:rPr lang="en-GB" smtClean="0"/>
              <a:t>‹#›</a:t>
            </a:fld>
            <a:endParaRPr lang="en-GB"/>
          </a:p>
        </p:txBody>
      </p:sp>
    </p:spTree>
    <p:extLst>
      <p:ext uri="{BB962C8B-B14F-4D97-AF65-F5344CB8AC3E}">
        <p14:creationId xmlns:p14="http://schemas.microsoft.com/office/powerpoint/2010/main" val="1258371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1B1A5-9042-41E2-9FD8-B4D153A679A8}" type="datetimeFigureOut">
              <a:rPr lang="en-GB" smtClean="0"/>
              <a:t>22/07/2022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5BB31-7753-4EDF-97A8-F63F1CDA47BB}" type="slidenum">
              <a:rPr lang="en-GB" smtClean="0"/>
              <a:t>‹#›</a:t>
            </a:fld>
            <a:endParaRPr lang="en-GB"/>
          </a:p>
        </p:txBody>
      </p:sp>
    </p:spTree>
    <p:extLst>
      <p:ext uri="{BB962C8B-B14F-4D97-AF65-F5344CB8AC3E}">
        <p14:creationId xmlns:p14="http://schemas.microsoft.com/office/powerpoint/2010/main" val="275055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Front P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CBA7F9-1A98-4C29-A63B-202F72C02600}"/>
              </a:ext>
            </a:extLst>
          </p:cNvPr>
          <p:cNvSpPr/>
          <p:nvPr userDrawn="1"/>
        </p:nvSpPr>
        <p:spPr>
          <a:xfrm>
            <a:off x="1" y="817418"/>
            <a:ext cx="12192000" cy="5635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p:cNvSpPr>
            <a:spLocks noGrp="1"/>
          </p:cNvSpPr>
          <p:nvPr>
            <p:ph type="title"/>
          </p:nvPr>
        </p:nvSpPr>
        <p:spPr>
          <a:xfrm>
            <a:off x="3563102" y="2363603"/>
            <a:ext cx="7211301" cy="3255264"/>
          </a:xfrm>
        </p:spPr>
        <p:txBody>
          <a:bodyPr anchor="t" anchorCtr="0">
            <a:normAutofit/>
          </a:bodyPr>
          <a:lstStyle>
            <a:lvl1pPr>
              <a:defRPr sz="5900" b="0" spc="-100" baseline="0">
                <a:solidFill>
                  <a:schemeClr val="tx1">
                    <a:lumMod val="65000"/>
                    <a:lumOff val="35000"/>
                  </a:schemeClr>
                </a:solidFill>
              </a:defRPr>
            </a:lvl1pPr>
          </a:lstStyle>
          <a:p>
            <a:r>
              <a:rPr lang="en-US" dirty="0"/>
              <a:t>Click to edit Master title style</a:t>
            </a:r>
          </a:p>
        </p:txBody>
      </p:sp>
      <p:sp>
        <p:nvSpPr>
          <p:cNvPr id="7" name="Text Placeholder 2">
            <a:extLst>
              <a:ext uri="{FF2B5EF4-FFF2-40B4-BE49-F238E27FC236}">
                <a16:creationId xmlns:a16="http://schemas.microsoft.com/office/drawing/2014/main" id="{3662C3AA-EF76-43FD-8182-2D0EC49A7FAE}"/>
              </a:ext>
            </a:extLst>
          </p:cNvPr>
          <p:cNvSpPr>
            <a:spLocks noGrp="1"/>
          </p:cNvSpPr>
          <p:nvPr>
            <p:ph type="body" idx="13"/>
          </p:nvPr>
        </p:nvSpPr>
        <p:spPr>
          <a:xfrm>
            <a:off x="3581390" y="1298448"/>
            <a:ext cx="7211301" cy="914400"/>
          </a:xfrm>
        </p:spPr>
        <p:txBody>
          <a:bodyPr anchor="b" anchorCtr="0">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4" name="Rectangle 3">
            <a:extLst>
              <a:ext uri="{FF2B5EF4-FFF2-40B4-BE49-F238E27FC236}">
                <a16:creationId xmlns:a16="http://schemas.microsoft.com/office/drawing/2014/main" id="{BB3E1A49-2C64-4EB0-8DA8-06A75336DEF1}"/>
              </a:ext>
            </a:extLst>
          </p:cNvPr>
          <p:cNvSpPr/>
          <p:nvPr userDrawn="1"/>
        </p:nvSpPr>
        <p:spPr>
          <a:xfrm>
            <a:off x="1" y="1298448"/>
            <a:ext cx="3424556" cy="914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 name="Rectangle 7">
            <a:extLst>
              <a:ext uri="{FF2B5EF4-FFF2-40B4-BE49-F238E27FC236}">
                <a16:creationId xmlns:a16="http://schemas.microsoft.com/office/drawing/2014/main" id="{5DB2BE9F-32B9-4701-B3C8-3A00ABB50897}"/>
              </a:ext>
            </a:extLst>
          </p:cNvPr>
          <p:cNvSpPr/>
          <p:nvPr userDrawn="1"/>
        </p:nvSpPr>
        <p:spPr>
          <a:xfrm>
            <a:off x="1" y="2363602"/>
            <a:ext cx="3424556" cy="36769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9" name="Rectangle 8">
            <a:extLst>
              <a:ext uri="{FF2B5EF4-FFF2-40B4-BE49-F238E27FC236}">
                <a16:creationId xmlns:a16="http://schemas.microsoft.com/office/drawing/2014/main" id="{96AC1319-E7C3-4AF5-B286-0A53C731FE1F}"/>
              </a:ext>
            </a:extLst>
          </p:cNvPr>
          <p:cNvSpPr/>
          <p:nvPr userDrawn="1"/>
        </p:nvSpPr>
        <p:spPr>
          <a:xfrm>
            <a:off x="11083636" y="1298448"/>
            <a:ext cx="1108364" cy="914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37657F86-16B5-4EDD-9D43-3DF88D5C120A}"/>
              </a:ext>
            </a:extLst>
          </p:cNvPr>
          <p:cNvSpPr/>
          <p:nvPr userDrawn="1"/>
        </p:nvSpPr>
        <p:spPr>
          <a:xfrm>
            <a:off x="11083636" y="2363602"/>
            <a:ext cx="1108364" cy="36769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2" name="Slide Number Placeholder 5">
            <a:extLst>
              <a:ext uri="{FF2B5EF4-FFF2-40B4-BE49-F238E27FC236}">
                <a16:creationId xmlns:a16="http://schemas.microsoft.com/office/drawing/2014/main" id="{AA45BF00-3F4A-4CA0-BA03-76A7B44017C4}"/>
              </a:ext>
            </a:extLst>
          </p:cNvPr>
          <p:cNvSpPr>
            <a:spLocks noGrp="1"/>
          </p:cNvSpPr>
          <p:nvPr>
            <p:ph type="sldNum" sz="quarter" idx="4"/>
          </p:nvPr>
        </p:nvSpPr>
        <p:spPr>
          <a:xfrm>
            <a:off x="10634135" y="6473103"/>
            <a:ext cx="1530927" cy="365125"/>
          </a:xfrm>
          <a:prstGeom prst="rect">
            <a:avLst/>
          </a:prstGeom>
        </p:spPr>
        <p:txBody>
          <a:bodyPr vert="horz" lIns="91440" tIns="45720" rIns="91440" bIns="45720" rtlCol="0" anchor="ctr"/>
          <a:lstStyle>
            <a:lvl1pPr algn="r">
              <a:defRPr sz="1200" b="1">
                <a:solidFill>
                  <a:schemeClr val="accent3">
                    <a:lumMod val="50000"/>
                  </a:schemeClr>
                </a:solidFill>
                <a:latin typeface="Trebuchet MS" panose="020B0603020202020204" pitchFamily="34" charset="0"/>
              </a:defRPr>
            </a:lvl1pPr>
          </a:lstStyle>
          <a:p>
            <a:pPr defTabSz="457200">
              <a:defRPr/>
            </a:pPr>
            <a:fld id="{4FAB73BC-B049-4115-A692-8D63A059BFB8}" type="slidenum">
              <a:rPr lang="en-US" smtClean="0"/>
              <a:pPr defTabSz="457200">
                <a:defRPr/>
              </a:pPr>
              <a:t>‹#›</a:t>
            </a:fld>
            <a:endParaRPr lang="en-US" dirty="0"/>
          </a:p>
        </p:txBody>
      </p:sp>
      <p:sp>
        <p:nvSpPr>
          <p:cNvPr id="13" name="Footer Placeholder 4">
            <a:extLst>
              <a:ext uri="{FF2B5EF4-FFF2-40B4-BE49-F238E27FC236}">
                <a16:creationId xmlns:a16="http://schemas.microsoft.com/office/drawing/2014/main" id="{C1459E62-5F8B-4A94-B686-041701A61B0F}"/>
              </a:ext>
            </a:extLst>
          </p:cNvPr>
          <p:cNvSpPr>
            <a:spLocks noGrp="1"/>
          </p:cNvSpPr>
          <p:nvPr>
            <p:ph type="ftr" sz="quarter" idx="3"/>
          </p:nvPr>
        </p:nvSpPr>
        <p:spPr>
          <a:xfrm>
            <a:off x="7477125" y="23045"/>
            <a:ext cx="4687937" cy="365125"/>
          </a:xfrm>
          <a:prstGeom prst="rect">
            <a:avLst/>
          </a:prstGeom>
        </p:spPr>
        <p:txBody>
          <a:bodyPr vert="horz" lIns="91440" tIns="45720" rIns="91440" bIns="45720" rtlCol="0" anchor="ctr"/>
          <a:lstStyle>
            <a:lvl1pPr algn="r">
              <a:defRPr sz="1200" b="1">
                <a:solidFill>
                  <a:schemeClr val="bg1"/>
                </a:solidFill>
                <a:latin typeface="Trebuchet MS" panose="020B0603020202020204" pitchFamily="34" charset="0"/>
              </a:defRPr>
            </a:lvl1pPr>
          </a:lstStyle>
          <a:p>
            <a:pPr defTabSz="457200">
              <a:defRPr/>
            </a:pPr>
            <a:r>
              <a:rPr lang="en-US" dirty="0">
                <a:solidFill>
                  <a:prstClr val="white"/>
                </a:solidFill>
              </a:rPr>
              <a:t>Oxfordshire </a:t>
            </a:r>
            <a:r>
              <a:rPr lang="en-GB" dirty="0">
                <a:solidFill>
                  <a:prstClr val="white"/>
                </a:solidFill>
              </a:rPr>
              <a:t>Strategic Intelligence Assessment 2022</a:t>
            </a:r>
            <a:endParaRPr lang="en-US" dirty="0">
              <a:solidFill>
                <a:prstClr val="white"/>
              </a:solidFill>
            </a:endParaRPr>
          </a:p>
        </p:txBody>
      </p:sp>
    </p:spTree>
    <p:extLst>
      <p:ext uri="{BB962C8B-B14F-4D97-AF65-F5344CB8AC3E}">
        <p14:creationId xmlns:p14="http://schemas.microsoft.com/office/powerpoint/2010/main" val="372405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5750BA1-1BFA-4919-995A-A1E3C5773EAD}"/>
              </a:ext>
            </a:extLst>
          </p:cNvPr>
          <p:cNvSpPr>
            <a:spLocks noGrp="1"/>
          </p:cNvSpPr>
          <p:nvPr>
            <p:ph idx="1"/>
          </p:nvPr>
        </p:nvSpPr>
        <p:spPr>
          <a:xfrm>
            <a:off x="3699164" y="1414731"/>
            <a:ext cx="7873510" cy="4888221"/>
          </a:xfrm>
        </p:spPr>
        <p:txBody>
          <a:bodyPr anchor="t" anchorCtr="0">
            <a:normAutofit/>
          </a:bodyPr>
          <a:lstStyle>
            <a:lvl1pPr marL="285750" indent="-285750">
              <a:buClr>
                <a:srgbClr val="2F5597"/>
              </a:buClr>
              <a:buSzPct val="85000"/>
              <a:buFont typeface="Wingdings" panose="05000000000000000000" pitchFamily="2" charset="2"/>
              <a:buChar char="£"/>
              <a:defRPr sz="1400">
                <a:solidFill>
                  <a:schemeClr val="tx1">
                    <a:lumMod val="65000"/>
                    <a:lumOff val="35000"/>
                  </a:schemeClr>
                </a:solidFill>
              </a:defRPr>
            </a:lvl1pPr>
            <a:lvl2pPr marL="788670" indent="-285750">
              <a:buClr>
                <a:srgbClr val="2F5597"/>
              </a:buClr>
              <a:buSzPct val="85000"/>
              <a:buFont typeface="Wingdings" panose="05000000000000000000" pitchFamily="2" charset="2"/>
              <a:buChar char="£"/>
              <a:defRPr sz="1400">
                <a:solidFill>
                  <a:schemeClr val="tx1">
                    <a:lumMod val="65000"/>
                    <a:lumOff val="35000"/>
                  </a:schemeClr>
                </a:solidFill>
              </a:defRPr>
            </a:lvl2pPr>
            <a:lvl3pPr marL="1245870" indent="-285750">
              <a:buClr>
                <a:schemeClr val="accent3">
                  <a:lumMod val="75000"/>
                </a:schemeClr>
              </a:buClr>
              <a:buSzPct val="85000"/>
              <a:buFont typeface="Wingdings" panose="05000000000000000000" pitchFamily="2" charset="2"/>
              <a:buChar char="£"/>
              <a:defRPr sz="1400">
                <a:solidFill>
                  <a:schemeClr val="tx1">
                    <a:lumMod val="65000"/>
                    <a:lumOff val="35000"/>
                  </a:schemeClr>
                </a:solidFill>
              </a:defRPr>
            </a:lvl3pPr>
            <a:lvl4pPr marL="1703070" indent="-285750">
              <a:buClr>
                <a:schemeClr val="accent3">
                  <a:lumMod val="60000"/>
                  <a:lumOff val="40000"/>
                </a:schemeClr>
              </a:buClr>
              <a:buSzPct val="85000"/>
              <a:buFont typeface="Wingdings" panose="05000000000000000000" pitchFamily="2" charset="2"/>
              <a:buChar char="£"/>
              <a:defRPr sz="1400">
                <a:solidFill>
                  <a:schemeClr val="tx1">
                    <a:lumMod val="65000"/>
                    <a:lumOff val="35000"/>
                  </a:schemeClr>
                </a:solidFill>
              </a:defRPr>
            </a:lvl4pPr>
            <a:lvl5pPr marL="2160270" indent="-285750">
              <a:buClr>
                <a:schemeClr val="accent3">
                  <a:lumMod val="50000"/>
                </a:schemeClr>
              </a:buClr>
              <a:buSzPct val="85000"/>
              <a:buFont typeface="Wingdings" panose="05000000000000000000" pitchFamily="2" charset="2"/>
              <a:buChar char="£"/>
              <a:defRPr sz="14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20DD3092-2FA4-4C52-9AFC-151BC260DB00}"/>
              </a:ext>
            </a:extLst>
          </p:cNvPr>
          <p:cNvSpPr>
            <a:spLocks noGrp="1"/>
          </p:cNvSpPr>
          <p:nvPr>
            <p:ph idx="13"/>
          </p:nvPr>
        </p:nvSpPr>
        <p:spPr>
          <a:xfrm>
            <a:off x="140418" y="868338"/>
            <a:ext cx="3220620" cy="5462325"/>
          </a:xfrm>
        </p:spPr>
        <p:txBody>
          <a:bodyPr anchor="t" anchorCtr="0">
            <a:normAutofit/>
          </a:bodyPr>
          <a:lstStyle>
            <a:lvl1pPr marL="0" indent="0">
              <a:buFont typeface="Arial" panose="020B0604020202020204" pitchFamily="34" charset="0"/>
              <a:buNone/>
              <a:defRPr sz="1400" b="1" u="sng" baseline="0">
                <a:solidFill>
                  <a:schemeClr val="tx1">
                    <a:lumMod val="65000"/>
                    <a:lumOff val="35000"/>
                  </a:schemeClr>
                </a:solidFill>
              </a:defRPr>
            </a:lvl1pPr>
            <a:lvl2pPr marL="502920" indent="0">
              <a:buNone/>
              <a:defRPr sz="1400">
                <a:solidFill>
                  <a:schemeClr val="tx1">
                    <a:lumMod val="65000"/>
                    <a:lumOff val="35000"/>
                  </a:schemeClr>
                </a:solidFill>
              </a:defRPr>
            </a:lvl2pPr>
            <a:lvl3pPr marL="960120" indent="0">
              <a:buFont typeface="Arial" panose="020B0604020202020204" pitchFamily="34" charset="0"/>
              <a:buNone/>
              <a:defRPr sz="1400">
                <a:solidFill>
                  <a:schemeClr val="tx1">
                    <a:lumMod val="65000"/>
                    <a:lumOff val="35000"/>
                  </a:schemeClr>
                </a:solidFill>
              </a:defRPr>
            </a:lvl3pPr>
            <a:lvl4pPr marL="1417320" indent="0">
              <a:buFont typeface="Arial" panose="020B0604020202020204" pitchFamily="34" charset="0"/>
              <a:buNone/>
              <a:defRPr sz="1400">
                <a:solidFill>
                  <a:schemeClr val="tx1">
                    <a:lumMod val="65000"/>
                    <a:lumOff val="35000"/>
                  </a:schemeClr>
                </a:solidFill>
              </a:defRPr>
            </a:lvl4pPr>
            <a:lvl5pPr marL="1874520" indent="0">
              <a:buFont typeface="Arial" panose="020B0604020202020204" pitchFamily="34" charset="0"/>
              <a:buNone/>
              <a:defRPr sz="1400">
                <a:solidFill>
                  <a:schemeClr val="tx1">
                    <a:lumMod val="65000"/>
                    <a:lumOff val="35000"/>
                  </a:schemeClr>
                </a:solidFill>
              </a:defRPr>
            </a:lvl5pPr>
          </a:lstStyle>
          <a:p>
            <a:pPr lvl="0"/>
            <a:r>
              <a:rPr lang="en-US" dirty="0"/>
              <a:t>Click to edit Master text styles</a:t>
            </a:r>
          </a:p>
        </p:txBody>
      </p:sp>
      <p:sp>
        <p:nvSpPr>
          <p:cNvPr id="9" name="Content Placeholder 2">
            <a:extLst>
              <a:ext uri="{FF2B5EF4-FFF2-40B4-BE49-F238E27FC236}">
                <a16:creationId xmlns:a16="http://schemas.microsoft.com/office/drawing/2014/main" id="{666BD4BD-B921-4197-A88B-36ADD8EDD3FF}"/>
              </a:ext>
            </a:extLst>
          </p:cNvPr>
          <p:cNvSpPr>
            <a:spLocks noGrp="1"/>
          </p:cNvSpPr>
          <p:nvPr>
            <p:ph idx="14"/>
          </p:nvPr>
        </p:nvSpPr>
        <p:spPr>
          <a:xfrm>
            <a:off x="3699164" y="5997671"/>
            <a:ext cx="7873510" cy="332992"/>
          </a:xfrm>
        </p:spPr>
        <p:txBody>
          <a:bodyPr anchor="b" anchorCtr="0">
            <a:noAutofit/>
          </a:bodyPr>
          <a:lstStyle>
            <a:lvl1pPr marL="0" indent="0">
              <a:spcBef>
                <a:spcPts val="0"/>
              </a:spcBef>
              <a:buFont typeface="Arial" panose="020B0604020202020204" pitchFamily="34" charset="0"/>
              <a:buNone/>
              <a:defRPr sz="1200">
                <a:solidFill>
                  <a:schemeClr val="tx1">
                    <a:lumMod val="65000"/>
                    <a:lumOff val="35000"/>
                  </a:schemeClr>
                </a:solidFill>
              </a:defRPr>
            </a:lvl1pPr>
            <a:lvl2pPr marL="502920" indent="0">
              <a:buNone/>
              <a:defRPr sz="1200">
                <a:solidFill>
                  <a:schemeClr val="tx1">
                    <a:lumMod val="65000"/>
                    <a:lumOff val="35000"/>
                  </a:schemeClr>
                </a:solidFill>
              </a:defRPr>
            </a:lvl2pPr>
            <a:lvl3pPr marL="960120" indent="0">
              <a:buFont typeface="Arial" panose="020B0604020202020204" pitchFamily="34" charset="0"/>
              <a:buNone/>
              <a:defRPr sz="1200">
                <a:solidFill>
                  <a:schemeClr val="tx1">
                    <a:lumMod val="65000"/>
                    <a:lumOff val="35000"/>
                  </a:schemeClr>
                </a:solidFill>
              </a:defRPr>
            </a:lvl3pPr>
            <a:lvl4pPr marL="1417320" indent="0">
              <a:buFont typeface="Arial" panose="020B0604020202020204" pitchFamily="34" charset="0"/>
              <a:buNone/>
              <a:defRPr sz="1200">
                <a:solidFill>
                  <a:schemeClr val="tx1">
                    <a:lumMod val="65000"/>
                    <a:lumOff val="35000"/>
                  </a:schemeClr>
                </a:solidFill>
              </a:defRPr>
            </a:lvl4pPr>
            <a:lvl5pPr marL="1874520" indent="0">
              <a:buFont typeface="Arial" panose="020B0604020202020204" pitchFamily="34" charset="0"/>
              <a:buNone/>
              <a:defRPr sz="1200">
                <a:solidFill>
                  <a:schemeClr val="tx1">
                    <a:lumMod val="65000"/>
                    <a:lumOff val="35000"/>
                  </a:schemeClr>
                </a:solidFill>
              </a:defRPr>
            </a:lvl5pPr>
          </a:lstStyle>
          <a:p>
            <a:pPr lvl="0"/>
            <a:r>
              <a:rPr lang="en-US" dirty="0"/>
              <a:t>Click to edit Master text styles</a:t>
            </a:r>
          </a:p>
        </p:txBody>
      </p:sp>
      <p:sp>
        <p:nvSpPr>
          <p:cNvPr id="10" name="Title 1">
            <a:extLst>
              <a:ext uri="{FF2B5EF4-FFF2-40B4-BE49-F238E27FC236}">
                <a16:creationId xmlns:a16="http://schemas.microsoft.com/office/drawing/2014/main" id="{1396A31F-DE2D-442C-B891-0FFDF6759DE1}"/>
              </a:ext>
            </a:extLst>
          </p:cNvPr>
          <p:cNvSpPr>
            <a:spLocks noGrp="1"/>
          </p:cNvSpPr>
          <p:nvPr>
            <p:ph type="title"/>
          </p:nvPr>
        </p:nvSpPr>
        <p:spPr>
          <a:xfrm>
            <a:off x="3699164" y="871702"/>
            <a:ext cx="7873510" cy="400589"/>
          </a:xfrm>
        </p:spPr>
        <p:txBody>
          <a:bodyPr>
            <a:noAutofit/>
          </a:bodyPr>
          <a:lstStyle>
            <a:lvl1pPr>
              <a:lnSpc>
                <a:spcPts val="2000"/>
              </a:lnSpc>
              <a:defRPr sz="1600" b="1" u="none" spc="0" baseline="0">
                <a:solidFill>
                  <a:srgbClr val="2F5597"/>
                </a:solidFill>
                <a:uFill>
                  <a:solidFill>
                    <a:schemeClr val="tx1">
                      <a:lumMod val="65000"/>
                      <a:lumOff val="35000"/>
                    </a:schemeClr>
                  </a:solidFill>
                </a:u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9EE12613-CE46-419D-827B-F442A72AFFC6}"/>
              </a:ext>
            </a:extLst>
          </p:cNvPr>
          <p:cNvSpPr>
            <a:spLocks noGrp="1"/>
          </p:cNvSpPr>
          <p:nvPr>
            <p:ph type="sldNum" sz="quarter" idx="4"/>
          </p:nvPr>
        </p:nvSpPr>
        <p:spPr>
          <a:xfrm>
            <a:off x="10634135" y="6473103"/>
            <a:ext cx="1530927" cy="365125"/>
          </a:xfrm>
          <a:prstGeom prst="rect">
            <a:avLst/>
          </a:prstGeom>
        </p:spPr>
        <p:txBody>
          <a:bodyPr vert="horz" lIns="91440" tIns="45720" rIns="91440" bIns="45720" rtlCol="0" anchor="ctr"/>
          <a:lstStyle>
            <a:lvl1pPr algn="r">
              <a:defRPr sz="1200" b="1">
                <a:solidFill>
                  <a:schemeClr val="accent3">
                    <a:lumMod val="50000"/>
                  </a:schemeClr>
                </a:solidFill>
                <a:latin typeface="Trebuchet MS" panose="020B0603020202020204" pitchFamily="34" charset="0"/>
              </a:defRPr>
            </a:lvl1pPr>
          </a:lstStyle>
          <a:p>
            <a:pPr defTabSz="457200">
              <a:defRPr/>
            </a:pPr>
            <a:fld id="{4FAB73BC-B049-4115-A692-8D63A059BFB8}" type="slidenum">
              <a:rPr lang="en-US" smtClean="0"/>
              <a:pPr defTabSz="457200">
                <a:defRPr/>
              </a:pPr>
              <a:t>‹#›</a:t>
            </a:fld>
            <a:endParaRPr lang="en-US" dirty="0"/>
          </a:p>
        </p:txBody>
      </p:sp>
      <p:sp>
        <p:nvSpPr>
          <p:cNvPr id="12" name="Footer Placeholder 4">
            <a:extLst>
              <a:ext uri="{FF2B5EF4-FFF2-40B4-BE49-F238E27FC236}">
                <a16:creationId xmlns:a16="http://schemas.microsoft.com/office/drawing/2014/main" id="{03A56B75-23C7-4A0F-811E-4F5BD49B888A}"/>
              </a:ext>
            </a:extLst>
          </p:cNvPr>
          <p:cNvSpPr>
            <a:spLocks noGrp="1"/>
          </p:cNvSpPr>
          <p:nvPr>
            <p:ph type="ftr" sz="quarter" idx="3"/>
          </p:nvPr>
        </p:nvSpPr>
        <p:spPr>
          <a:xfrm>
            <a:off x="7477125" y="23045"/>
            <a:ext cx="4687937" cy="365125"/>
          </a:xfrm>
          <a:prstGeom prst="rect">
            <a:avLst/>
          </a:prstGeom>
        </p:spPr>
        <p:txBody>
          <a:bodyPr vert="horz" lIns="91440" tIns="45720" rIns="91440" bIns="45720" rtlCol="0" anchor="ctr"/>
          <a:lstStyle>
            <a:lvl1pPr algn="r">
              <a:defRPr sz="1200" b="1">
                <a:solidFill>
                  <a:schemeClr val="bg1"/>
                </a:solidFill>
                <a:latin typeface="Trebuchet MS" panose="020B0603020202020204" pitchFamily="34" charset="0"/>
              </a:defRPr>
            </a:lvl1pPr>
          </a:lstStyle>
          <a:p>
            <a:pPr defTabSz="457200">
              <a:defRPr/>
            </a:pPr>
            <a:r>
              <a:rPr lang="en-US" dirty="0">
                <a:solidFill>
                  <a:prstClr val="white"/>
                </a:solidFill>
              </a:rPr>
              <a:t>Oxfordshire </a:t>
            </a:r>
            <a:r>
              <a:rPr lang="en-GB" dirty="0">
                <a:solidFill>
                  <a:prstClr val="white"/>
                </a:solidFill>
              </a:rPr>
              <a:t>Strategic Intelligence Assessment 2022</a:t>
            </a:r>
            <a:endParaRPr lang="en-US" dirty="0">
              <a:solidFill>
                <a:prstClr val="white"/>
              </a:solidFill>
            </a:endParaRPr>
          </a:p>
        </p:txBody>
      </p:sp>
    </p:spTree>
    <p:extLst>
      <p:ext uri="{BB962C8B-B14F-4D97-AF65-F5344CB8AC3E}">
        <p14:creationId xmlns:p14="http://schemas.microsoft.com/office/powerpoint/2010/main" val="248730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heading">
    <p:spTree>
      <p:nvGrpSpPr>
        <p:cNvPr id="1" name=""/>
        <p:cNvGrpSpPr/>
        <p:nvPr/>
      </p:nvGrpSpPr>
      <p:grpSpPr>
        <a:xfrm>
          <a:off x="0" y="0"/>
          <a:ext cx="0" cy="0"/>
          <a:chOff x="0" y="0"/>
          <a:chExt cx="0" cy="0"/>
        </a:xfrm>
      </p:grpSpPr>
      <p:sp>
        <p:nvSpPr>
          <p:cNvPr id="2" name="Title 1"/>
          <p:cNvSpPr>
            <a:spLocks noGrp="1"/>
          </p:cNvSpPr>
          <p:nvPr>
            <p:ph type="title"/>
          </p:nvPr>
        </p:nvSpPr>
        <p:spPr>
          <a:xfrm>
            <a:off x="3563102" y="2363603"/>
            <a:ext cx="7211301" cy="3255264"/>
          </a:xfrm>
        </p:spPr>
        <p:txBody>
          <a:bodyPr anchor="t" anchorCtr="0">
            <a:normAutofit/>
          </a:bodyPr>
          <a:lstStyle>
            <a:lvl1pPr>
              <a:defRPr sz="4400" b="0" spc="-100" baseline="0">
                <a:solidFill>
                  <a:schemeClr val="tx1">
                    <a:lumMod val="65000"/>
                    <a:lumOff val="35000"/>
                  </a:schemeClr>
                </a:solidFill>
              </a:defRPr>
            </a:lvl1pPr>
          </a:lstStyle>
          <a:p>
            <a:r>
              <a:rPr lang="en-US" dirty="0"/>
              <a:t>Click to edit Master title style</a:t>
            </a:r>
          </a:p>
        </p:txBody>
      </p:sp>
      <p:sp>
        <p:nvSpPr>
          <p:cNvPr id="4" name="Rectangle 3">
            <a:extLst>
              <a:ext uri="{FF2B5EF4-FFF2-40B4-BE49-F238E27FC236}">
                <a16:creationId xmlns:a16="http://schemas.microsoft.com/office/drawing/2014/main" id="{BB3E1A49-2C64-4EB0-8DA8-06A75336DEF1}"/>
              </a:ext>
            </a:extLst>
          </p:cNvPr>
          <p:cNvSpPr/>
          <p:nvPr userDrawn="1"/>
        </p:nvSpPr>
        <p:spPr>
          <a:xfrm>
            <a:off x="1" y="1298448"/>
            <a:ext cx="3424556" cy="914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 name="Slide Number Placeholder 5">
            <a:extLst>
              <a:ext uri="{FF2B5EF4-FFF2-40B4-BE49-F238E27FC236}">
                <a16:creationId xmlns:a16="http://schemas.microsoft.com/office/drawing/2014/main" id="{E3F3D13E-28DB-4B64-8C19-5C185BDBC0CC}"/>
              </a:ext>
            </a:extLst>
          </p:cNvPr>
          <p:cNvSpPr>
            <a:spLocks noGrp="1"/>
          </p:cNvSpPr>
          <p:nvPr>
            <p:ph type="sldNum" sz="quarter" idx="4"/>
          </p:nvPr>
        </p:nvSpPr>
        <p:spPr>
          <a:xfrm>
            <a:off x="10634135" y="6473103"/>
            <a:ext cx="1530927" cy="365125"/>
          </a:xfrm>
          <a:prstGeom prst="rect">
            <a:avLst/>
          </a:prstGeom>
        </p:spPr>
        <p:txBody>
          <a:bodyPr vert="horz" lIns="91440" tIns="45720" rIns="91440" bIns="45720" rtlCol="0" anchor="ctr"/>
          <a:lstStyle>
            <a:lvl1pPr algn="r">
              <a:defRPr sz="1200" b="1">
                <a:solidFill>
                  <a:schemeClr val="accent3">
                    <a:lumMod val="50000"/>
                  </a:schemeClr>
                </a:solidFill>
                <a:latin typeface="Trebuchet MS" panose="020B0603020202020204" pitchFamily="34" charset="0"/>
              </a:defRPr>
            </a:lvl1pPr>
          </a:lstStyle>
          <a:p>
            <a:pPr defTabSz="457200">
              <a:defRPr/>
            </a:pPr>
            <a:fld id="{4FAB73BC-B049-4115-A692-8D63A059BFB8}" type="slidenum">
              <a:rPr lang="en-US" smtClean="0"/>
              <a:pPr defTabSz="457200">
                <a:defRPr/>
              </a:pPr>
              <a:t>‹#›</a:t>
            </a:fld>
            <a:endParaRPr lang="en-US" dirty="0"/>
          </a:p>
        </p:txBody>
      </p:sp>
      <p:sp>
        <p:nvSpPr>
          <p:cNvPr id="8" name="Footer Placeholder 4">
            <a:extLst>
              <a:ext uri="{FF2B5EF4-FFF2-40B4-BE49-F238E27FC236}">
                <a16:creationId xmlns:a16="http://schemas.microsoft.com/office/drawing/2014/main" id="{085CFF18-377C-47B2-BD2C-77292554FB8F}"/>
              </a:ext>
            </a:extLst>
          </p:cNvPr>
          <p:cNvSpPr>
            <a:spLocks noGrp="1"/>
          </p:cNvSpPr>
          <p:nvPr>
            <p:ph type="ftr" sz="quarter" idx="3"/>
          </p:nvPr>
        </p:nvSpPr>
        <p:spPr>
          <a:xfrm>
            <a:off x="7477125" y="23045"/>
            <a:ext cx="4687937" cy="365125"/>
          </a:xfrm>
          <a:prstGeom prst="rect">
            <a:avLst/>
          </a:prstGeom>
        </p:spPr>
        <p:txBody>
          <a:bodyPr vert="horz" lIns="91440" tIns="45720" rIns="91440" bIns="45720" rtlCol="0" anchor="ctr"/>
          <a:lstStyle>
            <a:lvl1pPr algn="r">
              <a:defRPr sz="1200" b="1">
                <a:solidFill>
                  <a:schemeClr val="bg1"/>
                </a:solidFill>
                <a:latin typeface="Trebuchet MS" panose="020B0603020202020204" pitchFamily="34" charset="0"/>
              </a:defRPr>
            </a:lvl1pPr>
          </a:lstStyle>
          <a:p>
            <a:pPr defTabSz="457200">
              <a:defRPr/>
            </a:pPr>
            <a:r>
              <a:rPr lang="en-US" dirty="0">
                <a:solidFill>
                  <a:prstClr val="white"/>
                </a:solidFill>
              </a:rPr>
              <a:t>Oxfordshire </a:t>
            </a:r>
            <a:r>
              <a:rPr lang="en-GB" dirty="0">
                <a:solidFill>
                  <a:prstClr val="white"/>
                </a:solidFill>
              </a:rPr>
              <a:t>Strategic Intelligence Assessment 2022</a:t>
            </a:r>
            <a:endParaRPr lang="en-US" dirty="0">
              <a:solidFill>
                <a:prstClr val="white"/>
              </a:solidFill>
            </a:endParaRPr>
          </a:p>
        </p:txBody>
      </p:sp>
    </p:spTree>
    <p:extLst>
      <p:ext uri="{BB962C8B-B14F-4D97-AF65-F5344CB8AC3E}">
        <p14:creationId xmlns:p14="http://schemas.microsoft.com/office/powerpoint/2010/main" val="42539487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3EFB3A1-91F7-4ED8-83D5-0090D09720C2}"/>
              </a:ext>
            </a:extLst>
          </p:cNvPr>
          <p:cNvSpPr/>
          <p:nvPr userDrawn="1"/>
        </p:nvSpPr>
        <p:spPr>
          <a:xfrm>
            <a:off x="-13083" y="6452613"/>
            <a:ext cx="12192000" cy="4046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8" name="Rectangle 7">
            <a:extLst>
              <a:ext uri="{FF2B5EF4-FFF2-40B4-BE49-F238E27FC236}">
                <a16:creationId xmlns:a16="http://schemas.microsoft.com/office/drawing/2014/main" id="{CF69EAD7-B01F-416A-A377-F42FD18F23CC}"/>
              </a:ext>
            </a:extLst>
          </p:cNvPr>
          <p:cNvSpPr/>
          <p:nvPr userDrawn="1"/>
        </p:nvSpPr>
        <p:spPr>
          <a:xfrm>
            <a:off x="0" y="0"/>
            <a:ext cx="12192000" cy="72735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00"/>
              </a:solidFill>
              <a:effectLst/>
              <a:uLnTx/>
              <a:uFillTx/>
              <a:latin typeface="Trebuchet MS" panose="020B0603020202020204" pitchFamily="34" charset="0"/>
              <a:ea typeface="+mn-ea"/>
              <a:cs typeface="+mn-cs"/>
            </a:endParaRPr>
          </a:p>
        </p:txBody>
      </p:sp>
      <p:sp>
        <p:nvSpPr>
          <p:cNvPr id="7" name="Rectangle 6"/>
          <p:cNvSpPr/>
          <p:nvPr/>
        </p:nvSpPr>
        <p:spPr>
          <a:xfrm>
            <a:off x="1" y="869791"/>
            <a:ext cx="3443590" cy="54608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43163" y="886047"/>
            <a:ext cx="3204000" cy="5472000"/>
          </a:xfrm>
          <a:prstGeom prst="rect">
            <a:avLst/>
          </a:prstGeom>
        </p:spPr>
        <p:txBody>
          <a:bodyPr vert="horz" lIns="91440" tIns="45720" rIns="91440" bIns="45720" rtlCol="0" anchor="t" anchorCtr="0">
            <a:normAutofit/>
          </a:bodyPr>
          <a:lstStyle/>
          <a:p>
            <a:r>
              <a:rPr lang="en-US" dirty="0"/>
              <a:t>Do not edit here – edit in Standard Page Layout below</a:t>
            </a:r>
          </a:p>
        </p:txBody>
      </p:sp>
      <p:sp>
        <p:nvSpPr>
          <p:cNvPr id="38" name="Rectangle 37"/>
          <p:cNvSpPr/>
          <p:nvPr/>
        </p:nvSpPr>
        <p:spPr>
          <a:xfrm>
            <a:off x="11815864" y="869792"/>
            <a:ext cx="384048" cy="54608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696509" y="974948"/>
            <a:ext cx="7876165" cy="5355716"/>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634135" y="6473103"/>
            <a:ext cx="1530927" cy="365125"/>
          </a:xfrm>
          <a:prstGeom prst="rect">
            <a:avLst/>
          </a:prstGeom>
        </p:spPr>
        <p:txBody>
          <a:bodyPr vert="horz" lIns="91440" tIns="45720" rIns="91440" bIns="45720" rtlCol="0" anchor="ctr"/>
          <a:lstStyle>
            <a:lvl1pPr algn="r">
              <a:defRPr sz="1200" b="1">
                <a:solidFill>
                  <a:schemeClr val="accent3">
                    <a:lumMod val="50000"/>
                  </a:schemeClr>
                </a:solidFill>
                <a:latin typeface="Trebuchet MS" panose="020B0603020202020204" pitchFamily="34" charset="0"/>
              </a:defRPr>
            </a:lvl1pPr>
          </a:lstStyle>
          <a:p>
            <a:pPr defTabSz="457200">
              <a:defRPr/>
            </a:pPr>
            <a:fld id="{4FAB73BC-B049-4115-A692-8D63A059BFB8}" type="slidenum">
              <a:rPr lang="en-US" smtClean="0"/>
              <a:pPr defTabSz="457200">
                <a:defRPr/>
              </a:pPr>
              <a:t>‹#›</a:t>
            </a:fld>
            <a:endParaRPr lang="en-US" dirty="0"/>
          </a:p>
        </p:txBody>
      </p:sp>
      <p:sp>
        <p:nvSpPr>
          <p:cNvPr id="26" name="Footer Placeholder 4">
            <a:extLst>
              <a:ext uri="{FF2B5EF4-FFF2-40B4-BE49-F238E27FC236}">
                <a16:creationId xmlns:a16="http://schemas.microsoft.com/office/drawing/2014/main" id="{AC57DA2C-BB29-4C59-A272-AEA5AC104098}"/>
              </a:ext>
            </a:extLst>
          </p:cNvPr>
          <p:cNvSpPr>
            <a:spLocks noGrp="1"/>
          </p:cNvSpPr>
          <p:nvPr>
            <p:ph type="ftr" sz="quarter" idx="3"/>
          </p:nvPr>
        </p:nvSpPr>
        <p:spPr>
          <a:xfrm>
            <a:off x="7477125" y="23045"/>
            <a:ext cx="4687937" cy="365125"/>
          </a:xfrm>
          <a:prstGeom prst="rect">
            <a:avLst/>
          </a:prstGeom>
        </p:spPr>
        <p:txBody>
          <a:bodyPr vert="horz" lIns="91440" tIns="45720" rIns="91440" bIns="45720" rtlCol="0" anchor="ctr"/>
          <a:lstStyle>
            <a:lvl1pPr algn="r">
              <a:defRPr sz="1200" b="1">
                <a:solidFill>
                  <a:schemeClr val="bg1"/>
                </a:solidFill>
                <a:latin typeface="Trebuchet MS" panose="020B0603020202020204" pitchFamily="34" charset="0"/>
              </a:defRPr>
            </a:lvl1pPr>
          </a:lstStyle>
          <a:p>
            <a:pPr defTabSz="457200">
              <a:defRPr/>
            </a:pPr>
            <a:r>
              <a:rPr lang="en-US" dirty="0">
                <a:solidFill>
                  <a:prstClr val="white"/>
                </a:solidFill>
              </a:rPr>
              <a:t>Oxfordshire Strategic Intelligence Assessment 2022</a:t>
            </a:r>
          </a:p>
        </p:txBody>
      </p:sp>
    </p:spTree>
    <p:extLst>
      <p:ext uri="{BB962C8B-B14F-4D97-AF65-F5344CB8AC3E}">
        <p14:creationId xmlns:p14="http://schemas.microsoft.com/office/powerpoint/2010/main" val="3172238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p:hf hdr="0" dt="0"/>
  <p:txStyles>
    <p:titleStyle>
      <a:lvl1pPr algn="l" defTabSz="914400" rtl="0" eaLnBrk="1" latinLnBrk="0" hangingPunct="1">
        <a:lnSpc>
          <a:spcPct val="90000"/>
        </a:lnSpc>
        <a:spcBef>
          <a:spcPct val="0"/>
        </a:spcBef>
        <a:buNone/>
        <a:defRPr sz="1400" kern="1200" spc="-60" baseline="0">
          <a:solidFill>
            <a:schemeClr val="tx1">
              <a:lumMod val="65000"/>
              <a:lumOff val="35000"/>
            </a:schemeClr>
          </a:solidFill>
          <a:latin typeface="Trebuchet MS" panose="020B0603020202020204" pitchFamily="34" charset="0"/>
          <a:ea typeface="+mj-ea"/>
          <a:cs typeface="+mj-cs"/>
        </a:defRPr>
      </a:lvl1pPr>
    </p:titleStyle>
    <p:bodyStyle>
      <a:lvl1pPr marL="285750" indent="-285750" algn="l" defTabSz="914400" rtl="0" eaLnBrk="1" latinLnBrk="0" hangingPunct="1">
        <a:lnSpc>
          <a:spcPct val="90000"/>
        </a:lnSpc>
        <a:spcBef>
          <a:spcPts val="1200"/>
        </a:spcBef>
        <a:buClr>
          <a:schemeClr val="accent1"/>
        </a:buClr>
        <a:buFont typeface="Arial" panose="020B0604020202020204" pitchFamily="34" charset="0"/>
        <a:buChar char="•"/>
        <a:defRPr sz="1400" kern="1200">
          <a:solidFill>
            <a:schemeClr val="tx1">
              <a:lumMod val="65000"/>
              <a:lumOff val="35000"/>
            </a:schemeClr>
          </a:solidFill>
          <a:latin typeface="Trebuchet MS" panose="020B0603020202020204" pitchFamily="34" charset="0"/>
          <a:ea typeface="+mn-ea"/>
          <a:cs typeface="+mn-cs"/>
        </a:defRPr>
      </a:lvl1pPr>
      <a:lvl2pPr marL="788670" indent="-285750" algn="l" defTabSz="914400" rtl="0" eaLnBrk="1" latinLnBrk="0" hangingPunct="1">
        <a:lnSpc>
          <a:spcPct val="90000"/>
        </a:lnSpc>
        <a:spcBef>
          <a:spcPts val="250"/>
        </a:spcBef>
        <a:spcAft>
          <a:spcPts val="250"/>
        </a:spcAft>
        <a:buClr>
          <a:schemeClr val="accent1"/>
        </a:buClr>
        <a:buFont typeface="Arial" panose="020B0604020202020204" pitchFamily="34" charset="0"/>
        <a:buChar char="•"/>
        <a:defRPr sz="1400" kern="1200">
          <a:solidFill>
            <a:schemeClr val="tx1">
              <a:lumMod val="65000"/>
              <a:lumOff val="35000"/>
            </a:schemeClr>
          </a:solidFill>
          <a:latin typeface="Trebuchet MS" panose="020B0603020202020204" pitchFamily="34"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Trebuchet MS" panose="020B0603020202020204" pitchFamily="34"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Trebuchet MS" panose="020B0603020202020204" pitchFamily="34"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58.xml"/><Relationship Id="rId18" Type="http://schemas.openxmlformats.org/officeDocument/2006/relationships/slide" Target="slide102.xml"/><Relationship Id="rId3" Type="http://schemas.openxmlformats.org/officeDocument/2006/relationships/image" Target="../media/image17.png"/><Relationship Id="rId7" Type="http://schemas.openxmlformats.org/officeDocument/2006/relationships/slide" Target="slide9.xml"/><Relationship Id="rId12" Type="http://schemas.openxmlformats.org/officeDocument/2006/relationships/slide" Target="slide55.xml"/><Relationship Id="rId17" Type="http://schemas.openxmlformats.org/officeDocument/2006/relationships/slide" Target="slide94.xml"/><Relationship Id="rId2" Type="http://schemas.openxmlformats.org/officeDocument/2006/relationships/hyperlink" Target="https://www.ons.gov.uk/peoplepopulationandcommunity/crimeandjustice/bulletins/crimeinenglandandwales/yearendingdecember2021" TargetMode="External"/><Relationship Id="rId16" Type="http://schemas.openxmlformats.org/officeDocument/2006/relationships/slide" Target="slide8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47.xml"/><Relationship Id="rId5" Type="http://schemas.openxmlformats.org/officeDocument/2006/relationships/slide" Target="slide4.xml"/><Relationship Id="rId15" Type="http://schemas.openxmlformats.org/officeDocument/2006/relationships/slide" Target="slide76.xml"/><Relationship Id="rId10" Type="http://schemas.openxmlformats.org/officeDocument/2006/relationships/slide" Target="slide41.xml"/><Relationship Id="rId4" Type="http://schemas.openxmlformats.org/officeDocument/2006/relationships/slide" Target="slide2.xml"/><Relationship Id="rId9" Type="http://schemas.openxmlformats.org/officeDocument/2006/relationships/slide" Target="slide36.xml"/><Relationship Id="rId14" Type="http://schemas.openxmlformats.org/officeDocument/2006/relationships/slide" Target="slide64.xml"/></Relationships>
</file>

<file path=ppt/slides/_rels/slide100.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76.xml"/><Relationship Id="rId3" Type="http://schemas.openxmlformats.org/officeDocument/2006/relationships/slide" Target="slide4.xml"/><Relationship Id="rId7" Type="http://schemas.openxmlformats.org/officeDocument/2006/relationships/slide" Target="slide36.xml"/><Relationship Id="rId12" Type="http://schemas.openxmlformats.org/officeDocument/2006/relationships/slide" Target="slide64.xml"/><Relationship Id="rId2" Type="http://schemas.openxmlformats.org/officeDocument/2006/relationships/slide" Target="slide2.xml"/><Relationship Id="rId16"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58.xml"/><Relationship Id="rId5" Type="http://schemas.openxmlformats.org/officeDocument/2006/relationships/slide" Target="slide9.xml"/><Relationship Id="rId15" Type="http://schemas.openxmlformats.org/officeDocument/2006/relationships/slide" Target="slide94.xml"/><Relationship Id="rId10" Type="http://schemas.openxmlformats.org/officeDocument/2006/relationships/slide" Target="slide55.xml"/><Relationship Id="rId4" Type="http://schemas.openxmlformats.org/officeDocument/2006/relationships/slide" Target="slide8.xml"/><Relationship Id="rId9" Type="http://schemas.openxmlformats.org/officeDocument/2006/relationships/slide" Target="slide47.xml"/><Relationship Id="rId14" Type="http://schemas.openxmlformats.org/officeDocument/2006/relationships/slide" Target="slide83.xml"/></Relationships>
</file>

<file path=ppt/slides/_rels/slide10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36.xml"/><Relationship Id="rId18" Type="http://schemas.openxmlformats.org/officeDocument/2006/relationships/slide" Target="slide64.xml"/><Relationship Id="rId3" Type="http://schemas.openxmlformats.org/officeDocument/2006/relationships/hyperlink" Target="https://www.ons.gov.uk/timeseriestool?topic=/economy/inflationandpriceindices" TargetMode="External"/><Relationship Id="rId21" Type="http://schemas.openxmlformats.org/officeDocument/2006/relationships/slide" Target="slide94.xml"/><Relationship Id="rId7" Type="http://schemas.openxmlformats.org/officeDocument/2006/relationships/image" Target="../media/image118.jpeg"/><Relationship Id="rId12" Type="http://schemas.openxmlformats.org/officeDocument/2006/relationships/slide" Target="slide19.xml"/><Relationship Id="rId17" Type="http://schemas.openxmlformats.org/officeDocument/2006/relationships/slide" Target="slide58.xml"/><Relationship Id="rId2" Type="http://schemas.openxmlformats.org/officeDocument/2006/relationships/hyperlink" Target="https://www.ons.gov.uk/economy/inflationandpriceindices/bulletins/consumerpriceinflation/april2022" TargetMode="External"/><Relationship Id="rId16" Type="http://schemas.openxmlformats.org/officeDocument/2006/relationships/slide" Target="slide55.xml"/><Relationship Id="rId20" Type="http://schemas.openxmlformats.org/officeDocument/2006/relationships/slide" Target="slide83.xml"/><Relationship Id="rId1" Type="http://schemas.openxmlformats.org/officeDocument/2006/relationships/slideLayout" Target="../slideLayouts/slideLayout2.xml"/><Relationship Id="rId6" Type="http://schemas.openxmlformats.org/officeDocument/2006/relationships/image" Target="../media/image117.png"/><Relationship Id="rId11" Type="http://schemas.openxmlformats.org/officeDocument/2006/relationships/slide" Target="slide9.xml"/><Relationship Id="rId5" Type="http://schemas.openxmlformats.org/officeDocument/2006/relationships/image" Target="../media/image116.png"/><Relationship Id="rId15" Type="http://schemas.openxmlformats.org/officeDocument/2006/relationships/slide" Target="slide47.xml"/><Relationship Id="rId10" Type="http://schemas.openxmlformats.org/officeDocument/2006/relationships/slide" Target="slide8.xml"/><Relationship Id="rId19" Type="http://schemas.openxmlformats.org/officeDocument/2006/relationships/slide" Target="slide76.xml"/><Relationship Id="rId4" Type="http://schemas.openxmlformats.org/officeDocument/2006/relationships/hyperlink" Target="https://actuaries.blog.gov.uk/2021/08/23/measures-of-price-inflation-rpi-cpi-and-cpih/" TargetMode="External"/><Relationship Id="rId9" Type="http://schemas.openxmlformats.org/officeDocument/2006/relationships/slide" Target="slide4.xml"/><Relationship Id="rId14" Type="http://schemas.openxmlformats.org/officeDocument/2006/relationships/slide" Target="slide41.xml"/><Relationship Id="rId22" Type="http://schemas.openxmlformats.org/officeDocument/2006/relationships/slide" Target="slide10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hyperlink" Target="https://www.ons.gov.uk/peoplepopulationandcommunity/crimeandjustice/datasets/recordedcrimedatabycommunitysafetypartnershiparea" TargetMode="External"/><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104.xml.rels><?xml version="1.0" encoding="UTF-8" standalone="yes"?>
<Relationships xmlns="http://schemas.openxmlformats.org/package/2006/relationships"><Relationship Id="rId8" Type="http://schemas.openxmlformats.org/officeDocument/2006/relationships/hyperlink" Target="https://www.ons.gov.uk/peoplepopulationandcommunity/crimeandjustice/methodologies/userguidetocrimestatisticsforenglandandwales" TargetMode="External"/><Relationship Id="rId13" Type="http://schemas.openxmlformats.org/officeDocument/2006/relationships/slide" Target="slide4.xml"/><Relationship Id="rId18" Type="http://schemas.openxmlformats.org/officeDocument/2006/relationships/slide" Target="slide41.xml"/><Relationship Id="rId26" Type="http://schemas.openxmlformats.org/officeDocument/2006/relationships/slide" Target="slide102.xml"/><Relationship Id="rId3" Type="http://schemas.openxmlformats.org/officeDocument/2006/relationships/hyperlink" Target="https://public.tableau.com/views/OxfordshireCrimeDashboard/Story?embed=y:display_count=no&amp;:showVizHome=no%20#2" TargetMode="External"/><Relationship Id="rId21" Type="http://schemas.openxmlformats.org/officeDocument/2006/relationships/slide" Target="slide58.xml"/><Relationship Id="rId7" Type="http://schemas.openxmlformats.org/officeDocument/2006/relationships/hyperlink" Target="https://www.ons.gov.uk/peoplepopulationandcommunity/crimeandjustice/bulletins/coronavirusandcrimeinenglandandwales/august2020" TargetMode="External"/><Relationship Id="rId12" Type="http://schemas.openxmlformats.org/officeDocument/2006/relationships/slide" Target="slide2.xml"/><Relationship Id="rId17" Type="http://schemas.openxmlformats.org/officeDocument/2006/relationships/slide" Target="slide36.xml"/><Relationship Id="rId25" Type="http://schemas.openxmlformats.org/officeDocument/2006/relationships/slide" Target="slide94.xml"/><Relationship Id="rId2" Type="http://schemas.openxmlformats.org/officeDocument/2006/relationships/hyperlink" Target="http://insight.oxfordshire.gov.uk/cms/community-safety" TargetMode="External"/><Relationship Id="rId16" Type="http://schemas.openxmlformats.org/officeDocument/2006/relationships/slide" Target="slide19.xml"/><Relationship Id="rId20" Type="http://schemas.openxmlformats.org/officeDocument/2006/relationships/slide" Target="slide55.xml"/><Relationship Id="rId1" Type="http://schemas.openxmlformats.org/officeDocument/2006/relationships/slideLayout" Target="../slideLayouts/slideLayout2.xml"/><Relationship Id="rId6" Type="http://schemas.openxmlformats.org/officeDocument/2006/relationships/hyperlink" Target="https://www.ons.gov.uk/peoplepopulationandcommunity/crimeandjustice/articles/domesticabuseduringthecoronaviruscovid19pandemicenglandandwales/november2020" TargetMode="External"/><Relationship Id="rId11" Type="http://schemas.openxmlformats.org/officeDocument/2006/relationships/hyperlink" Target="https://www.gov.uk/government/news/significant-funding-increase-for-youth-justice-services" TargetMode="External"/><Relationship Id="rId24" Type="http://schemas.openxmlformats.org/officeDocument/2006/relationships/slide" Target="slide83.xml"/><Relationship Id="rId5" Type="http://schemas.openxmlformats.org/officeDocument/2006/relationships/hyperlink" Target="https://www.tvvru.co.uk/strategic-needs-assessment/" TargetMode="External"/><Relationship Id="rId15" Type="http://schemas.openxmlformats.org/officeDocument/2006/relationships/slide" Target="slide9.xml"/><Relationship Id="rId23" Type="http://schemas.openxmlformats.org/officeDocument/2006/relationships/slide" Target="slide76.xml"/><Relationship Id="rId10" Type="http://schemas.openxmlformats.org/officeDocument/2006/relationships/hyperlink" Target="https://childrenssocialcare.independent-review.uk/" TargetMode="External"/><Relationship Id="rId19" Type="http://schemas.openxmlformats.org/officeDocument/2006/relationships/slide" Target="slide47.xml"/><Relationship Id="rId4" Type="http://schemas.openxmlformats.org/officeDocument/2006/relationships/hyperlink" Target="http://insight.oxfordshire.gov.uk/cms/joint-strategic-needs-assessment" TargetMode="External"/><Relationship Id="rId9" Type="http://schemas.openxmlformats.org/officeDocument/2006/relationships/hyperlink" Target="https://www.ons.gov.uk/peoplepopulationandcommunity/crimeandjustice/bulletins/crimeinenglandandwales/yearendingdecember2021" TargetMode="External"/><Relationship Id="rId14" Type="http://schemas.openxmlformats.org/officeDocument/2006/relationships/slide" Target="slide8.xml"/><Relationship Id="rId22" Type="http://schemas.openxmlformats.org/officeDocument/2006/relationships/slide" Target="slide64.xml"/></Relationships>
</file>

<file path=ppt/slides/_rels/slide11.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58.xml"/><Relationship Id="rId18" Type="http://schemas.openxmlformats.org/officeDocument/2006/relationships/slide" Target="slide102.xml"/><Relationship Id="rId3" Type="http://schemas.openxmlformats.org/officeDocument/2006/relationships/hyperlink" Target="https://www.ons.gov.uk/peoplepopulationandcommunity/crimeandjustice/bulletins/crimeinenglandandwales/yearendingdecember2021" TargetMode="External"/><Relationship Id="rId7" Type="http://schemas.openxmlformats.org/officeDocument/2006/relationships/slide" Target="slide9.xml"/><Relationship Id="rId12" Type="http://schemas.openxmlformats.org/officeDocument/2006/relationships/slide" Target="slide55.xml"/><Relationship Id="rId17" Type="http://schemas.openxmlformats.org/officeDocument/2006/relationships/slide" Target="slide94.xml"/><Relationship Id="rId2" Type="http://schemas.openxmlformats.org/officeDocument/2006/relationships/image" Target="../media/image18.png"/><Relationship Id="rId16" Type="http://schemas.openxmlformats.org/officeDocument/2006/relationships/slide" Target="slide8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47.xml"/><Relationship Id="rId5" Type="http://schemas.openxmlformats.org/officeDocument/2006/relationships/slide" Target="slide4.xml"/><Relationship Id="rId15" Type="http://schemas.openxmlformats.org/officeDocument/2006/relationships/slide" Target="slide76.xml"/><Relationship Id="rId10" Type="http://schemas.openxmlformats.org/officeDocument/2006/relationships/slide" Target="slide41.xml"/><Relationship Id="rId4" Type="http://schemas.openxmlformats.org/officeDocument/2006/relationships/slide" Target="slide2.xml"/><Relationship Id="rId9" Type="http://schemas.openxmlformats.org/officeDocument/2006/relationships/slide" Target="slide36.xml"/><Relationship Id="rId14" Type="http://schemas.openxmlformats.org/officeDocument/2006/relationships/slide" Target="slide64.xml"/></Relationships>
</file>

<file path=ppt/slides/_rels/slide1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55.xml"/><Relationship Id="rId18" Type="http://schemas.openxmlformats.org/officeDocument/2006/relationships/slide" Target="slide94.xml"/><Relationship Id="rId3" Type="http://schemas.openxmlformats.org/officeDocument/2006/relationships/hyperlink" Target="https://www.gov.uk/government/statistics/police-recorded-crime-open-data-tables" TargetMode="External"/><Relationship Id="rId7" Type="http://schemas.openxmlformats.org/officeDocument/2006/relationships/slide" Target="slide8.xml"/><Relationship Id="rId12" Type="http://schemas.openxmlformats.org/officeDocument/2006/relationships/slide" Target="slide47.xml"/><Relationship Id="rId17" Type="http://schemas.openxmlformats.org/officeDocument/2006/relationships/slide" Target="slide83.xml"/><Relationship Id="rId2" Type="http://schemas.openxmlformats.org/officeDocument/2006/relationships/hyperlink" Target="https://public.tableau.com/views/OxfordshireCrimeDashboard/Story?embed=y:display_count=no&amp;:showVizHome=no%20#2" TargetMode="External"/><Relationship Id="rId16" Type="http://schemas.openxmlformats.org/officeDocument/2006/relationships/slide" Target="slide76.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41.xml"/><Relationship Id="rId5" Type="http://schemas.openxmlformats.org/officeDocument/2006/relationships/slide" Target="slide2.xml"/><Relationship Id="rId15" Type="http://schemas.openxmlformats.org/officeDocument/2006/relationships/slide" Target="slide64.xml"/><Relationship Id="rId10" Type="http://schemas.openxmlformats.org/officeDocument/2006/relationships/slide" Target="slide36.xml"/><Relationship Id="rId19" Type="http://schemas.openxmlformats.org/officeDocument/2006/relationships/slide" Target="slide102.xml"/><Relationship Id="rId4" Type="http://schemas.openxmlformats.org/officeDocument/2006/relationships/image" Target="../media/image19.png"/><Relationship Id="rId9" Type="http://schemas.openxmlformats.org/officeDocument/2006/relationships/slide" Target="slide19.xml"/><Relationship Id="rId14" Type="http://schemas.openxmlformats.org/officeDocument/2006/relationships/slide" Target="slide58.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slide" Target="slide19.xml"/><Relationship Id="rId18" Type="http://schemas.openxmlformats.org/officeDocument/2006/relationships/slide" Target="slide58.xml"/><Relationship Id="rId3" Type="http://schemas.openxmlformats.org/officeDocument/2006/relationships/image" Target="../media/image20.png"/><Relationship Id="rId21" Type="http://schemas.openxmlformats.org/officeDocument/2006/relationships/slide" Target="slide83.xml"/><Relationship Id="rId7" Type="http://schemas.openxmlformats.org/officeDocument/2006/relationships/image" Target="../media/image24.png"/><Relationship Id="rId12" Type="http://schemas.openxmlformats.org/officeDocument/2006/relationships/slide" Target="slide9.xml"/><Relationship Id="rId17" Type="http://schemas.openxmlformats.org/officeDocument/2006/relationships/slide" Target="slide55.xml"/><Relationship Id="rId2" Type="http://schemas.openxmlformats.org/officeDocument/2006/relationships/hyperlink" Target="https://www.ons.gov.uk/peoplepopulationandcommunity/crimeandjustice/datasets/crimeseverityscoreexperimentalstatistics" TargetMode="External"/><Relationship Id="rId16" Type="http://schemas.openxmlformats.org/officeDocument/2006/relationships/slide" Target="slide47.xml"/><Relationship Id="rId20" Type="http://schemas.openxmlformats.org/officeDocument/2006/relationships/slide" Target="slide76.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slide" Target="slide8.xml"/><Relationship Id="rId5" Type="http://schemas.openxmlformats.org/officeDocument/2006/relationships/image" Target="../media/image22.png"/><Relationship Id="rId15" Type="http://schemas.openxmlformats.org/officeDocument/2006/relationships/slide" Target="slide41.xml"/><Relationship Id="rId23" Type="http://schemas.openxmlformats.org/officeDocument/2006/relationships/slide" Target="slide102.xml"/><Relationship Id="rId10" Type="http://schemas.openxmlformats.org/officeDocument/2006/relationships/slide" Target="slide4.xml"/><Relationship Id="rId19" Type="http://schemas.openxmlformats.org/officeDocument/2006/relationships/slide" Target="slide64.xml"/><Relationship Id="rId4" Type="http://schemas.openxmlformats.org/officeDocument/2006/relationships/image" Target="../media/image21.png"/><Relationship Id="rId9" Type="http://schemas.openxmlformats.org/officeDocument/2006/relationships/slide" Target="slide2.xml"/><Relationship Id="rId14" Type="http://schemas.openxmlformats.org/officeDocument/2006/relationships/slide" Target="slide36.xml"/><Relationship Id="rId22" Type="http://schemas.openxmlformats.org/officeDocument/2006/relationships/slide" Target="slide94.xml"/></Relationships>
</file>

<file path=ppt/slides/_rels/slide14.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55.xml"/><Relationship Id="rId18" Type="http://schemas.openxmlformats.org/officeDocument/2006/relationships/slide" Target="slide94.xml"/><Relationship Id="rId3" Type="http://schemas.openxmlformats.org/officeDocument/2006/relationships/hyperlink" Target="https://www.gov.uk/government/statistics/police-recorded-crime-open-data-tables" TargetMode="External"/><Relationship Id="rId7" Type="http://schemas.openxmlformats.org/officeDocument/2006/relationships/slide" Target="slide8.xml"/><Relationship Id="rId12" Type="http://schemas.openxmlformats.org/officeDocument/2006/relationships/slide" Target="slide47.xml"/><Relationship Id="rId17" Type="http://schemas.openxmlformats.org/officeDocument/2006/relationships/slide" Target="slide83.xml"/><Relationship Id="rId2" Type="http://schemas.openxmlformats.org/officeDocument/2006/relationships/image" Target="../media/image26.png"/><Relationship Id="rId16" Type="http://schemas.openxmlformats.org/officeDocument/2006/relationships/slide" Target="slide76.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41.xml"/><Relationship Id="rId5" Type="http://schemas.openxmlformats.org/officeDocument/2006/relationships/slide" Target="slide2.xml"/><Relationship Id="rId15" Type="http://schemas.openxmlformats.org/officeDocument/2006/relationships/slide" Target="slide64.xml"/><Relationship Id="rId10" Type="http://schemas.openxmlformats.org/officeDocument/2006/relationships/slide" Target="slide36.xml"/><Relationship Id="rId19" Type="http://schemas.openxmlformats.org/officeDocument/2006/relationships/slide" Target="slide102.xml"/><Relationship Id="rId4" Type="http://schemas.openxmlformats.org/officeDocument/2006/relationships/hyperlink" Target="https://public.tableau.com/views/OxfordshireCrimeDashboard/Story?embed=y:display_count=no&amp;:showVizHome=no%20#2" TargetMode="External"/><Relationship Id="rId9" Type="http://schemas.openxmlformats.org/officeDocument/2006/relationships/slide" Target="slide19.xml"/><Relationship Id="rId14" Type="http://schemas.openxmlformats.org/officeDocument/2006/relationships/slide" Target="slide58.xml"/></Relationships>
</file>

<file path=ppt/slides/_rels/slide15.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55.xml"/><Relationship Id="rId18" Type="http://schemas.openxmlformats.org/officeDocument/2006/relationships/slide" Target="slide94.xml"/><Relationship Id="rId3" Type="http://schemas.openxmlformats.org/officeDocument/2006/relationships/image" Target="../media/image27.png"/><Relationship Id="rId7" Type="http://schemas.openxmlformats.org/officeDocument/2006/relationships/slide" Target="slide8.xml"/><Relationship Id="rId12" Type="http://schemas.openxmlformats.org/officeDocument/2006/relationships/slide" Target="slide47.xml"/><Relationship Id="rId17" Type="http://schemas.openxmlformats.org/officeDocument/2006/relationships/slide" Target="slide83.xml"/><Relationship Id="rId2" Type="http://schemas.openxmlformats.org/officeDocument/2006/relationships/hyperlink" Target="https://public.tableau.com/views/OxfordshireCrimeDashboard/Story?embed=y:display_count=no&amp;:showVizHome=no%20#2" TargetMode="External"/><Relationship Id="rId16" Type="http://schemas.openxmlformats.org/officeDocument/2006/relationships/slide" Target="slide76.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41.xml"/><Relationship Id="rId5" Type="http://schemas.openxmlformats.org/officeDocument/2006/relationships/slide" Target="slide2.xml"/><Relationship Id="rId15" Type="http://schemas.openxmlformats.org/officeDocument/2006/relationships/slide" Target="slide64.xml"/><Relationship Id="rId10" Type="http://schemas.openxmlformats.org/officeDocument/2006/relationships/slide" Target="slide36.xml"/><Relationship Id="rId19" Type="http://schemas.openxmlformats.org/officeDocument/2006/relationships/slide" Target="slide102.xml"/><Relationship Id="rId4" Type="http://schemas.openxmlformats.org/officeDocument/2006/relationships/hyperlink" Target="https://www.gov.uk/government/statistics/police-recorded-crime-open-data-tables" TargetMode="External"/><Relationship Id="rId9" Type="http://schemas.openxmlformats.org/officeDocument/2006/relationships/slide" Target="slide19.xml"/><Relationship Id="rId14" Type="http://schemas.openxmlformats.org/officeDocument/2006/relationships/slide" Target="slide58.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slide" Target="slide19.xml"/><Relationship Id="rId18" Type="http://schemas.openxmlformats.org/officeDocument/2006/relationships/slide" Target="slide58.xml"/><Relationship Id="rId3" Type="http://schemas.openxmlformats.org/officeDocument/2006/relationships/hyperlink" Target="https://www.gov.uk/government/statistics/police-recorded-crime-open-data-tables" TargetMode="External"/><Relationship Id="rId21" Type="http://schemas.openxmlformats.org/officeDocument/2006/relationships/slide" Target="slide83.xml"/><Relationship Id="rId7" Type="http://schemas.openxmlformats.org/officeDocument/2006/relationships/image" Target="../media/image31.png"/><Relationship Id="rId12" Type="http://schemas.openxmlformats.org/officeDocument/2006/relationships/slide" Target="slide9.xml"/><Relationship Id="rId17" Type="http://schemas.openxmlformats.org/officeDocument/2006/relationships/slide" Target="slide55.xml"/><Relationship Id="rId2" Type="http://schemas.openxmlformats.org/officeDocument/2006/relationships/hyperlink" Target="https://public.tableau.com/views/OxfordshireCrimeDashboard/Story?embed=y:display_count=no&amp;:showVizHome=no%20#2" TargetMode="External"/><Relationship Id="rId16" Type="http://schemas.openxmlformats.org/officeDocument/2006/relationships/slide" Target="slide47.xml"/><Relationship Id="rId20" Type="http://schemas.openxmlformats.org/officeDocument/2006/relationships/slide" Target="slide76.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slide" Target="slide8.xml"/><Relationship Id="rId5" Type="http://schemas.openxmlformats.org/officeDocument/2006/relationships/image" Target="../media/image29.png"/><Relationship Id="rId15" Type="http://schemas.openxmlformats.org/officeDocument/2006/relationships/slide" Target="slide41.xml"/><Relationship Id="rId23" Type="http://schemas.openxmlformats.org/officeDocument/2006/relationships/slide" Target="slide102.xml"/><Relationship Id="rId10" Type="http://schemas.openxmlformats.org/officeDocument/2006/relationships/slide" Target="slide4.xml"/><Relationship Id="rId19" Type="http://schemas.openxmlformats.org/officeDocument/2006/relationships/slide" Target="slide64.xml"/><Relationship Id="rId4" Type="http://schemas.openxmlformats.org/officeDocument/2006/relationships/image" Target="../media/image28.png"/><Relationship Id="rId9" Type="http://schemas.openxmlformats.org/officeDocument/2006/relationships/slide" Target="slide2.xml"/><Relationship Id="rId14" Type="http://schemas.openxmlformats.org/officeDocument/2006/relationships/slide" Target="slide36.xml"/><Relationship Id="rId22" Type="http://schemas.openxmlformats.org/officeDocument/2006/relationships/slide" Target="slide94.xml"/></Relationships>
</file>

<file path=ppt/slides/_rels/slide17.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36.xml"/><Relationship Id="rId18" Type="http://schemas.openxmlformats.org/officeDocument/2006/relationships/slide" Target="slide64.xml"/><Relationship Id="rId3" Type="http://schemas.openxmlformats.org/officeDocument/2006/relationships/image" Target="../media/image33.png"/><Relationship Id="rId21" Type="http://schemas.openxmlformats.org/officeDocument/2006/relationships/slide" Target="slide94.xml"/><Relationship Id="rId7" Type="http://schemas.openxmlformats.org/officeDocument/2006/relationships/image" Target="../media/image37.png"/><Relationship Id="rId12" Type="http://schemas.openxmlformats.org/officeDocument/2006/relationships/slide" Target="slide19.xml"/><Relationship Id="rId17" Type="http://schemas.openxmlformats.org/officeDocument/2006/relationships/slide" Target="slide58.xml"/><Relationship Id="rId2" Type="http://schemas.openxmlformats.org/officeDocument/2006/relationships/hyperlink" Target="https://www.police.uk/pu/your-area/thames-valley-police/performance/performance-thames-valley-police/" TargetMode="External"/><Relationship Id="rId16" Type="http://schemas.openxmlformats.org/officeDocument/2006/relationships/slide" Target="slide55.xml"/><Relationship Id="rId20" Type="http://schemas.openxmlformats.org/officeDocument/2006/relationships/slide" Target="slide83.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slide" Target="slide9.xml"/><Relationship Id="rId5" Type="http://schemas.openxmlformats.org/officeDocument/2006/relationships/image" Target="../media/image35.png"/><Relationship Id="rId15" Type="http://schemas.openxmlformats.org/officeDocument/2006/relationships/slide" Target="slide47.xml"/><Relationship Id="rId10" Type="http://schemas.openxmlformats.org/officeDocument/2006/relationships/slide" Target="slide8.xml"/><Relationship Id="rId19" Type="http://schemas.openxmlformats.org/officeDocument/2006/relationships/slide" Target="slide76.xml"/><Relationship Id="rId4" Type="http://schemas.openxmlformats.org/officeDocument/2006/relationships/image" Target="../media/image34.png"/><Relationship Id="rId9" Type="http://schemas.openxmlformats.org/officeDocument/2006/relationships/slide" Target="slide4.xml"/><Relationship Id="rId14" Type="http://schemas.openxmlformats.org/officeDocument/2006/relationships/slide" Target="slide41.xml"/><Relationship Id="rId22" Type="http://schemas.openxmlformats.org/officeDocument/2006/relationships/slide" Target="slide102.xml"/></Relationships>
</file>

<file path=ppt/slides/_rels/slide18.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58.xml"/><Relationship Id="rId18" Type="http://schemas.openxmlformats.org/officeDocument/2006/relationships/slide" Target="slide102.xml"/><Relationship Id="rId3" Type="http://schemas.openxmlformats.org/officeDocument/2006/relationships/hyperlink" Target="https://www.police.uk/pu/compare-your-area-user-guide/#similar" TargetMode="External"/><Relationship Id="rId7" Type="http://schemas.openxmlformats.org/officeDocument/2006/relationships/slide" Target="slide9.xml"/><Relationship Id="rId12" Type="http://schemas.openxmlformats.org/officeDocument/2006/relationships/slide" Target="slide55.xml"/><Relationship Id="rId17" Type="http://schemas.openxmlformats.org/officeDocument/2006/relationships/slide" Target="slide94.xml"/><Relationship Id="rId2" Type="http://schemas.openxmlformats.org/officeDocument/2006/relationships/hyperlink" Target="https://www.police.uk/" TargetMode="External"/><Relationship Id="rId16" Type="http://schemas.openxmlformats.org/officeDocument/2006/relationships/slide" Target="slide8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47.xml"/><Relationship Id="rId5" Type="http://schemas.openxmlformats.org/officeDocument/2006/relationships/slide" Target="slide4.xml"/><Relationship Id="rId15" Type="http://schemas.openxmlformats.org/officeDocument/2006/relationships/slide" Target="slide76.xml"/><Relationship Id="rId10" Type="http://schemas.openxmlformats.org/officeDocument/2006/relationships/slide" Target="slide41.xml"/><Relationship Id="rId4" Type="http://schemas.openxmlformats.org/officeDocument/2006/relationships/slide" Target="slide2.xml"/><Relationship Id="rId9" Type="http://schemas.openxmlformats.org/officeDocument/2006/relationships/slide" Target="slide36.xml"/><Relationship Id="rId14" Type="http://schemas.openxmlformats.org/officeDocument/2006/relationships/slide" Target="slide6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41.xml"/><Relationship Id="rId18" Type="http://schemas.openxmlformats.org/officeDocument/2006/relationships/slide" Target="slide76.xml"/><Relationship Id="rId3" Type="http://schemas.openxmlformats.org/officeDocument/2006/relationships/hyperlink" Target="http://insight.oxfordshire.gov.uk/cms/community-safety" TargetMode="External"/><Relationship Id="rId21" Type="http://schemas.openxmlformats.org/officeDocument/2006/relationships/slide" Target="slide102.xml"/><Relationship Id="rId7" Type="http://schemas.openxmlformats.org/officeDocument/2006/relationships/slide" Target="slide2.xml"/><Relationship Id="rId12" Type="http://schemas.openxmlformats.org/officeDocument/2006/relationships/slide" Target="slide36.xml"/><Relationship Id="rId17" Type="http://schemas.openxmlformats.org/officeDocument/2006/relationships/slide" Target="slide64.xml"/><Relationship Id="rId2" Type="http://schemas.openxmlformats.org/officeDocument/2006/relationships/hyperlink" Target="https://www.oxfordshire.gov.uk/residents/community-and-living/our-work-communities/oxfordshire-partnership/safer-oxfordshire-partnership?utm_term=nil&amp;utm_content=" TargetMode="External"/><Relationship Id="rId16" Type="http://schemas.openxmlformats.org/officeDocument/2006/relationships/slide" Target="slide58.xml"/><Relationship Id="rId20"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hyperlink" Target="http://www.police.uk/" TargetMode="External"/><Relationship Id="rId11" Type="http://schemas.openxmlformats.org/officeDocument/2006/relationships/slide" Target="slide19.xml"/><Relationship Id="rId5" Type="http://schemas.openxmlformats.org/officeDocument/2006/relationships/hyperlink" Target="https://www.gov.uk/government/statistics/police-recorded-crime-open-data-tables" TargetMode="External"/><Relationship Id="rId15" Type="http://schemas.openxmlformats.org/officeDocument/2006/relationships/slide" Target="slide55.xml"/><Relationship Id="rId10" Type="http://schemas.openxmlformats.org/officeDocument/2006/relationships/slide" Target="slide9.xml"/><Relationship Id="rId19" Type="http://schemas.openxmlformats.org/officeDocument/2006/relationships/slide" Target="slide83.xml"/><Relationship Id="rId4" Type="http://schemas.openxmlformats.org/officeDocument/2006/relationships/hyperlink" Target="https://public.tableau.com/views/OxfordshireCrimeDashboard/Story?embed=y:display_count=no&amp;:showVizHome=no%20#2" TargetMode="External"/><Relationship Id="rId9" Type="http://schemas.openxmlformats.org/officeDocument/2006/relationships/slide" Target="slide8.xml"/><Relationship Id="rId14" Type="http://schemas.openxmlformats.org/officeDocument/2006/relationships/slide" Target="slide47.xml"/></Relationships>
</file>

<file path=ppt/slides/_rels/slide20.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76.xml"/><Relationship Id="rId3" Type="http://schemas.openxmlformats.org/officeDocument/2006/relationships/slide" Target="slide4.xml"/><Relationship Id="rId7" Type="http://schemas.openxmlformats.org/officeDocument/2006/relationships/slide" Target="slide36.xml"/><Relationship Id="rId12" Type="http://schemas.openxmlformats.org/officeDocument/2006/relationships/slide" Target="slide64.xml"/><Relationship Id="rId2" Type="http://schemas.openxmlformats.org/officeDocument/2006/relationships/slide" Target="slide2.xml"/><Relationship Id="rId16"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58.xml"/><Relationship Id="rId5" Type="http://schemas.openxmlformats.org/officeDocument/2006/relationships/slide" Target="slide9.xml"/><Relationship Id="rId15" Type="http://schemas.openxmlformats.org/officeDocument/2006/relationships/slide" Target="slide94.xml"/><Relationship Id="rId10" Type="http://schemas.openxmlformats.org/officeDocument/2006/relationships/slide" Target="slide55.xml"/><Relationship Id="rId4" Type="http://schemas.openxmlformats.org/officeDocument/2006/relationships/slide" Target="slide8.xml"/><Relationship Id="rId9" Type="http://schemas.openxmlformats.org/officeDocument/2006/relationships/slide" Target="slide47.xml"/><Relationship Id="rId14" Type="http://schemas.openxmlformats.org/officeDocument/2006/relationships/slide" Target="slide83.xml"/></Relationships>
</file>

<file path=ppt/slides/_rels/slide21.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image" Target="../media/image38.png"/><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22.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image" Target="../media/image39.png"/><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23.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image" Target="../media/image40.png"/><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24.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image" Target="../media/image41.png"/><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25.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58.xml"/><Relationship Id="rId18" Type="http://schemas.openxmlformats.org/officeDocument/2006/relationships/slide" Target="slide102.xml"/><Relationship Id="rId3" Type="http://schemas.openxmlformats.org/officeDocument/2006/relationships/image" Target="../media/image43.png"/><Relationship Id="rId7" Type="http://schemas.openxmlformats.org/officeDocument/2006/relationships/slide" Target="slide9.xml"/><Relationship Id="rId12" Type="http://schemas.openxmlformats.org/officeDocument/2006/relationships/slide" Target="slide55.xml"/><Relationship Id="rId17" Type="http://schemas.openxmlformats.org/officeDocument/2006/relationships/slide" Target="slide94.xml"/><Relationship Id="rId2" Type="http://schemas.openxmlformats.org/officeDocument/2006/relationships/image" Target="../media/image42.png"/><Relationship Id="rId16" Type="http://schemas.openxmlformats.org/officeDocument/2006/relationships/slide" Target="slide8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47.xml"/><Relationship Id="rId5" Type="http://schemas.openxmlformats.org/officeDocument/2006/relationships/slide" Target="slide4.xml"/><Relationship Id="rId15" Type="http://schemas.openxmlformats.org/officeDocument/2006/relationships/slide" Target="slide76.xml"/><Relationship Id="rId10" Type="http://schemas.openxmlformats.org/officeDocument/2006/relationships/slide" Target="slide41.xml"/><Relationship Id="rId4" Type="http://schemas.openxmlformats.org/officeDocument/2006/relationships/slide" Target="slide2.xml"/><Relationship Id="rId9" Type="http://schemas.openxmlformats.org/officeDocument/2006/relationships/slide" Target="slide36.xml"/><Relationship Id="rId14" Type="http://schemas.openxmlformats.org/officeDocument/2006/relationships/slide" Target="slide64.xml"/></Relationships>
</file>

<file path=ppt/slides/_rels/slide2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55.xml"/><Relationship Id="rId18" Type="http://schemas.openxmlformats.org/officeDocument/2006/relationships/slide" Target="slide94.xml"/><Relationship Id="rId3" Type="http://schemas.openxmlformats.org/officeDocument/2006/relationships/hyperlink" Target="http://www.nomisweb.co.uk/" TargetMode="External"/><Relationship Id="rId7" Type="http://schemas.openxmlformats.org/officeDocument/2006/relationships/slide" Target="slide8.xml"/><Relationship Id="rId12" Type="http://schemas.openxmlformats.org/officeDocument/2006/relationships/slide" Target="slide47.xml"/><Relationship Id="rId17" Type="http://schemas.openxmlformats.org/officeDocument/2006/relationships/slide" Target="slide83.xml"/><Relationship Id="rId2" Type="http://schemas.openxmlformats.org/officeDocument/2006/relationships/hyperlink" Target="https://learning.nspcc.org.uk/media/2246/isolated-and-struggling-social-isolation-risk-child-maltreatment-lockdown-and-beyond.pdf" TargetMode="External"/><Relationship Id="rId16" Type="http://schemas.openxmlformats.org/officeDocument/2006/relationships/slide" Target="slide76.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41.xml"/><Relationship Id="rId5" Type="http://schemas.openxmlformats.org/officeDocument/2006/relationships/slide" Target="slide2.xml"/><Relationship Id="rId15" Type="http://schemas.openxmlformats.org/officeDocument/2006/relationships/slide" Target="slide64.xml"/><Relationship Id="rId10" Type="http://schemas.openxmlformats.org/officeDocument/2006/relationships/slide" Target="slide36.xml"/><Relationship Id="rId19" Type="http://schemas.openxmlformats.org/officeDocument/2006/relationships/slide" Target="slide102.xml"/><Relationship Id="rId4" Type="http://schemas.openxmlformats.org/officeDocument/2006/relationships/image" Target="../media/image44.png"/><Relationship Id="rId9" Type="http://schemas.openxmlformats.org/officeDocument/2006/relationships/slide" Target="slide19.xml"/><Relationship Id="rId14" Type="http://schemas.openxmlformats.org/officeDocument/2006/relationships/slide" Target="slide58.xml"/></Relationships>
</file>

<file path=ppt/slides/_rels/slide27.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image" Target="../media/image45.png"/><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28.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76.xml"/><Relationship Id="rId3" Type="http://schemas.openxmlformats.org/officeDocument/2006/relationships/slide" Target="slide4.xml"/><Relationship Id="rId7" Type="http://schemas.openxmlformats.org/officeDocument/2006/relationships/slide" Target="slide36.xml"/><Relationship Id="rId12" Type="http://schemas.openxmlformats.org/officeDocument/2006/relationships/slide" Target="slide64.xml"/><Relationship Id="rId2" Type="http://schemas.openxmlformats.org/officeDocument/2006/relationships/slide" Target="slide2.xml"/><Relationship Id="rId16"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58.xml"/><Relationship Id="rId5" Type="http://schemas.openxmlformats.org/officeDocument/2006/relationships/slide" Target="slide9.xml"/><Relationship Id="rId15" Type="http://schemas.openxmlformats.org/officeDocument/2006/relationships/slide" Target="slide94.xml"/><Relationship Id="rId10" Type="http://schemas.openxmlformats.org/officeDocument/2006/relationships/slide" Target="slide55.xml"/><Relationship Id="rId4" Type="http://schemas.openxmlformats.org/officeDocument/2006/relationships/slide" Target="slide8.xml"/><Relationship Id="rId9" Type="http://schemas.openxmlformats.org/officeDocument/2006/relationships/slide" Target="slide47.xml"/><Relationship Id="rId14" Type="http://schemas.openxmlformats.org/officeDocument/2006/relationships/slide" Target="slide83.xml"/></Relationships>
</file>

<file path=ppt/slides/_rels/slide29.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image" Target="../media/image46.png"/><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3.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58.xml"/><Relationship Id="rId18" Type="http://schemas.openxmlformats.org/officeDocument/2006/relationships/slide" Target="slide102.xml"/><Relationship Id="rId3" Type="http://schemas.openxmlformats.org/officeDocument/2006/relationships/hyperlink" Target="https://analytics.phe.gov.uk/apps/covid-19-indirect-effects/" TargetMode="External"/><Relationship Id="rId7" Type="http://schemas.openxmlformats.org/officeDocument/2006/relationships/slide" Target="slide9.xml"/><Relationship Id="rId12" Type="http://schemas.openxmlformats.org/officeDocument/2006/relationships/slide" Target="slide55.xml"/><Relationship Id="rId17" Type="http://schemas.openxmlformats.org/officeDocument/2006/relationships/slide" Target="slide94.xml"/><Relationship Id="rId2" Type="http://schemas.openxmlformats.org/officeDocument/2006/relationships/image" Target="../media/image2.png"/><Relationship Id="rId16" Type="http://schemas.openxmlformats.org/officeDocument/2006/relationships/slide" Target="slide83.xml"/><Relationship Id="rId20"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47.xml"/><Relationship Id="rId5" Type="http://schemas.openxmlformats.org/officeDocument/2006/relationships/slide" Target="slide4.xml"/><Relationship Id="rId15" Type="http://schemas.openxmlformats.org/officeDocument/2006/relationships/slide" Target="slide76.xml"/><Relationship Id="rId10" Type="http://schemas.openxmlformats.org/officeDocument/2006/relationships/slide" Target="slide41.xml"/><Relationship Id="rId19" Type="http://schemas.openxmlformats.org/officeDocument/2006/relationships/image" Target="../media/image3.png"/><Relationship Id="rId4" Type="http://schemas.openxmlformats.org/officeDocument/2006/relationships/slide" Target="slide2.xml"/><Relationship Id="rId9" Type="http://schemas.openxmlformats.org/officeDocument/2006/relationships/slide" Target="slide36.xml"/><Relationship Id="rId14" Type="http://schemas.openxmlformats.org/officeDocument/2006/relationships/slide" Target="slide64.xml"/></Relationships>
</file>

<file path=ppt/slides/_rels/slide30.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58.xml"/><Relationship Id="rId18" Type="http://schemas.openxmlformats.org/officeDocument/2006/relationships/slide" Target="slide102.xml"/><Relationship Id="rId3" Type="http://schemas.openxmlformats.org/officeDocument/2006/relationships/image" Target="../media/image47.png"/><Relationship Id="rId7" Type="http://schemas.openxmlformats.org/officeDocument/2006/relationships/slide" Target="slide9.xml"/><Relationship Id="rId12" Type="http://schemas.openxmlformats.org/officeDocument/2006/relationships/slide" Target="slide55.xml"/><Relationship Id="rId17" Type="http://schemas.openxmlformats.org/officeDocument/2006/relationships/slide" Target="slide94.xml"/><Relationship Id="rId2" Type="http://schemas.openxmlformats.org/officeDocument/2006/relationships/hyperlink" Target="https://assets.publishing.service.gov.uk/government/uploads/system/uploads/attachment_data/file/655504/6.3920_HO_Modern_Slavery_Awareness_Booklet_web.pdf" TargetMode="External"/><Relationship Id="rId16" Type="http://schemas.openxmlformats.org/officeDocument/2006/relationships/slide" Target="slide8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47.xml"/><Relationship Id="rId5" Type="http://schemas.openxmlformats.org/officeDocument/2006/relationships/slide" Target="slide4.xml"/><Relationship Id="rId15" Type="http://schemas.openxmlformats.org/officeDocument/2006/relationships/slide" Target="slide76.xml"/><Relationship Id="rId10" Type="http://schemas.openxmlformats.org/officeDocument/2006/relationships/slide" Target="slide41.xml"/><Relationship Id="rId4" Type="http://schemas.openxmlformats.org/officeDocument/2006/relationships/slide" Target="slide2.xml"/><Relationship Id="rId9" Type="http://schemas.openxmlformats.org/officeDocument/2006/relationships/slide" Target="slide36.xml"/><Relationship Id="rId14" Type="http://schemas.openxmlformats.org/officeDocument/2006/relationships/slide" Target="slide64.xml"/></Relationships>
</file>

<file path=ppt/slides/_rels/slide31.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58.xml"/><Relationship Id="rId18" Type="http://schemas.openxmlformats.org/officeDocument/2006/relationships/slide" Target="slide102.xml"/><Relationship Id="rId3" Type="http://schemas.openxmlformats.org/officeDocument/2006/relationships/image" Target="../media/image48.png"/><Relationship Id="rId7" Type="http://schemas.openxmlformats.org/officeDocument/2006/relationships/slide" Target="slide9.xml"/><Relationship Id="rId12" Type="http://schemas.openxmlformats.org/officeDocument/2006/relationships/slide" Target="slide55.xml"/><Relationship Id="rId17" Type="http://schemas.openxmlformats.org/officeDocument/2006/relationships/slide" Target="slide94.xml"/><Relationship Id="rId2" Type="http://schemas.openxmlformats.org/officeDocument/2006/relationships/hyperlink" Target="https://www.gov.uk/government/publications/child-sexual-exploitation-definition-and-guide-for-practitioners" TargetMode="External"/><Relationship Id="rId16" Type="http://schemas.openxmlformats.org/officeDocument/2006/relationships/slide" Target="slide8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47.xml"/><Relationship Id="rId5" Type="http://schemas.openxmlformats.org/officeDocument/2006/relationships/slide" Target="slide4.xml"/><Relationship Id="rId15" Type="http://schemas.openxmlformats.org/officeDocument/2006/relationships/slide" Target="slide76.xml"/><Relationship Id="rId10" Type="http://schemas.openxmlformats.org/officeDocument/2006/relationships/slide" Target="slide41.xml"/><Relationship Id="rId4" Type="http://schemas.openxmlformats.org/officeDocument/2006/relationships/slide" Target="slide2.xml"/><Relationship Id="rId9" Type="http://schemas.openxmlformats.org/officeDocument/2006/relationships/slide" Target="slide36.xml"/><Relationship Id="rId14" Type="http://schemas.openxmlformats.org/officeDocument/2006/relationships/slide" Target="slide64.xml"/></Relationships>
</file>

<file path=ppt/slides/_rels/slide32.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image" Target="../media/image49.png"/><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33.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image" Target="../media/image50.png"/><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34.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image" Target="../media/image51.png"/><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35.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image" Target="../media/image52.png"/><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hyperlink" Target="https://www.gov.uk/government/statistics/hate-crime-england-and-wales-2020-to-2021/hate-crime-england-and-wales-2020-to-2021" TargetMode="External"/><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38.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image" Target="../media/image53.png"/><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39.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image" Target="../media/image54.png"/><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76.xml"/><Relationship Id="rId3" Type="http://schemas.openxmlformats.org/officeDocument/2006/relationships/slide" Target="slide4.xml"/><Relationship Id="rId7" Type="http://schemas.openxmlformats.org/officeDocument/2006/relationships/slide" Target="slide36.xml"/><Relationship Id="rId12" Type="http://schemas.openxmlformats.org/officeDocument/2006/relationships/slide" Target="slide64.xml"/><Relationship Id="rId2" Type="http://schemas.openxmlformats.org/officeDocument/2006/relationships/slide" Target="slide2.xml"/><Relationship Id="rId16"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58.xml"/><Relationship Id="rId5" Type="http://schemas.openxmlformats.org/officeDocument/2006/relationships/slide" Target="slide9.xml"/><Relationship Id="rId15" Type="http://schemas.openxmlformats.org/officeDocument/2006/relationships/slide" Target="slide94.xml"/><Relationship Id="rId10" Type="http://schemas.openxmlformats.org/officeDocument/2006/relationships/slide" Target="slide55.xml"/><Relationship Id="rId4" Type="http://schemas.openxmlformats.org/officeDocument/2006/relationships/slide" Target="slide8.xml"/><Relationship Id="rId9" Type="http://schemas.openxmlformats.org/officeDocument/2006/relationships/slide" Target="slide47.xml"/><Relationship Id="rId14" Type="http://schemas.openxmlformats.org/officeDocument/2006/relationships/slide" Target="slide8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58.xml"/><Relationship Id="rId18" Type="http://schemas.openxmlformats.org/officeDocument/2006/relationships/slide" Target="slide102.xml"/><Relationship Id="rId3" Type="http://schemas.openxmlformats.org/officeDocument/2006/relationships/image" Target="../media/image55.png"/><Relationship Id="rId7" Type="http://schemas.openxmlformats.org/officeDocument/2006/relationships/slide" Target="slide9.xml"/><Relationship Id="rId12" Type="http://schemas.openxmlformats.org/officeDocument/2006/relationships/slide" Target="slide55.xml"/><Relationship Id="rId17" Type="http://schemas.openxmlformats.org/officeDocument/2006/relationships/slide" Target="slide94.xml"/><Relationship Id="rId2" Type="http://schemas.openxmlformats.org/officeDocument/2006/relationships/hyperlink" Target="https://www.ons.gov.uk/peoplepopulationandcommunity/crimeandjustice/bulletins/crimeinenglandandwales/yearendingdecember2021" TargetMode="External"/><Relationship Id="rId16" Type="http://schemas.openxmlformats.org/officeDocument/2006/relationships/slide" Target="slide8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47.xml"/><Relationship Id="rId5" Type="http://schemas.openxmlformats.org/officeDocument/2006/relationships/slide" Target="slide4.xml"/><Relationship Id="rId15" Type="http://schemas.openxmlformats.org/officeDocument/2006/relationships/slide" Target="slide76.xml"/><Relationship Id="rId10" Type="http://schemas.openxmlformats.org/officeDocument/2006/relationships/slide" Target="slide41.xml"/><Relationship Id="rId4" Type="http://schemas.openxmlformats.org/officeDocument/2006/relationships/slide" Target="slide2.xml"/><Relationship Id="rId9" Type="http://schemas.openxmlformats.org/officeDocument/2006/relationships/slide" Target="slide36.xml"/><Relationship Id="rId14" Type="http://schemas.openxmlformats.org/officeDocument/2006/relationships/slide" Target="slide64.xml"/></Relationships>
</file>

<file path=ppt/slides/_rels/slide43.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76.xml"/><Relationship Id="rId3" Type="http://schemas.openxmlformats.org/officeDocument/2006/relationships/slide" Target="slide4.xml"/><Relationship Id="rId7" Type="http://schemas.openxmlformats.org/officeDocument/2006/relationships/slide" Target="slide36.xml"/><Relationship Id="rId12" Type="http://schemas.openxmlformats.org/officeDocument/2006/relationships/slide" Target="slide64.xml"/><Relationship Id="rId2" Type="http://schemas.openxmlformats.org/officeDocument/2006/relationships/slide" Target="slide2.xml"/><Relationship Id="rId16"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58.xml"/><Relationship Id="rId5" Type="http://schemas.openxmlformats.org/officeDocument/2006/relationships/slide" Target="slide9.xml"/><Relationship Id="rId15" Type="http://schemas.openxmlformats.org/officeDocument/2006/relationships/slide" Target="slide94.xml"/><Relationship Id="rId10" Type="http://schemas.openxmlformats.org/officeDocument/2006/relationships/slide" Target="slide55.xml"/><Relationship Id="rId4" Type="http://schemas.openxmlformats.org/officeDocument/2006/relationships/slide" Target="slide8.xml"/><Relationship Id="rId9" Type="http://schemas.openxmlformats.org/officeDocument/2006/relationships/slide" Target="slide47.xml"/><Relationship Id="rId14" Type="http://schemas.openxmlformats.org/officeDocument/2006/relationships/slide" Target="slide83.xml"/></Relationships>
</file>

<file path=ppt/slides/_rels/slide44.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image" Target="../media/image56.png"/><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45.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hyperlink" Target="http://www.nomisweb.co.uk/" TargetMode="External"/><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46.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58.xml"/><Relationship Id="rId18" Type="http://schemas.openxmlformats.org/officeDocument/2006/relationships/slide" Target="slide102.xml"/><Relationship Id="rId3" Type="http://schemas.openxmlformats.org/officeDocument/2006/relationships/image" Target="../media/image57.png"/><Relationship Id="rId7" Type="http://schemas.openxmlformats.org/officeDocument/2006/relationships/slide" Target="slide9.xml"/><Relationship Id="rId12" Type="http://schemas.openxmlformats.org/officeDocument/2006/relationships/slide" Target="slide55.xml"/><Relationship Id="rId17" Type="http://schemas.openxmlformats.org/officeDocument/2006/relationships/slide" Target="slide94.xml"/><Relationship Id="rId2" Type="http://schemas.openxmlformats.org/officeDocument/2006/relationships/hyperlink" Target="https://commonslibrary.parliament.uk/research-briefings/sn04304/" TargetMode="External"/><Relationship Id="rId16" Type="http://schemas.openxmlformats.org/officeDocument/2006/relationships/slide" Target="slide8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47.xml"/><Relationship Id="rId5" Type="http://schemas.openxmlformats.org/officeDocument/2006/relationships/slide" Target="slide4.xml"/><Relationship Id="rId15" Type="http://schemas.openxmlformats.org/officeDocument/2006/relationships/slide" Target="slide76.xml"/><Relationship Id="rId10" Type="http://schemas.openxmlformats.org/officeDocument/2006/relationships/slide" Target="slide41.xml"/><Relationship Id="rId4" Type="http://schemas.openxmlformats.org/officeDocument/2006/relationships/slide" Target="slide2.xml"/><Relationship Id="rId9" Type="http://schemas.openxmlformats.org/officeDocument/2006/relationships/slide" Target="slide36.xml"/><Relationship Id="rId14" Type="http://schemas.openxmlformats.org/officeDocument/2006/relationships/slide" Target="slide6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hyperlink" Target="https://www.ons.gov.uk/peoplepopulationandcommunity/crimeandjustice/bulletins/crimeinenglandandwales/yearendingdecember2021#fraud" TargetMode="External"/><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49.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58.xml"/><Relationship Id="rId18" Type="http://schemas.openxmlformats.org/officeDocument/2006/relationships/slide" Target="slide102.xml"/><Relationship Id="rId3" Type="http://schemas.openxmlformats.org/officeDocument/2006/relationships/image" Target="../media/image58.png"/><Relationship Id="rId7" Type="http://schemas.openxmlformats.org/officeDocument/2006/relationships/slide" Target="slide9.xml"/><Relationship Id="rId12" Type="http://schemas.openxmlformats.org/officeDocument/2006/relationships/slide" Target="slide55.xml"/><Relationship Id="rId17" Type="http://schemas.openxmlformats.org/officeDocument/2006/relationships/slide" Target="slide94.xml"/><Relationship Id="rId2" Type="http://schemas.openxmlformats.org/officeDocument/2006/relationships/hyperlink" Target="https://www.ons.gov.uk/peoplepopulationandcommunity/crimeandjustice/datasets/crimeinenglandandwalesotherrelatedtables" TargetMode="External"/><Relationship Id="rId16" Type="http://schemas.openxmlformats.org/officeDocument/2006/relationships/slide" Target="slide8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47.xml"/><Relationship Id="rId5" Type="http://schemas.openxmlformats.org/officeDocument/2006/relationships/slide" Target="slide4.xml"/><Relationship Id="rId15" Type="http://schemas.openxmlformats.org/officeDocument/2006/relationships/slide" Target="slide76.xml"/><Relationship Id="rId10" Type="http://schemas.openxmlformats.org/officeDocument/2006/relationships/slide" Target="slide41.xml"/><Relationship Id="rId4" Type="http://schemas.openxmlformats.org/officeDocument/2006/relationships/slide" Target="slide2.xml"/><Relationship Id="rId9" Type="http://schemas.openxmlformats.org/officeDocument/2006/relationships/slide" Target="slide36.xml"/><Relationship Id="rId14" Type="http://schemas.openxmlformats.org/officeDocument/2006/relationships/slide" Target="slide64.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8.xml"/><Relationship Id="rId18" Type="http://schemas.openxmlformats.org/officeDocument/2006/relationships/slide" Target="slide47.xml"/><Relationship Id="rId3" Type="http://schemas.openxmlformats.org/officeDocument/2006/relationships/image" Target="../media/image6.png"/><Relationship Id="rId21" Type="http://schemas.openxmlformats.org/officeDocument/2006/relationships/slide" Target="slide64.xml"/><Relationship Id="rId7" Type="http://schemas.openxmlformats.org/officeDocument/2006/relationships/image" Target="../media/image10.png"/><Relationship Id="rId12" Type="http://schemas.openxmlformats.org/officeDocument/2006/relationships/slide" Target="slide4.xml"/><Relationship Id="rId17" Type="http://schemas.openxmlformats.org/officeDocument/2006/relationships/slide" Target="slide41.xml"/><Relationship Id="rId25" Type="http://schemas.openxmlformats.org/officeDocument/2006/relationships/slide" Target="slide102.xml"/><Relationship Id="rId2" Type="http://schemas.openxmlformats.org/officeDocument/2006/relationships/image" Target="../media/image5.png"/><Relationship Id="rId16" Type="http://schemas.openxmlformats.org/officeDocument/2006/relationships/slide" Target="slide36.xml"/><Relationship Id="rId20" Type="http://schemas.openxmlformats.org/officeDocument/2006/relationships/slide" Target="slide58.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slide" Target="slide2.xml"/><Relationship Id="rId24" Type="http://schemas.openxmlformats.org/officeDocument/2006/relationships/slide" Target="slide94.xml"/><Relationship Id="rId5" Type="http://schemas.openxmlformats.org/officeDocument/2006/relationships/image" Target="../media/image8.png"/><Relationship Id="rId15" Type="http://schemas.openxmlformats.org/officeDocument/2006/relationships/slide" Target="slide19.xml"/><Relationship Id="rId23" Type="http://schemas.openxmlformats.org/officeDocument/2006/relationships/slide" Target="slide83.xml"/><Relationship Id="rId10" Type="http://schemas.openxmlformats.org/officeDocument/2006/relationships/image" Target="../media/image13.png"/><Relationship Id="rId19" Type="http://schemas.openxmlformats.org/officeDocument/2006/relationships/slide" Target="slide55.xml"/><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slide" Target="slide9.xml"/><Relationship Id="rId22" Type="http://schemas.openxmlformats.org/officeDocument/2006/relationships/slide" Target="slide76.xml"/></Relationships>
</file>

<file path=ppt/slides/_rels/slide50.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image" Target="../media/image59.png"/><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5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55.xml"/><Relationship Id="rId18" Type="http://schemas.openxmlformats.org/officeDocument/2006/relationships/slide" Target="slide94.xml"/><Relationship Id="rId3" Type="http://schemas.openxmlformats.org/officeDocument/2006/relationships/hyperlink" Target="https://www.nationaltradingstandards.uk/site_assets/files/Consumer%20Harm%202021.pdf" TargetMode="External"/><Relationship Id="rId7" Type="http://schemas.openxmlformats.org/officeDocument/2006/relationships/slide" Target="slide8.xml"/><Relationship Id="rId12" Type="http://schemas.openxmlformats.org/officeDocument/2006/relationships/slide" Target="slide47.xml"/><Relationship Id="rId17" Type="http://schemas.openxmlformats.org/officeDocument/2006/relationships/slide" Target="slide83.xml"/><Relationship Id="rId2" Type="http://schemas.openxmlformats.org/officeDocument/2006/relationships/hyperlink" Target="https://www.actionfraud.police.uk/" TargetMode="External"/><Relationship Id="rId16" Type="http://schemas.openxmlformats.org/officeDocument/2006/relationships/slide" Target="slide76.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41.xml"/><Relationship Id="rId5" Type="http://schemas.openxmlformats.org/officeDocument/2006/relationships/slide" Target="slide2.xml"/><Relationship Id="rId15" Type="http://schemas.openxmlformats.org/officeDocument/2006/relationships/slide" Target="slide64.xml"/><Relationship Id="rId10" Type="http://schemas.openxmlformats.org/officeDocument/2006/relationships/slide" Target="slide36.xml"/><Relationship Id="rId19" Type="http://schemas.openxmlformats.org/officeDocument/2006/relationships/slide" Target="slide102.xml"/><Relationship Id="rId4" Type="http://schemas.openxmlformats.org/officeDocument/2006/relationships/image" Target="../media/image60.png"/><Relationship Id="rId9" Type="http://schemas.openxmlformats.org/officeDocument/2006/relationships/slide" Target="slide19.xml"/><Relationship Id="rId14" Type="http://schemas.openxmlformats.org/officeDocument/2006/relationships/slide" Target="slide58.xml"/></Relationships>
</file>

<file path=ppt/slides/_rels/slide52.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hyperlink" Target="https://www.ons.gov.uk/peoplepopulationandcommunity/crimeandjustice/bulletins/crimeinenglandandwales/yearendingdecember2021" TargetMode="External"/><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53.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image" Target="../media/image61.png"/><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54.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image" Target="../media/image62.png"/><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image" Target="../media/image63.png"/><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57.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image" Target="../media/image64.png"/><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76.xml"/><Relationship Id="rId3" Type="http://schemas.openxmlformats.org/officeDocument/2006/relationships/slide" Target="slide4.xml"/><Relationship Id="rId7" Type="http://schemas.openxmlformats.org/officeDocument/2006/relationships/slide" Target="slide36.xml"/><Relationship Id="rId12" Type="http://schemas.openxmlformats.org/officeDocument/2006/relationships/slide" Target="slide64.xml"/><Relationship Id="rId2" Type="http://schemas.openxmlformats.org/officeDocument/2006/relationships/slide" Target="slide2.xml"/><Relationship Id="rId16"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58.xml"/><Relationship Id="rId5" Type="http://schemas.openxmlformats.org/officeDocument/2006/relationships/slide" Target="slide9.xml"/><Relationship Id="rId15" Type="http://schemas.openxmlformats.org/officeDocument/2006/relationships/slide" Target="slide94.xml"/><Relationship Id="rId10" Type="http://schemas.openxmlformats.org/officeDocument/2006/relationships/slide" Target="slide55.xml"/><Relationship Id="rId4" Type="http://schemas.openxmlformats.org/officeDocument/2006/relationships/slide" Target="slide8.xml"/><Relationship Id="rId9" Type="http://schemas.openxmlformats.org/officeDocument/2006/relationships/slide" Target="slide47.xml"/><Relationship Id="rId14" Type="http://schemas.openxmlformats.org/officeDocument/2006/relationships/slide" Target="slide83.xml"/></Relationships>
</file>

<file path=ppt/slides/_rels/slide6.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76.xml"/><Relationship Id="rId3" Type="http://schemas.openxmlformats.org/officeDocument/2006/relationships/slide" Target="slide4.xml"/><Relationship Id="rId7" Type="http://schemas.openxmlformats.org/officeDocument/2006/relationships/slide" Target="slide36.xml"/><Relationship Id="rId12" Type="http://schemas.openxmlformats.org/officeDocument/2006/relationships/slide" Target="slide64.xml"/><Relationship Id="rId2" Type="http://schemas.openxmlformats.org/officeDocument/2006/relationships/slide" Target="slide2.xml"/><Relationship Id="rId16"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58.xml"/><Relationship Id="rId5" Type="http://schemas.openxmlformats.org/officeDocument/2006/relationships/slide" Target="slide9.xml"/><Relationship Id="rId15" Type="http://schemas.openxmlformats.org/officeDocument/2006/relationships/slide" Target="slide94.xml"/><Relationship Id="rId10" Type="http://schemas.openxmlformats.org/officeDocument/2006/relationships/slide" Target="slide55.xml"/><Relationship Id="rId4" Type="http://schemas.openxmlformats.org/officeDocument/2006/relationships/slide" Target="slide8.xml"/><Relationship Id="rId9" Type="http://schemas.openxmlformats.org/officeDocument/2006/relationships/slide" Target="slide47.xml"/><Relationship Id="rId14" Type="http://schemas.openxmlformats.org/officeDocument/2006/relationships/slide" Target="slide83.xml"/></Relationships>
</file>

<file path=ppt/slides/_rels/slide60.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image" Target="../media/image16.png"/><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61.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image" Target="../media/image65.png"/><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6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58.xml"/><Relationship Id="rId18" Type="http://schemas.openxmlformats.org/officeDocument/2006/relationships/slide" Target="slide102.xml"/><Relationship Id="rId3" Type="http://schemas.openxmlformats.org/officeDocument/2006/relationships/image" Target="../media/image66.png"/><Relationship Id="rId7" Type="http://schemas.openxmlformats.org/officeDocument/2006/relationships/slide" Target="slide9.xml"/><Relationship Id="rId12" Type="http://schemas.openxmlformats.org/officeDocument/2006/relationships/slide" Target="slide55.xml"/><Relationship Id="rId17" Type="http://schemas.openxmlformats.org/officeDocument/2006/relationships/slide" Target="slide94.xml"/><Relationship Id="rId2" Type="http://schemas.openxmlformats.org/officeDocument/2006/relationships/hyperlink" Target="https://fingertips.phe.org.uk/search/cycling#page/4/gid/1/pat/6/par/E12000008/ati/402/are/E10000025/iid/92739/age/248/sex/4/cat/-1/ctp/-1/yrr/5/cid/4/tbm/1/page-options/car-do-0" TargetMode="External"/><Relationship Id="rId16" Type="http://schemas.openxmlformats.org/officeDocument/2006/relationships/slide" Target="slide8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47.xml"/><Relationship Id="rId5" Type="http://schemas.openxmlformats.org/officeDocument/2006/relationships/slide" Target="slide4.xml"/><Relationship Id="rId15" Type="http://schemas.openxmlformats.org/officeDocument/2006/relationships/slide" Target="slide76.xml"/><Relationship Id="rId10" Type="http://schemas.openxmlformats.org/officeDocument/2006/relationships/slide" Target="slide41.xml"/><Relationship Id="rId4" Type="http://schemas.openxmlformats.org/officeDocument/2006/relationships/slide" Target="slide2.xml"/><Relationship Id="rId9" Type="http://schemas.openxmlformats.org/officeDocument/2006/relationships/slide" Target="slide36.xml"/><Relationship Id="rId14" Type="http://schemas.openxmlformats.org/officeDocument/2006/relationships/slide" Target="slide64.xml"/></Relationships>
</file>

<file path=ppt/slides/_rels/slide63.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76.xml"/><Relationship Id="rId3" Type="http://schemas.openxmlformats.org/officeDocument/2006/relationships/slide" Target="slide4.xml"/><Relationship Id="rId7" Type="http://schemas.openxmlformats.org/officeDocument/2006/relationships/slide" Target="slide36.xml"/><Relationship Id="rId12" Type="http://schemas.openxmlformats.org/officeDocument/2006/relationships/slide" Target="slide64.xml"/><Relationship Id="rId2" Type="http://schemas.openxmlformats.org/officeDocument/2006/relationships/slide" Target="slide2.xml"/><Relationship Id="rId16"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58.xml"/><Relationship Id="rId5" Type="http://schemas.openxmlformats.org/officeDocument/2006/relationships/slide" Target="slide9.xml"/><Relationship Id="rId15" Type="http://schemas.openxmlformats.org/officeDocument/2006/relationships/slide" Target="slide94.xml"/><Relationship Id="rId10" Type="http://schemas.openxmlformats.org/officeDocument/2006/relationships/slide" Target="slide55.xml"/><Relationship Id="rId4" Type="http://schemas.openxmlformats.org/officeDocument/2006/relationships/slide" Target="slide8.xml"/><Relationship Id="rId9" Type="http://schemas.openxmlformats.org/officeDocument/2006/relationships/slide" Target="slide47.xml"/><Relationship Id="rId14" Type="http://schemas.openxmlformats.org/officeDocument/2006/relationships/slide" Target="slide8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55.xml"/><Relationship Id="rId18" Type="http://schemas.openxmlformats.org/officeDocument/2006/relationships/slide" Target="slide94.xml"/><Relationship Id="rId3" Type="http://schemas.openxmlformats.org/officeDocument/2006/relationships/image" Target="../media/image67.png"/><Relationship Id="rId7" Type="http://schemas.openxmlformats.org/officeDocument/2006/relationships/slide" Target="slide8.xml"/><Relationship Id="rId12" Type="http://schemas.openxmlformats.org/officeDocument/2006/relationships/slide" Target="slide47.xml"/><Relationship Id="rId17" Type="http://schemas.openxmlformats.org/officeDocument/2006/relationships/slide" Target="slide83.xml"/><Relationship Id="rId2" Type="http://schemas.openxmlformats.org/officeDocument/2006/relationships/hyperlink" Target="https://public.tableau.com/views/OxfordshireCrimeDashboard/Story?embed=y:display_count=no&amp;:showVizHome=no%20#2" TargetMode="External"/><Relationship Id="rId16" Type="http://schemas.openxmlformats.org/officeDocument/2006/relationships/slide" Target="slide76.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41.xml"/><Relationship Id="rId5" Type="http://schemas.openxmlformats.org/officeDocument/2006/relationships/slide" Target="slide2.xml"/><Relationship Id="rId15" Type="http://schemas.openxmlformats.org/officeDocument/2006/relationships/slide" Target="slide64.xml"/><Relationship Id="rId10" Type="http://schemas.openxmlformats.org/officeDocument/2006/relationships/slide" Target="slide36.xml"/><Relationship Id="rId19" Type="http://schemas.openxmlformats.org/officeDocument/2006/relationships/slide" Target="slide102.xml"/><Relationship Id="rId4" Type="http://schemas.openxmlformats.org/officeDocument/2006/relationships/image" Target="../media/image68.png"/><Relationship Id="rId9" Type="http://schemas.openxmlformats.org/officeDocument/2006/relationships/slide" Target="slide19.xml"/><Relationship Id="rId14" Type="http://schemas.openxmlformats.org/officeDocument/2006/relationships/slide" Target="slide58.xml"/></Relationships>
</file>

<file path=ppt/slides/_rels/slide6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47.xml"/><Relationship Id="rId18" Type="http://schemas.openxmlformats.org/officeDocument/2006/relationships/slide" Target="slide83.xml"/><Relationship Id="rId3" Type="http://schemas.openxmlformats.org/officeDocument/2006/relationships/hyperlink" Target="https://insight.oxfordshire.gov.uk/cms/system/files/documents/Oxfordshire_MSOA_names_2021.pdf" TargetMode="External"/><Relationship Id="rId7" Type="http://schemas.openxmlformats.org/officeDocument/2006/relationships/slide" Target="slide4.xml"/><Relationship Id="rId12" Type="http://schemas.openxmlformats.org/officeDocument/2006/relationships/slide" Target="slide41.xml"/><Relationship Id="rId17" Type="http://schemas.openxmlformats.org/officeDocument/2006/relationships/slide" Target="slide76.xml"/><Relationship Id="rId2" Type="http://schemas.openxmlformats.org/officeDocument/2006/relationships/hyperlink" Target="https://public.tableau.com/views/OxfordshireCrimeDashboard/Story?embed=y:display_count=no&amp;:showVizHome=no%20#2" TargetMode="External"/><Relationship Id="rId16" Type="http://schemas.openxmlformats.org/officeDocument/2006/relationships/slide" Target="slide64.xml"/><Relationship Id="rId20"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36.xml"/><Relationship Id="rId5" Type="http://schemas.openxmlformats.org/officeDocument/2006/relationships/image" Target="../media/image70.png"/><Relationship Id="rId15" Type="http://schemas.openxmlformats.org/officeDocument/2006/relationships/slide" Target="slide58.xml"/><Relationship Id="rId10" Type="http://schemas.openxmlformats.org/officeDocument/2006/relationships/slide" Target="slide19.xml"/><Relationship Id="rId19" Type="http://schemas.openxmlformats.org/officeDocument/2006/relationships/slide" Target="slide94.xml"/><Relationship Id="rId4" Type="http://schemas.openxmlformats.org/officeDocument/2006/relationships/image" Target="../media/image69.png"/><Relationship Id="rId9" Type="http://schemas.openxmlformats.org/officeDocument/2006/relationships/slide" Target="slide9.xml"/><Relationship Id="rId14" Type="http://schemas.openxmlformats.org/officeDocument/2006/relationships/slide" Target="slide55.xml"/></Relationships>
</file>

<file path=ppt/slides/_rels/slide67.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36.xml"/><Relationship Id="rId18" Type="http://schemas.openxmlformats.org/officeDocument/2006/relationships/slide" Target="slide64.xml"/><Relationship Id="rId3" Type="http://schemas.openxmlformats.org/officeDocument/2006/relationships/image" Target="../media/image72.png"/><Relationship Id="rId21" Type="http://schemas.openxmlformats.org/officeDocument/2006/relationships/slide" Target="slide94.xml"/><Relationship Id="rId7" Type="http://schemas.openxmlformats.org/officeDocument/2006/relationships/hyperlink" Target="https://insight.oxfordshire.gov.uk/cms/guide-geography" TargetMode="External"/><Relationship Id="rId12" Type="http://schemas.openxmlformats.org/officeDocument/2006/relationships/slide" Target="slide19.xml"/><Relationship Id="rId17" Type="http://schemas.openxmlformats.org/officeDocument/2006/relationships/slide" Target="slide58.xml"/><Relationship Id="rId2" Type="http://schemas.openxmlformats.org/officeDocument/2006/relationships/image" Target="../media/image71.png"/><Relationship Id="rId16" Type="http://schemas.openxmlformats.org/officeDocument/2006/relationships/slide" Target="slide55.xml"/><Relationship Id="rId20" Type="http://schemas.openxmlformats.org/officeDocument/2006/relationships/slide" Target="slide83.xml"/><Relationship Id="rId1" Type="http://schemas.openxmlformats.org/officeDocument/2006/relationships/slideLayout" Target="../slideLayouts/slideLayout2.xml"/><Relationship Id="rId6" Type="http://schemas.openxmlformats.org/officeDocument/2006/relationships/hyperlink" Target="https://public.tableau.com/views/OxfordshireCrimeDashboard/Story?embed=y:display_count=no&amp;:showVizHome=no%20#2" TargetMode="External"/><Relationship Id="rId11" Type="http://schemas.openxmlformats.org/officeDocument/2006/relationships/slide" Target="slide9.xml"/><Relationship Id="rId5" Type="http://schemas.openxmlformats.org/officeDocument/2006/relationships/image" Target="../media/image74.png"/><Relationship Id="rId15" Type="http://schemas.openxmlformats.org/officeDocument/2006/relationships/slide" Target="slide47.xml"/><Relationship Id="rId10" Type="http://schemas.openxmlformats.org/officeDocument/2006/relationships/slide" Target="slide8.xml"/><Relationship Id="rId19" Type="http://schemas.openxmlformats.org/officeDocument/2006/relationships/slide" Target="slide76.xml"/><Relationship Id="rId4" Type="http://schemas.openxmlformats.org/officeDocument/2006/relationships/image" Target="../media/image73.png"/><Relationship Id="rId9" Type="http://schemas.openxmlformats.org/officeDocument/2006/relationships/slide" Target="slide4.xml"/><Relationship Id="rId14" Type="http://schemas.openxmlformats.org/officeDocument/2006/relationships/slide" Target="slide41.xml"/><Relationship Id="rId22" Type="http://schemas.openxmlformats.org/officeDocument/2006/relationships/slide" Target="slide102.xml"/></Relationships>
</file>

<file path=ppt/slides/_rels/slide68.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47.xml"/><Relationship Id="rId18" Type="http://schemas.openxmlformats.org/officeDocument/2006/relationships/slide" Target="slide83.xml"/><Relationship Id="rId3" Type="http://schemas.openxmlformats.org/officeDocument/2006/relationships/hyperlink" Target="https://public.tableau.com/views/OxfordshireCrimeDashboard/Story?embed=y:display_count=no&amp;:showVizHome=no%20#2" TargetMode="External"/><Relationship Id="rId7" Type="http://schemas.openxmlformats.org/officeDocument/2006/relationships/slide" Target="slide4.xml"/><Relationship Id="rId12" Type="http://schemas.openxmlformats.org/officeDocument/2006/relationships/slide" Target="slide41.xml"/><Relationship Id="rId17" Type="http://schemas.openxmlformats.org/officeDocument/2006/relationships/slide" Target="slide76.xml"/><Relationship Id="rId2" Type="http://schemas.openxmlformats.org/officeDocument/2006/relationships/image" Target="../media/image75.png"/><Relationship Id="rId16" Type="http://schemas.openxmlformats.org/officeDocument/2006/relationships/slide" Target="slide64.xml"/><Relationship Id="rId20"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36.xml"/><Relationship Id="rId5" Type="http://schemas.openxmlformats.org/officeDocument/2006/relationships/image" Target="../media/image76.png"/><Relationship Id="rId15" Type="http://schemas.openxmlformats.org/officeDocument/2006/relationships/slide" Target="slide58.xml"/><Relationship Id="rId10" Type="http://schemas.openxmlformats.org/officeDocument/2006/relationships/slide" Target="slide19.xml"/><Relationship Id="rId19" Type="http://schemas.openxmlformats.org/officeDocument/2006/relationships/slide" Target="slide94.xml"/><Relationship Id="rId4" Type="http://schemas.openxmlformats.org/officeDocument/2006/relationships/hyperlink" Target="https://insight.oxfordshire.gov.uk/cms/guide-geography" TargetMode="External"/><Relationship Id="rId9" Type="http://schemas.openxmlformats.org/officeDocument/2006/relationships/slide" Target="slide9.xml"/><Relationship Id="rId14" Type="http://schemas.openxmlformats.org/officeDocument/2006/relationships/slide" Target="slide55.xml"/></Relationships>
</file>

<file path=ppt/slides/_rels/slide69.xml.rels><?xml version="1.0" encoding="UTF-8" standalone="yes"?>
<Relationships xmlns="http://schemas.openxmlformats.org/package/2006/relationships"><Relationship Id="rId8" Type="http://schemas.openxmlformats.org/officeDocument/2006/relationships/hyperlink" Target="https://public.tableau.com/views/OxfordshireCrimeDashboard/Story?embed=y:display_count=no&amp;:showVizHome=no%20#2" TargetMode="External"/><Relationship Id="rId13" Type="http://schemas.openxmlformats.org/officeDocument/2006/relationships/slide" Target="slide19.xml"/><Relationship Id="rId18" Type="http://schemas.openxmlformats.org/officeDocument/2006/relationships/slide" Target="slide58.xml"/><Relationship Id="rId3" Type="http://schemas.openxmlformats.org/officeDocument/2006/relationships/image" Target="../media/image78.png"/><Relationship Id="rId21" Type="http://schemas.openxmlformats.org/officeDocument/2006/relationships/slide" Target="slide83.xml"/><Relationship Id="rId7" Type="http://schemas.openxmlformats.org/officeDocument/2006/relationships/image" Target="../media/image82.png"/><Relationship Id="rId12" Type="http://schemas.openxmlformats.org/officeDocument/2006/relationships/slide" Target="slide9.xml"/><Relationship Id="rId17" Type="http://schemas.openxmlformats.org/officeDocument/2006/relationships/slide" Target="slide55.xml"/><Relationship Id="rId2" Type="http://schemas.openxmlformats.org/officeDocument/2006/relationships/image" Target="../media/image77.png"/><Relationship Id="rId16" Type="http://schemas.openxmlformats.org/officeDocument/2006/relationships/slide" Target="slide47.xml"/><Relationship Id="rId20" Type="http://schemas.openxmlformats.org/officeDocument/2006/relationships/slide" Target="slide76.xml"/><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slide" Target="slide8.xml"/><Relationship Id="rId5" Type="http://schemas.openxmlformats.org/officeDocument/2006/relationships/image" Target="../media/image80.png"/><Relationship Id="rId15" Type="http://schemas.openxmlformats.org/officeDocument/2006/relationships/slide" Target="slide41.xml"/><Relationship Id="rId23" Type="http://schemas.openxmlformats.org/officeDocument/2006/relationships/slide" Target="slide102.xml"/><Relationship Id="rId10" Type="http://schemas.openxmlformats.org/officeDocument/2006/relationships/slide" Target="slide4.xml"/><Relationship Id="rId19" Type="http://schemas.openxmlformats.org/officeDocument/2006/relationships/slide" Target="slide64.xml"/><Relationship Id="rId4" Type="http://schemas.openxmlformats.org/officeDocument/2006/relationships/image" Target="../media/image79.png"/><Relationship Id="rId9" Type="http://schemas.openxmlformats.org/officeDocument/2006/relationships/slide" Target="slide2.xml"/><Relationship Id="rId14" Type="http://schemas.openxmlformats.org/officeDocument/2006/relationships/slide" Target="slide36.xml"/><Relationship Id="rId22" Type="http://schemas.openxmlformats.org/officeDocument/2006/relationships/slide" Target="slide94.xml"/></Relationships>
</file>

<file path=ppt/slides/_rels/slide7.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image" Target="../media/image14.png"/><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70.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55.xml"/><Relationship Id="rId18" Type="http://schemas.openxmlformats.org/officeDocument/2006/relationships/slide" Target="slide94.xml"/><Relationship Id="rId3" Type="http://schemas.openxmlformats.org/officeDocument/2006/relationships/image" Target="../media/image83.png"/><Relationship Id="rId7" Type="http://schemas.openxmlformats.org/officeDocument/2006/relationships/slide" Target="slide8.xml"/><Relationship Id="rId12" Type="http://schemas.openxmlformats.org/officeDocument/2006/relationships/slide" Target="slide47.xml"/><Relationship Id="rId17" Type="http://schemas.openxmlformats.org/officeDocument/2006/relationships/slide" Target="slide83.xml"/><Relationship Id="rId2" Type="http://schemas.openxmlformats.org/officeDocument/2006/relationships/hyperlink" Target="https://www.ons.gov.uk/peoplepopulationandcommunity/wellbeing/bulletins/measuringnationalwellbeing/april2020tomarch2021" TargetMode="External"/><Relationship Id="rId16" Type="http://schemas.openxmlformats.org/officeDocument/2006/relationships/slide" Target="slide76.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41.xml"/><Relationship Id="rId5" Type="http://schemas.openxmlformats.org/officeDocument/2006/relationships/slide" Target="slide2.xml"/><Relationship Id="rId15" Type="http://schemas.openxmlformats.org/officeDocument/2006/relationships/slide" Target="slide64.xml"/><Relationship Id="rId10" Type="http://schemas.openxmlformats.org/officeDocument/2006/relationships/slide" Target="slide36.xml"/><Relationship Id="rId19" Type="http://schemas.openxmlformats.org/officeDocument/2006/relationships/slide" Target="slide102.xml"/><Relationship Id="rId4" Type="http://schemas.openxmlformats.org/officeDocument/2006/relationships/image" Target="../media/image84.png"/><Relationship Id="rId9" Type="http://schemas.openxmlformats.org/officeDocument/2006/relationships/slide" Target="slide19.xml"/><Relationship Id="rId14" Type="http://schemas.openxmlformats.org/officeDocument/2006/relationships/slide" Target="slide58.xml"/></Relationships>
</file>

<file path=ppt/slides/_rels/slide71.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image" Target="../media/image85.png"/><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7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55.xml"/><Relationship Id="rId18" Type="http://schemas.openxmlformats.org/officeDocument/2006/relationships/slide" Target="slide94.xml"/><Relationship Id="rId3" Type="http://schemas.openxmlformats.org/officeDocument/2006/relationships/image" Target="../media/image87.png"/><Relationship Id="rId7" Type="http://schemas.openxmlformats.org/officeDocument/2006/relationships/slide" Target="slide8.xml"/><Relationship Id="rId12" Type="http://schemas.openxmlformats.org/officeDocument/2006/relationships/slide" Target="slide47.xml"/><Relationship Id="rId17" Type="http://schemas.openxmlformats.org/officeDocument/2006/relationships/slide" Target="slide83.xml"/><Relationship Id="rId2" Type="http://schemas.openxmlformats.org/officeDocument/2006/relationships/image" Target="../media/image86.png"/><Relationship Id="rId16" Type="http://schemas.openxmlformats.org/officeDocument/2006/relationships/slide" Target="slide76.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41.xml"/><Relationship Id="rId5" Type="http://schemas.openxmlformats.org/officeDocument/2006/relationships/slide" Target="slide2.xml"/><Relationship Id="rId15" Type="http://schemas.openxmlformats.org/officeDocument/2006/relationships/slide" Target="slide64.xml"/><Relationship Id="rId10" Type="http://schemas.openxmlformats.org/officeDocument/2006/relationships/slide" Target="slide36.xml"/><Relationship Id="rId19" Type="http://schemas.openxmlformats.org/officeDocument/2006/relationships/slide" Target="slide102.xml"/><Relationship Id="rId4" Type="http://schemas.openxmlformats.org/officeDocument/2006/relationships/hyperlink" Target="https://fingertips.phe.org.uk/profile/local-alcohol-profiles/data#page/1/gid/1938132984/ati/202/iid/91409/age/1/sex/4/cid/4/tbm/1/page-options/car-do-0" TargetMode="External"/><Relationship Id="rId9" Type="http://schemas.openxmlformats.org/officeDocument/2006/relationships/slide" Target="slide19.xml"/><Relationship Id="rId14" Type="http://schemas.openxmlformats.org/officeDocument/2006/relationships/slide" Target="slide58.xml"/></Relationships>
</file>

<file path=ppt/slides/_rels/slide73.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image" Target="../media/image88.png"/><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74.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image" Target="../media/image89.png"/><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75.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55.xml"/><Relationship Id="rId18" Type="http://schemas.openxmlformats.org/officeDocument/2006/relationships/slide" Target="slide94.xml"/><Relationship Id="rId3" Type="http://schemas.openxmlformats.org/officeDocument/2006/relationships/hyperlink" Target="https://www.ons.gov.uk/peoplepopulationandcommunity/healthandsocialcare/healthandwellbeing/articles/middleagedgenerationmostlikelytodiebysuicideanddrugpoisoning/2019-08-13" TargetMode="External"/><Relationship Id="rId7" Type="http://schemas.openxmlformats.org/officeDocument/2006/relationships/slide" Target="slide8.xml"/><Relationship Id="rId12" Type="http://schemas.openxmlformats.org/officeDocument/2006/relationships/slide" Target="slide47.xml"/><Relationship Id="rId17" Type="http://schemas.openxmlformats.org/officeDocument/2006/relationships/slide" Target="slide83.xml"/><Relationship Id="rId2" Type="http://schemas.openxmlformats.org/officeDocument/2006/relationships/hyperlink" Target="https://fingertips.phe.org.uk/profile/mortality-profile/data#page/1/gid/1938133058/pat/6/par/E12000008/ati/402/are/E10000025/iid/92432/age/1/sex/4/cat/-1/ctp/-1/yrr/3/cid/4/tbm/1/page-options/car-do-0" TargetMode="External"/><Relationship Id="rId16" Type="http://schemas.openxmlformats.org/officeDocument/2006/relationships/slide" Target="slide76.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41.xml"/><Relationship Id="rId5" Type="http://schemas.openxmlformats.org/officeDocument/2006/relationships/slide" Target="slide2.xml"/><Relationship Id="rId15" Type="http://schemas.openxmlformats.org/officeDocument/2006/relationships/slide" Target="slide64.xml"/><Relationship Id="rId10" Type="http://schemas.openxmlformats.org/officeDocument/2006/relationships/slide" Target="slide36.xml"/><Relationship Id="rId19" Type="http://schemas.openxmlformats.org/officeDocument/2006/relationships/slide" Target="slide102.xml"/><Relationship Id="rId4" Type="http://schemas.openxmlformats.org/officeDocument/2006/relationships/hyperlink" Target="https://www.samaritans.org/how-we-can-help/contact-samaritan/" TargetMode="External"/><Relationship Id="rId9" Type="http://schemas.openxmlformats.org/officeDocument/2006/relationships/slide" Target="slide19.xml"/><Relationship Id="rId14" Type="http://schemas.openxmlformats.org/officeDocument/2006/relationships/slide" Target="slide5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58.xml"/><Relationship Id="rId18" Type="http://schemas.openxmlformats.org/officeDocument/2006/relationships/slide" Target="slide102.xml"/><Relationship Id="rId3" Type="http://schemas.openxmlformats.org/officeDocument/2006/relationships/image" Target="../media/image90.png"/><Relationship Id="rId7" Type="http://schemas.openxmlformats.org/officeDocument/2006/relationships/slide" Target="slide9.xml"/><Relationship Id="rId12" Type="http://schemas.openxmlformats.org/officeDocument/2006/relationships/slide" Target="slide55.xml"/><Relationship Id="rId17" Type="http://schemas.openxmlformats.org/officeDocument/2006/relationships/slide" Target="slide94.xml"/><Relationship Id="rId2" Type="http://schemas.openxmlformats.org/officeDocument/2006/relationships/hyperlink" Target="https://www.gov.uk/government/collections/criminal-justice-statistics-quarterly" TargetMode="External"/><Relationship Id="rId16" Type="http://schemas.openxmlformats.org/officeDocument/2006/relationships/slide" Target="slide8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47.xml"/><Relationship Id="rId5" Type="http://schemas.openxmlformats.org/officeDocument/2006/relationships/slide" Target="slide4.xml"/><Relationship Id="rId15" Type="http://schemas.openxmlformats.org/officeDocument/2006/relationships/slide" Target="slide76.xml"/><Relationship Id="rId10" Type="http://schemas.openxmlformats.org/officeDocument/2006/relationships/slide" Target="slide41.xml"/><Relationship Id="rId4" Type="http://schemas.openxmlformats.org/officeDocument/2006/relationships/slide" Target="slide2.xml"/><Relationship Id="rId9" Type="http://schemas.openxmlformats.org/officeDocument/2006/relationships/slide" Target="slide36.xml"/><Relationship Id="rId14" Type="http://schemas.openxmlformats.org/officeDocument/2006/relationships/slide" Target="slide64.xml"/></Relationships>
</file>

<file path=ppt/slides/_rels/slide78.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47.xml"/><Relationship Id="rId18" Type="http://schemas.openxmlformats.org/officeDocument/2006/relationships/slide" Target="slide83.xml"/><Relationship Id="rId3" Type="http://schemas.openxmlformats.org/officeDocument/2006/relationships/image" Target="../media/image92.svg"/><Relationship Id="rId7" Type="http://schemas.openxmlformats.org/officeDocument/2006/relationships/slide" Target="slide4.xml"/><Relationship Id="rId12" Type="http://schemas.openxmlformats.org/officeDocument/2006/relationships/slide" Target="slide41.xml"/><Relationship Id="rId17" Type="http://schemas.openxmlformats.org/officeDocument/2006/relationships/slide" Target="slide76.xml"/><Relationship Id="rId2" Type="http://schemas.openxmlformats.org/officeDocument/2006/relationships/image" Target="../media/image91.png"/><Relationship Id="rId16" Type="http://schemas.openxmlformats.org/officeDocument/2006/relationships/slide" Target="slide64.xml"/><Relationship Id="rId20"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36.xml"/><Relationship Id="rId5" Type="http://schemas.openxmlformats.org/officeDocument/2006/relationships/hyperlink" Target="https://public.tableau.com/views/EthnicityinOxfordshire2011Census/EthnicityinOxfordshire?:embed=y&amp;:display_count=no&amp;:showVizHome=no" TargetMode="External"/><Relationship Id="rId15" Type="http://schemas.openxmlformats.org/officeDocument/2006/relationships/slide" Target="slide58.xml"/><Relationship Id="rId10" Type="http://schemas.openxmlformats.org/officeDocument/2006/relationships/slide" Target="slide19.xml"/><Relationship Id="rId19" Type="http://schemas.openxmlformats.org/officeDocument/2006/relationships/slide" Target="slide94.xml"/><Relationship Id="rId4" Type="http://schemas.openxmlformats.org/officeDocument/2006/relationships/hyperlink" Target="https://www.gov.uk/government/statistics/youth-justice-statistics-2020-to-2021/youth-justice-statistics-2020-to-2021-accessible-version#demographic-characteristics-of-children-cautioned-or-sentenced" TargetMode="External"/><Relationship Id="rId9" Type="http://schemas.openxmlformats.org/officeDocument/2006/relationships/slide" Target="slide9.xml"/><Relationship Id="rId14" Type="http://schemas.openxmlformats.org/officeDocument/2006/relationships/slide" Target="slide55.xml"/></Relationships>
</file>

<file path=ppt/slides/_rels/slide79.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4.xml"/><Relationship Id="rId3" Type="http://schemas.openxmlformats.org/officeDocument/2006/relationships/slide" Target="slide2.xml"/><Relationship Id="rId7" Type="http://schemas.openxmlformats.org/officeDocument/2006/relationships/slide" Target="slide19.xml"/><Relationship Id="rId12" Type="http://schemas.openxmlformats.org/officeDocument/2006/relationships/slide" Target="slide58.xml"/><Relationship Id="rId17" Type="http://schemas.openxmlformats.org/officeDocument/2006/relationships/slide" Target="slide102.xml"/><Relationship Id="rId2" Type="http://schemas.openxmlformats.org/officeDocument/2006/relationships/image" Target="../media/image93.png"/><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55.xml"/><Relationship Id="rId5" Type="http://schemas.openxmlformats.org/officeDocument/2006/relationships/slide" Target="slide8.xml"/><Relationship Id="rId15" Type="http://schemas.openxmlformats.org/officeDocument/2006/relationships/slide" Target="slide83.xml"/><Relationship Id="rId10"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41.xml"/><Relationship Id="rId14" Type="http://schemas.openxmlformats.org/officeDocument/2006/relationships/slide" Target="slide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76.xml"/><Relationship Id="rId3" Type="http://schemas.openxmlformats.org/officeDocument/2006/relationships/slide" Target="slide4.xml"/><Relationship Id="rId7" Type="http://schemas.openxmlformats.org/officeDocument/2006/relationships/slide" Target="slide36.xml"/><Relationship Id="rId12" Type="http://schemas.openxmlformats.org/officeDocument/2006/relationships/slide" Target="slide64.xml"/><Relationship Id="rId2" Type="http://schemas.openxmlformats.org/officeDocument/2006/relationships/slide" Target="slide2.xml"/><Relationship Id="rId16"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58.xml"/><Relationship Id="rId5" Type="http://schemas.openxmlformats.org/officeDocument/2006/relationships/slide" Target="slide9.xml"/><Relationship Id="rId15" Type="http://schemas.openxmlformats.org/officeDocument/2006/relationships/slide" Target="slide94.xml"/><Relationship Id="rId10" Type="http://schemas.openxmlformats.org/officeDocument/2006/relationships/slide" Target="slide55.xml"/><Relationship Id="rId4" Type="http://schemas.openxmlformats.org/officeDocument/2006/relationships/slide" Target="slide8.xml"/><Relationship Id="rId9" Type="http://schemas.openxmlformats.org/officeDocument/2006/relationships/slide" Target="slide47.xml"/><Relationship Id="rId14" Type="http://schemas.openxmlformats.org/officeDocument/2006/relationships/slide" Target="slide83.xml"/></Relationships>
</file>

<file path=ppt/slides/_rels/slide8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55.xml"/><Relationship Id="rId18" Type="http://schemas.openxmlformats.org/officeDocument/2006/relationships/slide" Target="slide94.xml"/><Relationship Id="rId3" Type="http://schemas.openxmlformats.org/officeDocument/2006/relationships/hyperlink" Target="https://www.gov.uk/government/statistics/proven-reoffending-statistics-april-to-june-2020" TargetMode="External"/><Relationship Id="rId7" Type="http://schemas.openxmlformats.org/officeDocument/2006/relationships/slide" Target="slide8.xml"/><Relationship Id="rId12" Type="http://schemas.openxmlformats.org/officeDocument/2006/relationships/slide" Target="slide47.xml"/><Relationship Id="rId17" Type="http://schemas.openxmlformats.org/officeDocument/2006/relationships/slide" Target="slide83.xml"/><Relationship Id="rId2" Type="http://schemas.openxmlformats.org/officeDocument/2006/relationships/hyperlink" Target="https://www.gov.uk/government/statistics/proven-reoffending-statistics-january-to-march-2020" TargetMode="External"/><Relationship Id="rId16" Type="http://schemas.openxmlformats.org/officeDocument/2006/relationships/slide" Target="slide76.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41.xml"/><Relationship Id="rId5" Type="http://schemas.openxmlformats.org/officeDocument/2006/relationships/slide" Target="slide2.xml"/><Relationship Id="rId15" Type="http://schemas.openxmlformats.org/officeDocument/2006/relationships/slide" Target="slide64.xml"/><Relationship Id="rId10" Type="http://schemas.openxmlformats.org/officeDocument/2006/relationships/slide" Target="slide36.xml"/><Relationship Id="rId19" Type="http://schemas.openxmlformats.org/officeDocument/2006/relationships/slide" Target="slide102.xml"/><Relationship Id="rId4" Type="http://schemas.openxmlformats.org/officeDocument/2006/relationships/image" Target="../media/image94.png"/><Relationship Id="rId9" Type="http://schemas.openxmlformats.org/officeDocument/2006/relationships/slide" Target="slide19.xml"/><Relationship Id="rId14" Type="http://schemas.openxmlformats.org/officeDocument/2006/relationships/slide" Target="slide58.xml"/></Relationships>
</file>

<file path=ppt/slides/_rels/slide8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58.xml"/><Relationship Id="rId18" Type="http://schemas.openxmlformats.org/officeDocument/2006/relationships/slide" Target="slide102.xml"/><Relationship Id="rId3" Type="http://schemas.openxmlformats.org/officeDocument/2006/relationships/image" Target="../media/image95.png"/><Relationship Id="rId7" Type="http://schemas.openxmlformats.org/officeDocument/2006/relationships/slide" Target="slide9.xml"/><Relationship Id="rId12" Type="http://schemas.openxmlformats.org/officeDocument/2006/relationships/slide" Target="slide55.xml"/><Relationship Id="rId17" Type="http://schemas.openxmlformats.org/officeDocument/2006/relationships/slide" Target="slide94.xml"/><Relationship Id="rId2" Type="http://schemas.openxmlformats.org/officeDocument/2006/relationships/hyperlink" Target="https://www.gov.uk/government/statistics/proven-reoffending-statistics-april-to-june-2020" TargetMode="External"/><Relationship Id="rId16" Type="http://schemas.openxmlformats.org/officeDocument/2006/relationships/slide" Target="slide8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47.xml"/><Relationship Id="rId5" Type="http://schemas.openxmlformats.org/officeDocument/2006/relationships/slide" Target="slide4.xml"/><Relationship Id="rId15" Type="http://schemas.openxmlformats.org/officeDocument/2006/relationships/slide" Target="slide76.xml"/><Relationship Id="rId10" Type="http://schemas.openxmlformats.org/officeDocument/2006/relationships/slide" Target="slide41.xml"/><Relationship Id="rId4" Type="http://schemas.openxmlformats.org/officeDocument/2006/relationships/slide" Target="slide2.xml"/><Relationship Id="rId9" Type="http://schemas.openxmlformats.org/officeDocument/2006/relationships/slide" Target="slide36.xml"/><Relationship Id="rId14" Type="http://schemas.openxmlformats.org/officeDocument/2006/relationships/slide" Target="slide6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47.xml"/><Relationship Id="rId18" Type="http://schemas.openxmlformats.org/officeDocument/2006/relationships/slide" Target="slide83.xml"/><Relationship Id="rId3" Type="http://schemas.openxmlformats.org/officeDocument/2006/relationships/hyperlink" Target="https://www.gov.uk/government/publications/serious-violence-strategy" TargetMode="External"/><Relationship Id="rId7" Type="http://schemas.openxmlformats.org/officeDocument/2006/relationships/slide" Target="slide4.xml"/><Relationship Id="rId12" Type="http://schemas.openxmlformats.org/officeDocument/2006/relationships/slide" Target="slide41.xml"/><Relationship Id="rId17" Type="http://schemas.openxmlformats.org/officeDocument/2006/relationships/slide" Target="slide76.xml"/><Relationship Id="rId2" Type="http://schemas.openxmlformats.org/officeDocument/2006/relationships/hyperlink" Target="https://www.gov.uk/government/publications/serious-violence-duty-draft-guidance" TargetMode="External"/><Relationship Id="rId16" Type="http://schemas.openxmlformats.org/officeDocument/2006/relationships/slide" Target="slide64.xml"/><Relationship Id="rId20"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36.xml"/><Relationship Id="rId5" Type="http://schemas.openxmlformats.org/officeDocument/2006/relationships/hyperlink" Target="https://www.tvvru.co.uk/sna/" TargetMode="External"/><Relationship Id="rId15" Type="http://schemas.openxmlformats.org/officeDocument/2006/relationships/slide" Target="slide58.xml"/><Relationship Id="rId10" Type="http://schemas.openxmlformats.org/officeDocument/2006/relationships/slide" Target="slide19.xml"/><Relationship Id="rId19" Type="http://schemas.openxmlformats.org/officeDocument/2006/relationships/slide" Target="slide94.xml"/><Relationship Id="rId4" Type="http://schemas.openxmlformats.org/officeDocument/2006/relationships/hyperlink" Target="https://www.gov.uk/government/publications/serious-violence-duty-strategic-needs-assessments/serious-violence-duty-strategic-needs-assessment-guidance" TargetMode="External"/><Relationship Id="rId9" Type="http://schemas.openxmlformats.org/officeDocument/2006/relationships/slide" Target="slide9.xml"/><Relationship Id="rId14" Type="http://schemas.openxmlformats.org/officeDocument/2006/relationships/slide" Target="slide55.xml"/></Relationships>
</file>

<file path=ppt/slides/_rels/slide85.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47.xml"/><Relationship Id="rId18" Type="http://schemas.openxmlformats.org/officeDocument/2006/relationships/slide" Target="slide83.xml"/><Relationship Id="rId3" Type="http://schemas.openxmlformats.org/officeDocument/2006/relationships/image" Target="../media/image97.svg"/><Relationship Id="rId7" Type="http://schemas.openxmlformats.org/officeDocument/2006/relationships/slide" Target="slide4.xml"/><Relationship Id="rId12" Type="http://schemas.openxmlformats.org/officeDocument/2006/relationships/slide" Target="slide41.xml"/><Relationship Id="rId17" Type="http://schemas.openxmlformats.org/officeDocument/2006/relationships/slide" Target="slide76.xml"/><Relationship Id="rId2" Type="http://schemas.openxmlformats.org/officeDocument/2006/relationships/image" Target="../media/image96.png"/><Relationship Id="rId16" Type="http://schemas.openxmlformats.org/officeDocument/2006/relationships/slide" Target="slide64.xml"/><Relationship Id="rId20"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36.xml"/><Relationship Id="rId5" Type="http://schemas.microsoft.com/office/2007/relationships/hdphoto" Target="../media/hdphoto1.wdp"/><Relationship Id="rId15" Type="http://schemas.openxmlformats.org/officeDocument/2006/relationships/slide" Target="slide58.xml"/><Relationship Id="rId10" Type="http://schemas.openxmlformats.org/officeDocument/2006/relationships/slide" Target="slide19.xml"/><Relationship Id="rId19" Type="http://schemas.openxmlformats.org/officeDocument/2006/relationships/slide" Target="slide94.xml"/><Relationship Id="rId4" Type="http://schemas.openxmlformats.org/officeDocument/2006/relationships/image" Target="../media/image98.png"/><Relationship Id="rId9" Type="http://schemas.openxmlformats.org/officeDocument/2006/relationships/slide" Target="slide9.xml"/><Relationship Id="rId14" Type="http://schemas.openxmlformats.org/officeDocument/2006/relationships/slide" Target="slide55.xml"/></Relationships>
</file>

<file path=ppt/slides/_rels/slide8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55.xml"/><Relationship Id="rId18" Type="http://schemas.openxmlformats.org/officeDocument/2006/relationships/slide" Target="slide94.xml"/><Relationship Id="rId3" Type="http://schemas.openxmlformats.org/officeDocument/2006/relationships/hyperlink" Target="https://www.tvvru.co.uk/sna/" TargetMode="External"/><Relationship Id="rId7" Type="http://schemas.openxmlformats.org/officeDocument/2006/relationships/slide" Target="slide8.xml"/><Relationship Id="rId12" Type="http://schemas.openxmlformats.org/officeDocument/2006/relationships/slide" Target="slide47.xml"/><Relationship Id="rId17" Type="http://schemas.openxmlformats.org/officeDocument/2006/relationships/slide" Target="slide83.xml"/><Relationship Id="rId2" Type="http://schemas.openxmlformats.org/officeDocument/2006/relationships/image" Target="../media/image99.png"/><Relationship Id="rId16" Type="http://schemas.openxmlformats.org/officeDocument/2006/relationships/slide" Target="slide76.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41.xml"/><Relationship Id="rId5" Type="http://schemas.openxmlformats.org/officeDocument/2006/relationships/slide" Target="slide2.xml"/><Relationship Id="rId15" Type="http://schemas.openxmlformats.org/officeDocument/2006/relationships/slide" Target="slide64.xml"/><Relationship Id="rId10" Type="http://schemas.openxmlformats.org/officeDocument/2006/relationships/slide" Target="slide36.xml"/><Relationship Id="rId19" Type="http://schemas.openxmlformats.org/officeDocument/2006/relationships/slide" Target="slide102.xml"/><Relationship Id="rId4" Type="http://schemas.openxmlformats.org/officeDocument/2006/relationships/image" Target="../media/image100.png"/><Relationship Id="rId9" Type="http://schemas.openxmlformats.org/officeDocument/2006/relationships/slide" Target="slide19.xml"/><Relationship Id="rId14" Type="http://schemas.openxmlformats.org/officeDocument/2006/relationships/slide" Target="slide58.xml"/></Relationships>
</file>

<file path=ppt/slides/_rels/slide87.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58.xml"/><Relationship Id="rId18" Type="http://schemas.openxmlformats.org/officeDocument/2006/relationships/slide" Target="slide102.xml"/><Relationship Id="rId3" Type="http://schemas.openxmlformats.org/officeDocument/2006/relationships/image" Target="../media/image101.png"/><Relationship Id="rId7" Type="http://schemas.openxmlformats.org/officeDocument/2006/relationships/slide" Target="slide9.xml"/><Relationship Id="rId12" Type="http://schemas.openxmlformats.org/officeDocument/2006/relationships/slide" Target="slide55.xml"/><Relationship Id="rId17" Type="http://schemas.openxmlformats.org/officeDocument/2006/relationships/slide" Target="slide94.xml"/><Relationship Id="rId2" Type="http://schemas.openxmlformats.org/officeDocument/2006/relationships/hyperlink" Target="https://www.tvvru.co.uk/sna/" TargetMode="External"/><Relationship Id="rId16" Type="http://schemas.openxmlformats.org/officeDocument/2006/relationships/slide" Target="slide8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47.xml"/><Relationship Id="rId5" Type="http://schemas.openxmlformats.org/officeDocument/2006/relationships/slide" Target="slide4.xml"/><Relationship Id="rId15" Type="http://schemas.openxmlformats.org/officeDocument/2006/relationships/slide" Target="slide76.xml"/><Relationship Id="rId10" Type="http://schemas.openxmlformats.org/officeDocument/2006/relationships/slide" Target="slide41.xml"/><Relationship Id="rId4" Type="http://schemas.openxmlformats.org/officeDocument/2006/relationships/slide" Target="slide2.xml"/><Relationship Id="rId9" Type="http://schemas.openxmlformats.org/officeDocument/2006/relationships/slide" Target="slide36.xml"/><Relationship Id="rId14" Type="http://schemas.openxmlformats.org/officeDocument/2006/relationships/slide" Target="slide64.xml"/></Relationships>
</file>

<file path=ppt/slides/_rels/slide88.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47.xml"/><Relationship Id="rId18" Type="http://schemas.openxmlformats.org/officeDocument/2006/relationships/slide" Target="slide83.xml"/><Relationship Id="rId3" Type="http://schemas.openxmlformats.org/officeDocument/2006/relationships/image" Target="../media/image102.png"/><Relationship Id="rId7" Type="http://schemas.openxmlformats.org/officeDocument/2006/relationships/slide" Target="slide4.xml"/><Relationship Id="rId12" Type="http://schemas.openxmlformats.org/officeDocument/2006/relationships/slide" Target="slide41.xml"/><Relationship Id="rId17" Type="http://schemas.openxmlformats.org/officeDocument/2006/relationships/slide" Target="slide76.xml"/><Relationship Id="rId2" Type="http://schemas.openxmlformats.org/officeDocument/2006/relationships/hyperlink" Target="https://www.tvvru.co.uk/sna/" TargetMode="External"/><Relationship Id="rId16" Type="http://schemas.openxmlformats.org/officeDocument/2006/relationships/slide" Target="slide64.xml"/><Relationship Id="rId20"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36.xml"/><Relationship Id="rId5" Type="http://schemas.openxmlformats.org/officeDocument/2006/relationships/image" Target="../media/image104.png"/><Relationship Id="rId15" Type="http://schemas.openxmlformats.org/officeDocument/2006/relationships/slide" Target="slide58.xml"/><Relationship Id="rId10" Type="http://schemas.openxmlformats.org/officeDocument/2006/relationships/slide" Target="slide19.xml"/><Relationship Id="rId19" Type="http://schemas.openxmlformats.org/officeDocument/2006/relationships/slide" Target="slide94.xml"/><Relationship Id="rId4" Type="http://schemas.openxmlformats.org/officeDocument/2006/relationships/image" Target="../media/image103.png"/><Relationship Id="rId9" Type="http://schemas.openxmlformats.org/officeDocument/2006/relationships/slide" Target="slide9.xml"/><Relationship Id="rId14" Type="http://schemas.openxmlformats.org/officeDocument/2006/relationships/slide" Target="slide55.xml"/></Relationships>
</file>

<file path=ppt/slides/_rels/slide89.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58.xml"/><Relationship Id="rId18" Type="http://schemas.openxmlformats.org/officeDocument/2006/relationships/slide" Target="slide102.xml"/><Relationship Id="rId3" Type="http://schemas.openxmlformats.org/officeDocument/2006/relationships/hyperlink" Target="https://www.who.int/" TargetMode="External"/><Relationship Id="rId7" Type="http://schemas.openxmlformats.org/officeDocument/2006/relationships/slide" Target="slide9.xml"/><Relationship Id="rId12" Type="http://schemas.openxmlformats.org/officeDocument/2006/relationships/slide" Target="slide55.xml"/><Relationship Id="rId17" Type="http://schemas.openxmlformats.org/officeDocument/2006/relationships/slide" Target="slide94.xml"/><Relationship Id="rId2" Type="http://schemas.openxmlformats.org/officeDocument/2006/relationships/hyperlink" Target="https://www.tvvru.co.uk/sna/" TargetMode="External"/><Relationship Id="rId16" Type="http://schemas.openxmlformats.org/officeDocument/2006/relationships/slide" Target="slide8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47.xml"/><Relationship Id="rId5" Type="http://schemas.openxmlformats.org/officeDocument/2006/relationships/slide" Target="slide4.xml"/><Relationship Id="rId15" Type="http://schemas.openxmlformats.org/officeDocument/2006/relationships/slide" Target="slide76.xml"/><Relationship Id="rId10" Type="http://schemas.openxmlformats.org/officeDocument/2006/relationships/slide" Target="slide41.xml"/><Relationship Id="rId4" Type="http://schemas.openxmlformats.org/officeDocument/2006/relationships/slide" Target="slide2.xml"/><Relationship Id="rId9" Type="http://schemas.openxmlformats.org/officeDocument/2006/relationships/slide" Target="slide36.xml"/><Relationship Id="rId14" Type="http://schemas.openxmlformats.org/officeDocument/2006/relationships/slide" Target="slide6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58.xml"/><Relationship Id="rId18" Type="http://schemas.openxmlformats.org/officeDocument/2006/relationships/slide" Target="slide102.xml"/><Relationship Id="rId3" Type="http://schemas.openxmlformats.org/officeDocument/2006/relationships/hyperlink" Target="https://www.tvvru.co.uk/sna/" TargetMode="External"/><Relationship Id="rId7" Type="http://schemas.openxmlformats.org/officeDocument/2006/relationships/slide" Target="slide9.xml"/><Relationship Id="rId12" Type="http://schemas.openxmlformats.org/officeDocument/2006/relationships/slide" Target="slide55.xml"/><Relationship Id="rId17" Type="http://schemas.openxmlformats.org/officeDocument/2006/relationships/slide" Target="slide94.xml"/><Relationship Id="rId2" Type="http://schemas.openxmlformats.org/officeDocument/2006/relationships/image" Target="../media/image105.png"/><Relationship Id="rId16" Type="http://schemas.openxmlformats.org/officeDocument/2006/relationships/slide" Target="slide8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47.xml"/><Relationship Id="rId5" Type="http://schemas.openxmlformats.org/officeDocument/2006/relationships/slide" Target="slide4.xml"/><Relationship Id="rId15" Type="http://schemas.openxmlformats.org/officeDocument/2006/relationships/slide" Target="slide76.xml"/><Relationship Id="rId10" Type="http://schemas.openxmlformats.org/officeDocument/2006/relationships/slide" Target="slide41.xml"/><Relationship Id="rId4" Type="http://schemas.openxmlformats.org/officeDocument/2006/relationships/slide" Target="slide2.xml"/><Relationship Id="rId9" Type="http://schemas.openxmlformats.org/officeDocument/2006/relationships/slide" Target="slide36.xml"/><Relationship Id="rId14" Type="http://schemas.openxmlformats.org/officeDocument/2006/relationships/slide" Target="slide64.xml"/></Relationships>
</file>

<file path=ppt/slides/_rels/slide91.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58.xml"/><Relationship Id="rId18" Type="http://schemas.openxmlformats.org/officeDocument/2006/relationships/slide" Target="slide102.xml"/><Relationship Id="rId3" Type="http://schemas.openxmlformats.org/officeDocument/2006/relationships/hyperlink" Target="https://www.tvvru.co.uk/sna/" TargetMode="External"/><Relationship Id="rId7" Type="http://schemas.openxmlformats.org/officeDocument/2006/relationships/slide" Target="slide9.xml"/><Relationship Id="rId12" Type="http://schemas.openxmlformats.org/officeDocument/2006/relationships/slide" Target="slide55.xml"/><Relationship Id="rId17" Type="http://schemas.openxmlformats.org/officeDocument/2006/relationships/slide" Target="slide94.xml"/><Relationship Id="rId2" Type="http://schemas.openxmlformats.org/officeDocument/2006/relationships/image" Target="../media/image106.png"/><Relationship Id="rId16" Type="http://schemas.openxmlformats.org/officeDocument/2006/relationships/slide" Target="slide8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47.xml"/><Relationship Id="rId5" Type="http://schemas.openxmlformats.org/officeDocument/2006/relationships/slide" Target="slide4.xml"/><Relationship Id="rId15" Type="http://schemas.openxmlformats.org/officeDocument/2006/relationships/slide" Target="slide76.xml"/><Relationship Id="rId10" Type="http://schemas.openxmlformats.org/officeDocument/2006/relationships/slide" Target="slide41.xml"/><Relationship Id="rId4" Type="http://schemas.openxmlformats.org/officeDocument/2006/relationships/slide" Target="slide2.xml"/><Relationship Id="rId9" Type="http://schemas.openxmlformats.org/officeDocument/2006/relationships/slide" Target="slide36.xml"/><Relationship Id="rId14" Type="http://schemas.openxmlformats.org/officeDocument/2006/relationships/slide" Target="slide64.xml"/></Relationships>
</file>

<file path=ppt/slides/_rels/slide92.xml.rels><?xml version="1.0" encoding="UTF-8" standalone="yes"?>
<Relationships xmlns="http://schemas.openxmlformats.org/package/2006/relationships"><Relationship Id="rId8" Type="http://schemas.openxmlformats.org/officeDocument/2006/relationships/hyperlink" Target="https://www.tvvru.co.uk/sna/" TargetMode="External"/><Relationship Id="rId13" Type="http://schemas.openxmlformats.org/officeDocument/2006/relationships/slide" Target="slide19.xml"/><Relationship Id="rId18" Type="http://schemas.openxmlformats.org/officeDocument/2006/relationships/slide" Target="slide58.xml"/><Relationship Id="rId3" Type="http://schemas.openxmlformats.org/officeDocument/2006/relationships/image" Target="../media/image108.png"/><Relationship Id="rId21" Type="http://schemas.openxmlformats.org/officeDocument/2006/relationships/slide" Target="slide83.xml"/><Relationship Id="rId7" Type="http://schemas.openxmlformats.org/officeDocument/2006/relationships/image" Target="../media/image112.png"/><Relationship Id="rId12" Type="http://schemas.openxmlformats.org/officeDocument/2006/relationships/slide" Target="slide9.xml"/><Relationship Id="rId17" Type="http://schemas.openxmlformats.org/officeDocument/2006/relationships/slide" Target="slide55.xml"/><Relationship Id="rId2" Type="http://schemas.openxmlformats.org/officeDocument/2006/relationships/image" Target="../media/image107.png"/><Relationship Id="rId16" Type="http://schemas.openxmlformats.org/officeDocument/2006/relationships/slide" Target="slide47.xml"/><Relationship Id="rId20" Type="http://schemas.openxmlformats.org/officeDocument/2006/relationships/slide" Target="slide76.xml"/><Relationship Id="rId1" Type="http://schemas.openxmlformats.org/officeDocument/2006/relationships/slideLayout" Target="../slideLayouts/slideLayout2.xml"/><Relationship Id="rId6" Type="http://schemas.openxmlformats.org/officeDocument/2006/relationships/image" Target="../media/image111.png"/><Relationship Id="rId11" Type="http://schemas.openxmlformats.org/officeDocument/2006/relationships/slide" Target="slide8.xml"/><Relationship Id="rId5" Type="http://schemas.openxmlformats.org/officeDocument/2006/relationships/image" Target="../media/image110.png"/><Relationship Id="rId15" Type="http://schemas.openxmlformats.org/officeDocument/2006/relationships/slide" Target="slide41.xml"/><Relationship Id="rId23" Type="http://schemas.openxmlformats.org/officeDocument/2006/relationships/slide" Target="slide102.xml"/><Relationship Id="rId10" Type="http://schemas.openxmlformats.org/officeDocument/2006/relationships/slide" Target="slide4.xml"/><Relationship Id="rId19" Type="http://schemas.openxmlformats.org/officeDocument/2006/relationships/slide" Target="slide64.xml"/><Relationship Id="rId4" Type="http://schemas.openxmlformats.org/officeDocument/2006/relationships/image" Target="../media/image109.png"/><Relationship Id="rId9" Type="http://schemas.openxmlformats.org/officeDocument/2006/relationships/slide" Target="slide2.xml"/><Relationship Id="rId14" Type="http://schemas.openxmlformats.org/officeDocument/2006/relationships/slide" Target="slide36.xml"/><Relationship Id="rId22" Type="http://schemas.openxmlformats.org/officeDocument/2006/relationships/slide" Target="slide94.xml"/></Relationships>
</file>

<file path=ppt/slides/_rels/slide9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47.xml"/><Relationship Id="rId18" Type="http://schemas.openxmlformats.org/officeDocument/2006/relationships/slide" Target="slide83.xml"/><Relationship Id="rId3" Type="http://schemas.openxmlformats.org/officeDocument/2006/relationships/image" Target="../media/image113.png"/><Relationship Id="rId7" Type="http://schemas.openxmlformats.org/officeDocument/2006/relationships/slide" Target="slide4.xml"/><Relationship Id="rId12" Type="http://schemas.openxmlformats.org/officeDocument/2006/relationships/slide" Target="slide41.xml"/><Relationship Id="rId17" Type="http://schemas.openxmlformats.org/officeDocument/2006/relationships/slide" Target="slide76.xml"/><Relationship Id="rId2" Type="http://schemas.openxmlformats.org/officeDocument/2006/relationships/hyperlink" Target="https://www.tvvru.co.uk/sna/homicide/" TargetMode="External"/><Relationship Id="rId16" Type="http://schemas.openxmlformats.org/officeDocument/2006/relationships/slide" Target="slide64.xml"/><Relationship Id="rId20"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36.xml"/><Relationship Id="rId5" Type="http://schemas.openxmlformats.org/officeDocument/2006/relationships/image" Target="../media/image115.png"/><Relationship Id="rId15" Type="http://schemas.openxmlformats.org/officeDocument/2006/relationships/slide" Target="slide58.xml"/><Relationship Id="rId10" Type="http://schemas.openxmlformats.org/officeDocument/2006/relationships/slide" Target="slide19.xml"/><Relationship Id="rId19" Type="http://schemas.openxmlformats.org/officeDocument/2006/relationships/slide" Target="slide94.xml"/><Relationship Id="rId4" Type="http://schemas.openxmlformats.org/officeDocument/2006/relationships/image" Target="../media/image114.png"/><Relationship Id="rId9" Type="http://schemas.openxmlformats.org/officeDocument/2006/relationships/slide" Target="slide9.xml"/><Relationship Id="rId14" Type="http://schemas.openxmlformats.org/officeDocument/2006/relationships/slide" Target="slide5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76.xml"/><Relationship Id="rId3" Type="http://schemas.openxmlformats.org/officeDocument/2006/relationships/slide" Target="slide4.xml"/><Relationship Id="rId7" Type="http://schemas.openxmlformats.org/officeDocument/2006/relationships/slide" Target="slide36.xml"/><Relationship Id="rId12" Type="http://schemas.openxmlformats.org/officeDocument/2006/relationships/slide" Target="slide64.xml"/><Relationship Id="rId2" Type="http://schemas.openxmlformats.org/officeDocument/2006/relationships/slide" Target="slide2.xml"/><Relationship Id="rId16"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58.xml"/><Relationship Id="rId5" Type="http://schemas.openxmlformats.org/officeDocument/2006/relationships/slide" Target="slide9.xml"/><Relationship Id="rId15" Type="http://schemas.openxmlformats.org/officeDocument/2006/relationships/slide" Target="slide94.xml"/><Relationship Id="rId10" Type="http://schemas.openxmlformats.org/officeDocument/2006/relationships/slide" Target="slide55.xml"/><Relationship Id="rId4" Type="http://schemas.openxmlformats.org/officeDocument/2006/relationships/slide" Target="slide8.xml"/><Relationship Id="rId9" Type="http://schemas.openxmlformats.org/officeDocument/2006/relationships/slide" Target="slide47.xml"/><Relationship Id="rId14" Type="http://schemas.openxmlformats.org/officeDocument/2006/relationships/slide" Target="slide83.xml"/></Relationships>
</file>

<file path=ppt/slides/_rels/slide96.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76.xml"/><Relationship Id="rId3" Type="http://schemas.openxmlformats.org/officeDocument/2006/relationships/slide" Target="slide4.xml"/><Relationship Id="rId7" Type="http://schemas.openxmlformats.org/officeDocument/2006/relationships/slide" Target="slide36.xml"/><Relationship Id="rId12" Type="http://schemas.openxmlformats.org/officeDocument/2006/relationships/slide" Target="slide64.xml"/><Relationship Id="rId2" Type="http://schemas.openxmlformats.org/officeDocument/2006/relationships/slide" Target="slide2.xml"/><Relationship Id="rId16"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58.xml"/><Relationship Id="rId5" Type="http://schemas.openxmlformats.org/officeDocument/2006/relationships/slide" Target="slide9.xml"/><Relationship Id="rId15" Type="http://schemas.openxmlformats.org/officeDocument/2006/relationships/slide" Target="slide94.xml"/><Relationship Id="rId10" Type="http://schemas.openxmlformats.org/officeDocument/2006/relationships/slide" Target="slide55.xml"/><Relationship Id="rId4" Type="http://schemas.openxmlformats.org/officeDocument/2006/relationships/slide" Target="slide8.xml"/><Relationship Id="rId9" Type="http://schemas.openxmlformats.org/officeDocument/2006/relationships/slide" Target="slide47.xml"/><Relationship Id="rId14" Type="http://schemas.openxmlformats.org/officeDocument/2006/relationships/slide" Target="slide83.xml"/></Relationships>
</file>

<file path=ppt/slides/_rels/slide97.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76.xml"/><Relationship Id="rId3" Type="http://schemas.openxmlformats.org/officeDocument/2006/relationships/slide" Target="slide4.xml"/><Relationship Id="rId7" Type="http://schemas.openxmlformats.org/officeDocument/2006/relationships/slide" Target="slide36.xml"/><Relationship Id="rId12" Type="http://schemas.openxmlformats.org/officeDocument/2006/relationships/slide" Target="slide64.xml"/><Relationship Id="rId2" Type="http://schemas.openxmlformats.org/officeDocument/2006/relationships/slide" Target="slide2.xml"/><Relationship Id="rId16"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58.xml"/><Relationship Id="rId5" Type="http://schemas.openxmlformats.org/officeDocument/2006/relationships/slide" Target="slide9.xml"/><Relationship Id="rId15" Type="http://schemas.openxmlformats.org/officeDocument/2006/relationships/slide" Target="slide94.xml"/><Relationship Id="rId10" Type="http://schemas.openxmlformats.org/officeDocument/2006/relationships/slide" Target="slide55.xml"/><Relationship Id="rId4" Type="http://schemas.openxmlformats.org/officeDocument/2006/relationships/slide" Target="slide8.xml"/><Relationship Id="rId9" Type="http://schemas.openxmlformats.org/officeDocument/2006/relationships/slide" Target="slide47.xml"/><Relationship Id="rId14" Type="http://schemas.openxmlformats.org/officeDocument/2006/relationships/slide" Target="slide83.xml"/></Relationships>
</file>

<file path=ppt/slides/_rels/slide98.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76.xml"/><Relationship Id="rId3" Type="http://schemas.openxmlformats.org/officeDocument/2006/relationships/slide" Target="slide4.xml"/><Relationship Id="rId7" Type="http://schemas.openxmlformats.org/officeDocument/2006/relationships/slide" Target="slide36.xml"/><Relationship Id="rId12" Type="http://schemas.openxmlformats.org/officeDocument/2006/relationships/slide" Target="slide64.xml"/><Relationship Id="rId2" Type="http://schemas.openxmlformats.org/officeDocument/2006/relationships/slide" Target="slide2.xml"/><Relationship Id="rId16"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58.xml"/><Relationship Id="rId5" Type="http://schemas.openxmlformats.org/officeDocument/2006/relationships/slide" Target="slide9.xml"/><Relationship Id="rId15" Type="http://schemas.openxmlformats.org/officeDocument/2006/relationships/slide" Target="slide94.xml"/><Relationship Id="rId10" Type="http://schemas.openxmlformats.org/officeDocument/2006/relationships/slide" Target="slide55.xml"/><Relationship Id="rId4" Type="http://schemas.openxmlformats.org/officeDocument/2006/relationships/slide" Target="slide8.xml"/><Relationship Id="rId9" Type="http://schemas.openxmlformats.org/officeDocument/2006/relationships/slide" Target="slide47.xml"/><Relationship Id="rId14" Type="http://schemas.openxmlformats.org/officeDocument/2006/relationships/slide" Target="slide83.xml"/></Relationships>
</file>

<file path=ppt/slides/_rels/slide99.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55.xml"/><Relationship Id="rId18" Type="http://schemas.openxmlformats.org/officeDocument/2006/relationships/slide" Target="slide94.xml"/><Relationship Id="rId3" Type="http://schemas.openxmlformats.org/officeDocument/2006/relationships/hyperlink" Target="https://www.gov.uk/government/consultations/protect-duty/outcome/government-response-document" TargetMode="External"/><Relationship Id="rId7" Type="http://schemas.openxmlformats.org/officeDocument/2006/relationships/slide" Target="slide8.xml"/><Relationship Id="rId12" Type="http://schemas.openxmlformats.org/officeDocument/2006/relationships/slide" Target="slide47.xml"/><Relationship Id="rId17" Type="http://schemas.openxmlformats.org/officeDocument/2006/relationships/slide" Target="slide83.xml"/><Relationship Id="rId2" Type="http://schemas.openxmlformats.org/officeDocument/2006/relationships/hyperlink" Target="https://bills.parliament.uk/bills/2839" TargetMode="External"/><Relationship Id="rId16" Type="http://schemas.openxmlformats.org/officeDocument/2006/relationships/slide" Target="slide76.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41.xml"/><Relationship Id="rId5" Type="http://schemas.openxmlformats.org/officeDocument/2006/relationships/slide" Target="slide2.xml"/><Relationship Id="rId15" Type="http://schemas.openxmlformats.org/officeDocument/2006/relationships/slide" Target="slide64.xml"/><Relationship Id="rId10" Type="http://schemas.openxmlformats.org/officeDocument/2006/relationships/slide" Target="slide36.xml"/><Relationship Id="rId19" Type="http://schemas.openxmlformats.org/officeDocument/2006/relationships/slide" Target="slide102.xml"/><Relationship Id="rId4" Type="http://schemas.openxmlformats.org/officeDocument/2006/relationships/hyperlink" Target="https://www.gov.uk/government/publications/police-crime-sentencing-and-courts-bill-2021-draft-guidance/serious-violence-duty-draft-guidance-for-responsible-authorities-accessible-version" TargetMode="External"/><Relationship Id="rId9" Type="http://schemas.openxmlformats.org/officeDocument/2006/relationships/slide" Target="slide19.xml"/><Relationship Id="rId14" Type="http://schemas.openxmlformats.org/officeDocument/2006/relationships/slide" Target="slide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F7DC0-9CBB-4B08-917D-CAFDC5E3368F}"/>
              </a:ext>
            </a:extLst>
          </p:cNvPr>
          <p:cNvSpPr>
            <a:spLocks noGrp="1"/>
          </p:cNvSpPr>
          <p:nvPr>
            <p:ph type="title"/>
          </p:nvPr>
        </p:nvSpPr>
        <p:spPr>
          <a:xfrm>
            <a:off x="3563103" y="2363602"/>
            <a:ext cx="5586208" cy="3671437"/>
          </a:xfrm>
        </p:spPr>
        <p:txBody>
          <a:bodyPr>
            <a:noAutofit/>
          </a:bodyPr>
          <a:lstStyle/>
          <a:p>
            <a:r>
              <a:rPr lang="en-GB" sz="3200" dirty="0"/>
              <a:t>Oxfordshire Strategic Intelligence Assessment 2022</a:t>
            </a:r>
            <a:br>
              <a:rPr lang="en-GB" sz="3600" dirty="0"/>
            </a:br>
            <a:br>
              <a:rPr lang="en-GB" sz="900" dirty="0"/>
            </a:br>
            <a:r>
              <a:rPr lang="en-GB" sz="2800" dirty="0"/>
              <a:t>including</a:t>
            </a:r>
            <a:r>
              <a:rPr lang="en-GB" sz="900" dirty="0"/>
              <a:t> </a:t>
            </a:r>
            <a:br>
              <a:rPr lang="en-GB" sz="900" dirty="0"/>
            </a:br>
            <a:br>
              <a:rPr lang="en-GB" sz="900" dirty="0"/>
            </a:br>
            <a:r>
              <a:rPr lang="en-GB" sz="3200" dirty="0"/>
              <a:t>Serious Violence</a:t>
            </a:r>
            <a:endParaRPr lang="en-GB" sz="3600" dirty="0"/>
          </a:p>
        </p:txBody>
      </p:sp>
      <p:sp>
        <p:nvSpPr>
          <p:cNvPr id="3" name="Text Placeholder 2">
            <a:extLst>
              <a:ext uri="{FF2B5EF4-FFF2-40B4-BE49-F238E27FC236}">
                <a16:creationId xmlns:a16="http://schemas.microsoft.com/office/drawing/2014/main" id="{C2149E81-C212-4185-ABA0-63D1BF9D29A5}"/>
              </a:ext>
            </a:extLst>
          </p:cNvPr>
          <p:cNvSpPr>
            <a:spLocks noGrp="1"/>
          </p:cNvSpPr>
          <p:nvPr>
            <p:ph type="body" idx="13"/>
          </p:nvPr>
        </p:nvSpPr>
        <p:spPr/>
        <p:txBody>
          <a:bodyPr/>
          <a:lstStyle/>
          <a:p>
            <a:r>
              <a:rPr lang="en-GB" dirty="0"/>
              <a:t>Safer Oxfordshire Partnership</a:t>
            </a:r>
          </a:p>
        </p:txBody>
      </p:sp>
      <p:sp>
        <p:nvSpPr>
          <p:cNvPr id="4" name="Slide Number Placeholder 3">
            <a:extLst>
              <a:ext uri="{FF2B5EF4-FFF2-40B4-BE49-F238E27FC236}">
                <a16:creationId xmlns:a16="http://schemas.microsoft.com/office/drawing/2014/main" id="{E858E3D7-DFF3-4DED-93B7-B76E4CCB7924}"/>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1</a:t>
            </a:fld>
            <a:endParaRPr lang="en-US" dirty="0"/>
          </a:p>
        </p:txBody>
      </p:sp>
      <p:sp>
        <p:nvSpPr>
          <p:cNvPr id="5" name="Footer Placeholder 4">
            <a:extLst>
              <a:ext uri="{FF2B5EF4-FFF2-40B4-BE49-F238E27FC236}">
                <a16:creationId xmlns:a16="http://schemas.microsoft.com/office/drawing/2014/main" id="{44CDEC41-2330-497B-90A8-6E30A04DCE18}"/>
              </a:ext>
            </a:extLst>
          </p:cNvPr>
          <p:cNvSpPr>
            <a:spLocks noGrp="1"/>
          </p:cNvSpPr>
          <p:nvPr>
            <p:ph type="ftr" sz="quarter" idx="3"/>
          </p:nvPr>
        </p:nvSpPr>
        <p:spPr/>
        <p:txBody>
          <a:bodyPr/>
          <a:lstStyle/>
          <a:p>
            <a:pPr defTabSz="457200">
              <a:defRPr/>
            </a:pPr>
            <a:r>
              <a:rPr lang="en-US" dirty="0">
                <a:solidFill>
                  <a:prstClr val="white"/>
                </a:solidFill>
              </a:rPr>
              <a:t>Oxfordshire </a:t>
            </a:r>
            <a:r>
              <a:rPr lang="en-GB" dirty="0">
                <a:solidFill>
                  <a:prstClr val="white"/>
                </a:solidFill>
              </a:rPr>
              <a:t>Strategic Intelligence Assessment 2022</a:t>
            </a:r>
            <a:endParaRPr lang="en-US" dirty="0">
              <a:solidFill>
                <a:prstClr val="white"/>
              </a:solidFill>
            </a:endParaRPr>
          </a:p>
        </p:txBody>
      </p:sp>
      <p:pic>
        <p:nvPicPr>
          <p:cNvPr id="7" name="Picture 6" descr="Map of Oxfordshire County Council border">
            <a:extLst>
              <a:ext uri="{FF2B5EF4-FFF2-40B4-BE49-F238E27FC236}">
                <a16:creationId xmlns:a16="http://schemas.microsoft.com/office/drawing/2014/main" id="{393EA96F-D32E-4586-8C69-26B35267153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9311" y="2779523"/>
            <a:ext cx="1643380" cy="1865630"/>
          </a:xfrm>
          <a:prstGeom prst="rect">
            <a:avLst/>
          </a:prstGeom>
          <a:noFill/>
          <a:ln>
            <a:noFill/>
          </a:ln>
        </p:spPr>
      </p:pic>
      <p:sp>
        <p:nvSpPr>
          <p:cNvPr id="8" name="TextBox 7">
            <a:extLst>
              <a:ext uri="{FF2B5EF4-FFF2-40B4-BE49-F238E27FC236}">
                <a16:creationId xmlns:a16="http://schemas.microsoft.com/office/drawing/2014/main" id="{97744E51-8B95-4A54-AC37-CA6C5D7E8A59}"/>
              </a:ext>
            </a:extLst>
          </p:cNvPr>
          <p:cNvSpPr txBox="1"/>
          <p:nvPr/>
        </p:nvSpPr>
        <p:spPr>
          <a:xfrm>
            <a:off x="9569973" y="5676653"/>
            <a:ext cx="1231427" cy="369332"/>
          </a:xfrm>
          <a:prstGeom prst="rect">
            <a:avLst/>
          </a:prstGeom>
          <a:noFill/>
        </p:spPr>
        <p:txBody>
          <a:bodyPr wrap="none" rtlCol="0">
            <a:spAutoFit/>
          </a:bodyPr>
          <a:lstStyle/>
          <a:p>
            <a:r>
              <a:rPr lang="en-GB" dirty="0">
                <a:solidFill>
                  <a:srgbClr val="ED7D31"/>
                </a:solidFill>
              </a:rPr>
              <a:t>June 2022</a:t>
            </a:r>
          </a:p>
        </p:txBody>
      </p:sp>
    </p:spTree>
    <p:extLst>
      <p:ext uri="{BB962C8B-B14F-4D97-AF65-F5344CB8AC3E}">
        <p14:creationId xmlns:p14="http://schemas.microsoft.com/office/powerpoint/2010/main" val="909449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E4237C-4A03-47D1-B22F-2639145DC512}"/>
              </a:ext>
            </a:extLst>
          </p:cNvPr>
          <p:cNvSpPr>
            <a:spLocks noGrp="1"/>
          </p:cNvSpPr>
          <p:nvPr>
            <p:ph idx="1"/>
          </p:nvPr>
        </p:nvSpPr>
        <p:spPr>
          <a:xfrm>
            <a:off x="3699164" y="1307940"/>
            <a:ext cx="7873510" cy="1089224"/>
          </a:xfrm>
        </p:spPr>
        <p:txBody>
          <a:bodyPr>
            <a:normAutofit/>
          </a:bodyPr>
          <a:lstStyle/>
          <a:p>
            <a:r>
              <a:rPr lang="en-GB" dirty="0"/>
              <a:t>The COVID-19 lockdowns in Spring 2020 and winter 2020/21 each saw a drop in police recorded crime across England and Wales.</a:t>
            </a:r>
          </a:p>
          <a:p>
            <a:r>
              <a:rPr lang="en-GB" dirty="0"/>
              <a:t>As of Oct-Dec21, national police recorded crime had returned to the levels seen before the pandemic.</a:t>
            </a:r>
          </a:p>
          <a:p>
            <a:endParaRPr lang="en-GB" dirty="0"/>
          </a:p>
        </p:txBody>
      </p:sp>
      <p:sp>
        <p:nvSpPr>
          <p:cNvPr id="4" name="Content Placeholder 3">
            <a:extLst>
              <a:ext uri="{FF2B5EF4-FFF2-40B4-BE49-F238E27FC236}">
                <a16:creationId xmlns:a16="http://schemas.microsoft.com/office/drawing/2014/main" id="{10C98B27-0B3A-47A1-88DA-DF383563DE92}"/>
              </a:ext>
            </a:extLst>
          </p:cNvPr>
          <p:cNvSpPr>
            <a:spLocks noGrp="1"/>
          </p:cNvSpPr>
          <p:nvPr>
            <p:ph idx="14"/>
          </p:nvPr>
        </p:nvSpPr>
        <p:spPr>
          <a:xfrm>
            <a:off x="10320132" y="4384980"/>
            <a:ext cx="1331937" cy="1903687"/>
          </a:xfrm>
        </p:spPr>
        <p:txBody>
          <a:bodyPr/>
          <a:lstStyle/>
          <a:p>
            <a:r>
              <a:rPr lang="en-GB" dirty="0">
                <a:hlinkClick r:id="rId2"/>
              </a:rPr>
              <a:t>Crime in England and Wales - Office for National Statistics (ons.gov.uk)</a:t>
            </a:r>
            <a:r>
              <a:rPr lang="en-GB" dirty="0"/>
              <a:t>; police recorded crime data are not designated as National Statistics</a:t>
            </a:r>
          </a:p>
        </p:txBody>
      </p:sp>
      <p:sp>
        <p:nvSpPr>
          <p:cNvPr id="5" name="Title 4">
            <a:extLst>
              <a:ext uri="{FF2B5EF4-FFF2-40B4-BE49-F238E27FC236}">
                <a16:creationId xmlns:a16="http://schemas.microsoft.com/office/drawing/2014/main" id="{CF5797D1-09D1-45B4-B2DB-8345B0AEB44C}"/>
              </a:ext>
            </a:extLst>
          </p:cNvPr>
          <p:cNvSpPr>
            <a:spLocks noGrp="1"/>
          </p:cNvSpPr>
          <p:nvPr>
            <p:ph type="title"/>
          </p:nvPr>
        </p:nvSpPr>
        <p:spPr/>
        <p:txBody>
          <a:bodyPr/>
          <a:lstStyle/>
          <a:p>
            <a:r>
              <a:rPr lang="en-GB" dirty="0"/>
              <a:t>National police recorded crime has returned to pre-pandemic levels</a:t>
            </a:r>
          </a:p>
        </p:txBody>
      </p:sp>
      <p:sp>
        <p:nvSpPr>
          <p:cNvPr id="6" name="Slide Number Placeholder 5">
            <a:extLst>
              <a:ext uri="{FF2B5EF4-FFF2-40B4-BE49-F238E27FC236}">
                <a16:creationId xmlns:a16="http://schemas.microsoft.com/office/drawing/2014/main" id="{2975A2D1-3B1E-4710-ABCA-D4A8C29C9234}"/>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10</a:t>
            </a:fld>
            <a:endParaRPr lang="en-US" dirty="0"/>
          </a:p>
        </p:txBody>
      </p:sp>
      <p:sp>
        <p:nvSpPr>
          <p:cNvPr id="7" name="Footer Placeholder 6">
            <a:extLst>
              <a:ext uri="{FF2B5EF4-FFF2-40B4-BE49-F238E27FC236}">
                <a16:creationId xmlns:a16="http://schemas.microsoft.com/office/drawing/2014/main" id="{6501449C-62E8-462E-A668-5BA8CAB396B6}"/>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pic>
        <p:nvPicPr>
          <p:cNvPr id="8" name="Picture 7">
            <a:extLst>
              <a:ext uri="{FF2B5EF4-FFF2-40B4-BE49-F238E27FC236}">
                <a16:creationId xmlns:a16="http://schemas.microsoft.com/office/drawing/2014/main" id="{E5D76815-1AFC-4F7E-AA8D-7FCEEC4FCEBC}"/>
              </a:ext>
            </a:extLst>
          </p:cNvPr>
          <p:cNvPicPr>
            <a:picLocks noChangeAspect="1"/>
          </p:cNvPicPr>
          <p:nvPr/>
        </p:nvPicPr>
        <p:blipFill rotWithShape="1">
          <a:blip r:embed="rId3">
            <a:extLst>
              <a:ext uri="{28A0092B-C50C-407E-A947-70E740481C1C}">
                <a14:useLocalDpi xmlns:a14="http://schemas.microsoft.com/office/drawing/2010/main" val="0"/>
              </a:ext>
            </a:extLst>
          </a:blip>
          <a:srcRect t="7118"/>
          <a:stretch/>
        </p:blipFill>
        <p:spPr>
          <a:xfrm>
            <a:off x="3895509" y="2844655"/>
            <a:ext cx="6182742" cy="3444012"/>
          </a:xfrm>
          <a:prstGeom prst="rect">
            <a:avLst/>
          </a:prstGeom>
        </p:spPr>
      </p:pic>
      <p:sp>
        <p:nvSpPr>
          <p:cNvPr id="9" name="TextBox 8">
            <a:extLst>
              <a:ext uri="{FF2B5EF4-FFF2-40B4-BE49-F238E27FC236}">
                <a16:creationId xmlns:a16="http://schemas.microsoft.com/office/drawing/2014/main" id="{7DF7ADBC-5DE5-4710-B536-D44F03DC2ACA}"/>
              </a:ext>
            </a:extLst>
          </p:cNvPr>
          <p:cNvSpPr txBox="1"/>
          <p:nvPr/>
        </p:nvSpPr>
        <p:spPr>
          <a:xfrm>
            <a:off x="4004494" y="2548082"/>
            <a:ext cx="6073757" cy="307777"/>
          </a:xfrm>
          <a:prstGeom prst="rect">
            <a:avLst/>
          </a:prstGeom>
          <a:noFill/>
        </p:spPr>
        <p:txBody>
          <a:bodyPr wrap="square" rtlCol="0">
            <a:spAutoFit/>
          </a:bodyPr>
          <a:lstStyle/>
          <a:p>
            <a:r>
              <a:rPr lang="en-GB" sz="1400" b="1" dirty="0">
                <a:solidFill>
                  <a:schemeClr val="tx1">
                    <a:lumMod val="50000"/>
                    <a:lumOff val="50000"/>
                  </a:schemeClr>
                </a:solidFill>
              </a:rPr>
              <a:t>Police recorded crime in England and Wales </a:t>
            </a:r>
            <a:r>
              <a:rPr lang="en-GB" sz="1200" dirty="0">
                <a:solidFill>
                  <a:schemeClr val="tx1">
                    <a:lumMod val="50000"/>
                    <a:lumOff val="50000"/>
                  </a:schemeClr>
                </a:solidFill>
              </a:rPr>
              <a:t>(quarterly Apr17 to Dec21)</a:t>
            </a:r>
            <a:endParaRPr lang="en-GB" sz="1400" dirty="0">
              <a:solidFill>
                <a:schemeClr val="tx1">
                  <a:lumMod val="50000"/>
                  <a:lumOff val="50000"/>
                </a:schemeClr>
              </a:solidFill>
            </a:endParaRPr>
          </a:p>
        </p:txBody>
      </p:sp>
      <p:sp>
        <p:nvSpPr>
          <p:cNvPr id="10" name="Content Placeholder 2">
            <a:extLst>
              <a:ext uri="{FF2B5EF4-FFF2-40B4-BE49-F238E27FC236}">
                <a16:creationId xmlns:a16="http://schemas.microsoft.com/office/drawing/2014/main" id="{A27C9E70-930B-4B62-933D-322471032053}"/>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7" action="ppaction://hlinksldjump">
                  <a:extLst>
                    <a:ext uri="{A12FA001-AC4F-418D-AE19-62706E023703}">
                      <ahyp:hlinkClr xmlns:ahyp="http://schemas.microsoft.com/office/drawing/2018/hyperlinkcolor" val="tx"/>
                    </a:ext>
                  </a:extLst>
                </a:hlinkClick>
              </a:rPr>
              <a:t>Crime trends</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26924502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1EA53D3-5FDF-4AE2-A493-8D77C265AD29}"/>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100</a:t>
            </a:fld>
            <a:endParaRPr lang="en-US" dirty="0"/>
          </a:p>
        </p:txBody>
      </p:sp>
      <p:sp>
        <p:nvSpPr>
          <p:cNvPr id="7" name="Footer Placeholder 6">
            <a:extLst>
              <a:ext uri="{FF2B5EF4-FFF2-40B4-BE49-F238E27FC236}">
                <a16:creationId xmlns:a16="http://schemas.microsoft.com/office/drawing/2014/main" id="{D8F0C77C-763C-4199-80C8-26261FDE2F17}"/>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graphicFrame>
        <p:nvGraphicFramePr>
          <p:cNvPr id="11" name="Table 11">
            <a:extLst>
              <a:ext uri="{FF2B5EF4-FFF2-40B4-BE49-F238E27FC236}">
                <a16:creationId xmlns:a16="http://schemas.microsoft.com/office/drawing/2014/main" id="{04E889AF-2825-44A4-99BA-2AFB73686931}"/>
              </a:ext>
            </a:extLst>
          </p:cNvPr>
          <p:cNvGraphicFramePr>
            <a:graphicFrameLocks noGrp="1"/>
          </p:cNvGraphicFramePr>
          <p:nvPr>
            <p:ph idx="14"/>
            <p:extLst>
              <p:ext uri="{D42A27DB-BD31-4B8C-83A1-F6EECF244321}">
                <p14:modId xmlns:p14="http://schemas.microsoft.com/office/powerpoint/2010/main" val="2595224996"/>
              </p:ext>
            </p:extLst>
          </p:nvPr>
        </p:nvGraphicFramePr>
        <p:xfrm>
          <a:off x="3629205" y="894352"/>
          <a:ext cx="8031571" cy="5028243"/>
        </p:xfrm>
        <a:graphic>
          <a:graphicData uri="http://schemas.openxmlformats.org/drawingml/2006/table">
            <a:tbl>
              <a:tblPr firstRow="1" bandRow="1">
                <a:tableStyleId>{8799B23B-EC83-4686-B30A-512413B5E67A}</a:tableStyleId>
              </a:tblPr>
              <a:tblGrid>
                <a:gridCol w="1195344">
                  <a:extLst>
                    <a:ext uri="{9D8B030D-6E8A-4147-A177-3AD203B41FA5}">
                      <a16:colId xmlns:a16="http://schemas.microsoft.com/office/drawing/2014/main" val="29121239"/>
                    </a:ext>
                  </a:extLst>
                </a:gridCol>
                <a:gridCol w="3232434">
                  <a:extLst>
                    <a:ext uri="{9D8B030D-6E8A-4147-A177-3AD203B41FA5}">
                      <a16:colId xmlns:a16="http://schemas.microsoft.com/office/drawing/2014/main" val="3176130764"/>
                    </a:ext>
                  </a:extLst>
                </a:gridCol>
                <a:gridCol w="3603793">
                  <a:extLst>
                    <a:ext uri="{9D8B030D-6E8A-4147-A177-3AD203B41FA5}">
                      <a16:colId xmlns:a16="http://schemas.microsoft.com/office/drawing/2014/main" val="2660700988"/>
                    </a:ext>
                  </a:extLst>
                </a:gridCol>
              </a:tblGrid>
              <a:tr h="277713">
                <a:tc>
                  <a:txBody>
                    <a:bodyPr/>
                    <a:lstStyle/>
                    <a:p>
                      <a:r>
                        <a:rPr lang="en-GB" sz="1200" dirty="0"/>
                        <a:t>Heading</a:t>
                      </a:r>
                    </a:p>
                  </a:txBody>
                  <a:tcPr/>
                </a:tc>
                <a:tc>
                  <a:txBody>
                    <a:bodyPr/>
                    <a:lstStyle/>
                    <a:p>
                      <a:r>
                        <a:rPr lang="en-GB" sz="1200" dirty="0"/>
                        <a:t>Change/issue</a:t>
                      </a:r>
                    </a:p>
                  </a:txBody>
                  <a:tcPr/>
                </a:tc>
                <a:tc>
                  <a:txBody>
                    <a:bodyPr/>
                    <a:lstStyle/>
                    <a:p>
                      <a:r>
                        <a:rPr lang="en-GB" sz="1200" dirty="0"/>
                        <a:t>Possible impact</a:t>
                      </a:r>
                    </a:p>
                  </a:txBody>
                  <a:tcPr/>
                </a:tc>
                <a:extLst>
                  <a:ext uri="{0D108BD9-81ED-4DB2-BD59-A6C34878D82A}">
                    <a16:rowId xmlns:a16="http://schemas.microsoft.com/office/drawing/2014/main" val="3156844174"/>
                  </a:ext>
                </a:extLst>
              </a:tr>
              <a:tr h="334518">
                <a:tc>
                  <a:txBody>
                    <a:bodyPr/>
                    <a:lstStyle/>
                    <a:p>
                      <a:r>
                        <a:rPr lang="en-GB" sz="1200" dirty="0"/>
                        <a:t>Organisational</a:t>
                      </a:r>
                    </a:p>
                  </a:txBody>
                  <a:tcPr/>
                </a:tc>
                <a:tc>
                  <a:txBody>
                    <a:bodyPr/>
                    <a:lstStyle/>
                    <a:p>
                      <a:r>
                        <a:rPr lang="en-GB" sz="1200" dirty="0"/>
                        <a:t>PCC funding for 3 years for CSPs.</a:t>
                      </a:r>
                    </a:p>
                  </a:txBody>
                  <a:tcPr/>
                </a:tc>
                <a:tc>
                  <a:txBody>
                    <a:bodyPr/>
                    <a:lstStyle/>
                    <a:p>
                      <a:r>
                        <a:rPr lang="en-GB" sz="1200" dirty="0"/>
                        <a:t>Stability</a:t>
                      </a:r>
                      <a:r>
                        <a:rPr lang="en-GB" sz="1200" baseline="0" dirty="0"/>
                        <a:t> for funded projects.  </a:t>
                      </a:r>
                      <a:endParaRPr lang="en-GB" sz="1200" dirty="0"/>
                    </a:p>
                  </a:txBody>
                  <a:tcPr/>
                </a:tc>
                <a:extLst>
                  <a:ext uri="{0D108BD9-81ED-4DB2-BD59-A6C34878D82A}">
                    <a16:rowId xmlns:a16="http://schemas.microsoft.com/office/drawing/2014/main" val="1090335092"/>
                  </a:ext>
                </a:extLst>
              </a:tr>
              <a:tr h="463923">
                <a:tc>
                  <a:txBody>
                    <a:bodyPr/>
                    <a:lstStyle/>
                    <a:p>
                      <a:endParaRPr lang="en-GB" sz="1200" dirty="0"/>
                    </a:p>
                  </a:txBody>
                  <a:tcPr/>
                </a:tc>
                <a:tc>
                  <a:txBody>
                    <a:bodyPr/>
                    <a:lstStyle/>
                    <a:p>
                      <a:r>
                        <a:rPr lang="en-GB" sz="1200" dirty="0"/>
                        <a:t>Structural review of community safety around child exploitation (structures, governance) Jacob review</a:t>
                      </a:r>
                    </a:p>
                  </a:txBody>
                  <a:tcPr/>
                </a:tc>
                <a:tc>
                  <a:txBody>
                    <a:bodyPr/>
                    <a:lstStyle/>
                    <a:p>
                      <a:r>
                        <a:rPr lang="en-GB" sz="1200" dirty="0"/>
                        <a:t>Implementation of structures</a:t>
                      </a:r>
                      <a:r>
                        <a:rPr lang="en-GB" sz="1200" baseline="0" dirty="0"/>
                        <a:t> to manage exploitation that improve consistency of approach across Oxfordshire.</a:t>
                      </a:r>
                      <a:endParaRPr lang="en-GB" sz="1200" dirty="0"/>
                    </a:p>
                  </a:txBody>
                  <a:tcPr/>
                </a:tc>
                <a:extLst>
                  <a:ext uri="{0D108BD9-81ED-4DB2-BD59-A6C34878D82A}">
                    <a16:rowId xmlns:a16="http://schemas.microsoft.com/office/drawing/2014/main" val="3737780516"/>
                  </a:ext>
                </a:extLst>
              </a:tr>
              <a:tr h="463923">
                <a:tc>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Health and social care workforce pressures</a:t>
                      </a:r>
                    </a:p>
                    <a:p>
                      <a:r>
                        <a:rPr lang="en-GB" sz="1200" dirty="0"/>
                        <a:t>Recruitment and retention</a:t>
                      </a:r>
                    </a:p>
                  </a:txBody>
                  <a:tcPr/>
                </a:tc>
                <a:tc>
                  <a:txBody>
                    <a:bodyPr/>
                    <a:lstStyle/>
                    <a:p>
                      <a:r>
                        <a:rPr lang="en-GB" sz="1200" dirty="0"/>
                        <a:t>Lack of supporting for children and vulnerable adults.</a:t>
                      </a:r>
                    </a:p>
                  </a:txBody>
                  <a:tcPr/>
                </a:tc>
                <a:extLst>
                  <a:ext uri="{0D108BD9-81ED-4DB2-BD59-A6C34878D82A}">
                    <a16:rowId xmlns:a16="http://schemas.microsoft.com/office/drawing/2014/main" val="122780248"/>
                  </a:ext>
                </a:extLst>
              </a:tr>
              <a:tr h="463923">
                <a:tc>
                  <a:txBody>
                    <a:bodyPr/>
                    <a:lstStyle/>
                    <a:p>
                      <a:endParaRPr lang="en-GB" sz="1200" dirty="0"/>
                    </a:p>
                  </a:txBody>
                  <a:tcPr/>
                </a:tc>
                <a:tc>
                  <a:txBody>
                    <a:bodyPr/>
                    <a:lstStyle/>
                    <a:p>
                      <a:r>
                        <a:rPr lang="en-GB" sz="1200" dirty="0"/>
                        <a:t>Restructuring of homeless pathway – from city-centric to districts with 3 year funding commitment</a:t>
                      </a:r>
                    </a:p>
                  </a:txBody>
                  <a:tcPr/>
                </a:tc>
                <a:tc>
                  <a:txBody>
                    <a:bodyPr/>
                    <a:lstStyle/>
                    <a:p>
                      <a:r>
                        <a:rPr lang="en-GB" sz="1200" dirty="0"/>
                        <a:t>Stability for</a:t>
                      </a:r>
                      <a:r>
                        <a:rPr lang="en-GB" sz="1200" baseline="0" dirty="0"/>
                        <a:t> funded project and greater join-up across Oxfordshire.</a:t>
                      </a:r>
                      <a:endParaRPr lang="en-GB" sz="1200" dirty="0"/>
                    </a:p>
                  </a:txBody>
                  <a:tcPr/>
                </a:tc>
                <a:extLst>
                  <a:ext uri="{0D108BD9-81ED-4DB2-BD59-A6C34878D82A}">
                    <a16:rowId xmlns:a16="http://schemas.microsoft.com/office/drawing/2014/main" val="1677626145"/>
                  </a:ext>
                </a:extLst>
              </a:tr>
              <a:tr h="463923">
                <a:tc>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Reform of children’s social care (Josh M)</a:t>
                      </a:r>
                    </a:p>
                    <a:p>
                      <a:r>
                        <a:rPr lang="en-GB" sz="1200" dirty="0"/>
                        <a:t>Cost to LAs of accommodating children</a:t>
                      </a:r>
                    </a:p>
                  </a:txBody>
                  <a:tcPr/>
                </a:tc>
                <a:tc>
                  <a:txBody>
                    <a:bodyPr/>
                    <a:lstStyle/>
                    <a:p>
                      <a:endParaRPr lang="en-GB" sz="1200" dirty="0"/>
                    </a:p>
                  </a:txBody>
                  <a:tcPr/>
                </a:tc>
                <a:extLst>
                  <a:ext uri="{0D108BD9-81ED-4DB2-BD59-A6C34878D82A}">
                    <a16:rowId xmlns:a16="http://schemas.microsoft.com/office/drawing/2014/main" val="4013401309"/>
                  </a:ext>
                </a:extLst>
              </a:tr>
              <a:tr h="463923">
                <a:tc>
                  <a:txBody>
                    <a:bodyPr/>
                    <a:lstStyle/>
                    <a:p>
                      <a:endParaRPr lang="en-GB" sz="1200" dirty="0"/>
                    </a:p>
                  </a:txBody>
                  <a:tcPr/>
                </a:tc>
                <a:tc>
                  <a:txBody>
                    <a:bodyPr/>
                    <a:lstStyle/>
                    <a:p>
                      <a:r>
                        <a:rPr lang="en-GB" sz="1200" dirty="0"/>
                        <a:t>Complex needs pathway for integrated care for young people. High risk, high need, high demand cohort</a:t>
                      </a:r>
                    </a:p>
                  </a:txBody>
                  <a:tcPr/>
                </a:tc>
                <a:tc>
                  <a:txBody>
                    <a:bodyPr/>
                    <a:lstStyle/>
                    <a:p>
                      <a:r>
                        <a:rPr lang="en-GB" sz="1200" dirty="0"/>
                        <a:t>Expected to reduce health inequalities and reduce silo working and demand for services</a:t>
                      </a:r>
                    </a:p>
                  </a:txBody>
                  <a:tcPr/>
                </a:tc>
                <a:extLst>
                  <a:ext uri="{0D108BD9-81ED-4DB2-BD59-A6C34878D82A}">
                    <a16:rowId xmlns:a16="http://schemas.microsoft.com/office/drawing/2014/main" val="1281405251"/>
                  </a:ext>
                </a:extLst>
              </a:tr>
              <a:tr h="463923">
                <a:tc>
                  <a:txBody>
                    <a:bodyPr/>
                    <a:lstStyle/>
                    <a:p>
                      <a:endParaRPr lang="en-GB" sz="1200" dirty="0"/>
                    </a:p>
                  </a:txBody>
                  <a:tcPr/>
                </a:tc>
                <a:tc>
                  <a:txBody>
                    <a:bodyPr/>
                    <a:lstStyle/>
                    <a:p>
                      <a:r>
                        <a:rPr lang="en-GB" sz="1200" dirty="0"/>
                        <a:t>Large Home Office funded initiatives e.g. Safer Streets, support for victims of violence</a:t>
                      </a:r>
                    </a:p>
                  </a:txBody>
                  <a:tcPr/>
                </a:tc>
                <a:tc>
                  <a:txBody>
                    <a:bodyPr/>
                    <a:lstStyle/>
                    <a:p>
                      <a:r>
                        <a:rPr lang="en-GB" sz="1200" dirty="0"/>
                        <a:t>Generates step changes to the way</a:t>
                      </a:r>
                      <a:r>
                        <a:rPr lang="en-GB" sz="1200" baseline="0" dirty="0"/>
                        <a:t> community safety themes are managed, enhances greater partnership working.</a:t>
                      </a:r>
                      <a:endParaRPr lang="en-GB" sz="1200" dirty="0"/>
                    </a:p>
                  </a:txBody>
                  <a:tcPr/>
                </a:tc>
                <a:extLst>
                  <a:ext uri="{0D108BD9-81ED-4DB2-BD59-A6C34878D82A}">
                    <a16:rowId xmlns:a16="http://schemas.microsoft.com/office/drawing/2014/main" val="2935319754"/>
                  </a:ext>
                </a:extLst>
              </a:tr>
              <a:tr h="463923">
                <a:tc>
                  <a:txBody>
                    <a:bodyPr/>
                    <a:lstStyle/>
                    <a:p>
                      <a:endParaRPr lang="en-GB" sz="1200" dirty="0"/>
                    </a:p>
                  </a:txBody>
                  <a:tcPr/>
                </a:tc>
                <a:tc>
                  <a:txBody>
                    <a:bodyPr/>
                    <a:lstStyle/>
                    <a:p>
                      <a:r>
                        <a:rPr lang="en-GB" sz="1200" dirty="0"/>
                        <a:t>Turnaround funding for youth offending and youth justice</a:t>
                      </a:r>
                    </a:p>
                  </a:txBody>
                  <a:tcPr/>
                </a:tc>
                <a:tc>
                  <a:txBody>
                    <a:bodyPr/>
                    <a:lstStyle/>
                    <a:p>
                      <a:endParaRPr lang="en-GB" sz="1200" dirty="0"/>
                    </a:p>
                  </a:txBody>
                  <a:tcPr/>
                </a:tc>
                <a:extLst>
                  <a:ext uri="{0D108BD9-81ED-4DB2-BD59-A6C34878D82A}">
                    <a16:rowId xmlns:a16="http://schemas.microsoft.com/office/drawing/2014/main" val="134664361"/>
                  </a:ext>
                </a:extLst>
              </a:tr>
              <a:tr h="463923">
                <a:tc>
                  <a:txBody>
                    <a:bodyPr/>
                    <a:lstStyle/>
                    <a:p>
                      <a:endParaRPr lang="en-GB" sz="1200" dirty="0"/>
                    </a:p>
                  </a:txBody>
                  <a:tcPr/>
                </a:tc>
                <a:tc>
                  <a:txBody>
                    <a:bodyPr/>
                    <a:lstStyle/>
                    <a:p>
                      <a:r>
                        <a:rPr lang="en-GB" sz="1200" dirty="0"/>
                        <a:t>Private rented sector – licensing single unit private rented housing (Oxford City)</a:t>
                      </a:r>
                    </a:p>
                  </a:txBody>
                  <a:tcPr/>
                </a:tc>
                <a:tc>
                  <a:txBody>
                    <a:bodyPr/>
                    <a:lstStyle/>
                    <a:p>
                      <a:r>
                        <a:rPr lang="en-GB" sz="1200" dirty="0"/>
                        <a:t>May uncover exploitation / crime / neglect in the private rented sector.</a:t>
                      </a:r>
                    </a:p>
                  </a:txBody>
                  <a:tcPr/>
                </a:tc>
                <a:extLst>
                  <a:ext uri="{0D108BD9-81ED-4DB2-BD59-A6C34878D82A}">
                    <a16:rowId xmlns:a16="http://schemas.microsoft.com/office/drawing/2014/main" val="3600649318"/>
                  </a:ext>
                </a:extLst>
              </a:tr>
            </a:tbl>
          </a:graphicData>
        </a:graphic>
      </p:graphicFrame>
      <p:sp>
        <p:nvSpPr>
          <p:cNvPr id="5" name="Content Placeholder 2">
            <a:extLst>
              <a:ext uri="{FF2B5EF4-FFF2-40B4-BE49-F238E27FC236}">
                <a16:creationId xmlns:a16="http://schemas.microsoft.com/office/drawing/2014/main" id="{AB93F1BE-DE8E-454B-BA71-5FCD87B3529C}"/>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2"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rgbClr val="0070C0"/>
                </a:solidFill>
                <a:hlinkClick r:id="rId15" action="ppaction://hlinksldjump">
                  <a:extLst>
                    <a:ext uri="{A12FA001-AC4F-418D-AE19-62706E023703}">
                      <ahyp:hlinkClr xmlns:ahyp="http://schemas.microsoft.com/office/drawing/2018/hyperlinkcolor" val="tx"/>
                    </a:ext>
                  </a:extLst>
                </a:hlinkClick>
              </a:rPr>
              <a:t>Risk assessment - PESTELO</a:t>
            </a:r>
            <a:endParaRPr lang="en-GB" b="0" dirty="0">
              <a:solidFill>
                <a:srgbClr val="0070C0"/>
              </a:solidFill>
            </a:endParaRPr>
          </a:p>
          <a:p>
            <a:pPr>
              <a:lnSpc>
                <a:spcPts val="2200"/>
              </a:lnSpc>
              <a:spcBef>
                <a:spcPts val="0"/>
              </a:spcBef>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3610457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DAAF8D-136A-4960-9D52-445AD258002C}"/>
              </a:ext>
            </a:extLst>
          </p:cNvPr>
          <p:cNvSpPr>
            <a:spLocks noGrp="1"/>
          </p:cNvSpPr>
          <p:nvPr>
            <p:ph idx="1"/>
          </p:nvPr>
        </p:nvSpPr>
        <p:spPr>
          <a:xfrm>
            <a:off x="3699164" y="1307940"/>
            <a:ext cx="7700434" cy="900968"/>
          </a:xfrm>
        </p:spPr>
        <p:txBody>
          <a:bodyPr>
            <a:normAutofit/>
          </a:bodyPr>
          <a:lstStyle/>
          <a:p>
            <a:r>
              <a:rPr lang="en-GB" dirty="0"/>
              <a:t>According to ONS: </a:t>
            </a:r>
            <a:r>
              <a:rPr lang="en-GB" i="1" dirty="0"/>
              <a:t>the Consumer Prices Index including owner occupiers' housing costs (CPIH) rose by 7.8% in the 12 months to April 2022, up from 6.2% in March. This is the highest recorded 12-month inflation rate in the National Statistics series, which began in January 2006. </a:t>
            </a:r>
          </a:p>
        </p:txBody>
      </p:sp>
      <p:sp>
        <p:nvSpPr>
          <p:cNvPr id="5" name="Title 4">
            <a:extLst>
              <a:ext uri="{FF2B5EF4-FFF2-40B4-BE49-F238E27FC236}">
                <a16:creationId xmlns:a16="http://schemas.microsoft.com/office/drawing/2014/main" id="{3661C8B1-6261-497E-86AA-D1B88FEACE50}"/>
              </a:ext>
            </a:extLst>
          </p:cNvPr>
          <p:cNvSpPr>
            <a:spLocks noGrp="1"/>
          </p:cNvSpPr>
          <p:nvPr>
            <p:ph type="title"/>
          </p:nvPr>
        </p:nvSpPr>
        <p:spPr/>
        <p:txBody>
          <a:bodyPr/>
          <a:lstStyle/>
          <a:p>
            <a:r>
              <a:rPr lang="en-GB" dirty="0"/>
              <a:t>Increasing pressures on household finances</a:t>
            </a:r>
          </a:p>
        </p:txBody>
      </p:sp>
      <p:sp>
        <p:nvSpPr>
          <p:cNvPr id="6" name="Slide Number Placeholder 5">
            <a:extLst>
              <a:ext uri="{FF2B5EF4-FFF2-40B4-BE49-F238E27FC236}">
                <a16:creationId xmlns:a16="http://schemas.microsoft.com/office/drawing/2014/main" id="{94CDF8B6-8FF2-45A7-97E5-B98FBF14FA80}"/>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101</a:t>
            </a:fld>
            <a:endParaRPr lang="en-US" dirty="0"/>
          </a:p>
        </p:txBody>
      </p:sp>
      <p:sp>
        <p:nvSpPr>
          <p:cNvPr id="7" name="Footer Placeholder 6">
            <a:extLst>
              <a:ext uri="{FF2B5EF4-FFF2-40B4-BE49-F238E27FC236}">
                <a16:creationId xmlns:a16="http://schemas.microsoft.com/office/drawing/2014/main" id="{9C5C403F-1134-45E2-80DE-3E2634F44BBC}"/>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sp>
        <p:nvSpPr>
          <p:cNvPr id="8" name="TextBox 7">
            <a:extLst>
              <a:ext uri="{FF2B5EF4-FFF2-40B4-BE49-F238E27FC236}">
                <a16:creationId xmlns:a16="http://schemas.microsoft.com/office/drawing/2014/main" id="{5575B668-5EE9-426D-914E-E20B6CD769ED}"/>
              </a:ext>
            </a:extLst>
          </p:cNvPr>
          <p:cNvSpPr txBox="1"/>
          <p:nvPr/>
        </p:nvSpPr>
        <p:spPr>
          <a:xfrm>
            <a:off x="3432151" y="5841634"/>
            <a:ext cx="4558166" cy="577081"/>
          </a:xfrm>
          <a:prstGeom prst="rect">
            <a:avLst/>
          </a:prstGeom>
          <a:noFill/>
        </p:spPr>
        <p:txBody>
          <a:bodyPr wrap="square" rtlCol="0">
            <a:spAutoFit/>
          </a:bodyPr>
          <a:lstStyle/>
          <a:p>
            <a:r>
              <a:rPr lang="en-GB" sz="1050" dirty="0"/>
              <a:t>Consumer Price Index Annual rate, 2015=100 </a:t>
            </a:r>
            <a:r>
              <a:rPr lang="en-GB" sz="1050" dirty="0">
                <a:hlinkClick r:id="rId2"/>
              </a:rPr>
              <a:t>Consumer price inflation, UK - Office for National Statistics</a:t>
            </a:r>
            <a:endParaRPr lang="en-GB" sz="1050" dirty="0"/>
          </a:p>
          <a:p>
            <a:r>
              <a:rPr lang="en-GB" sz="1050" dirty="0">
                <a:hlinkClick r:id="rId3"/>
              </a:rPr>
              <a:t>FROM: Time series explorer - Office for National Statistics (ons.gov.uk)</a:t>
            </a:r>
            <a:endParaRPr lang="en-GB" sz="1050" dirty="0"/>
          </a:p>
        </p:txBody>
      </p:sp>
      <p:sp>
        <p:nvSpPr>
          <p:cNvPr id="9" name="TextBox 8">
            <a:extLst>
              <a:ext uri="{FF2B5EF4-FFF2-40B4-BE49-F238E27FC236}">
                <a16:creationId xmlns:a16="http://schemas.microsoft.com/office/drawing/2014/main" id="{90B5183E-3A29-4DEC-BDD6-599278CE7A65}"/>
              </a:ext>
            </a:extLst>
          </p:cNvPr>
          <p:cNvSpPr txBox="1"/>
          <p:nvPr/>
        </p:nvSpPr>
        <p:spPr>
          <a:xfrm>
            <a:off x="7893211" y="5841634"/>
            <a:ext cx="3855764" cy="553998"/>
          </a:xfrm>
          <a:prstGeom prst="rect">
            <a:avLst/>
          </a:prstGeom>
          <a:noFill/>
        </p:spPr>
        <p:txBody>
          <a:bodyPr wrap="square" rtlCol="0">
            <a:spAutoFit/>
          </a:bodyPr>
          <a:lstStyle/>
          <a:p>
            <a:r>
              <a:rPr lang="en-GB" sz="1000" dirty="0"/>
              <a:t>*CPIH = CPI including owner occupiers' housing costs and Council Tax, see </a:t>
            </a:r>
            <a:r>
              <a:rPr lang="en-GB" sz="1000" dirty="0">
                <a:hlinkClick r:id="rId4"/>
              </a:rPr>
              <a:t>Measures of Price Inflation: RPI, CPI, and CPIH - Actuaries in government (blog.gov.uk)</a:t>
            </a:r>
            <a:endParaRPr lang="en-GB" sz="1000" dirty="0"/>
          </a:p>
        </p:txBody>
      </p:sp>
      <p:pic>
        <p:nvPicPr>
          <p:cNvPr id="3" name="Picture 2">
            <a:extLst>
              <a:ext uri="{FF2B5EF4-FFF2-40B4-BE49-F238E27FC236}">
                <a16:creationId xmlns:a16="http://schemas.microsoft.com/office/drawing/2014/main" id="{A7CA25F0-6F9B-43F6-827B-E7C4D3C28902}"/>
              </a:ext>
            </a:extLst>
          </p:cNvPr>
          <p:cNvPicPr>
            <a:picLocks noChangeAspect="1"/>
          </p:cNvPicPr>
          <p:nvPr/>
        </p:nvPicPr>
        <p:blipFill>
          <a:blip r:embed="rId5"/>
          <a:stretch>
            <a:fillRect/>
          </a:stretch>
        </p:blipFill>
        <p:spPr>
          <a:xfrm>
            <a:off x="3699164" y="2585832"/>
            <a:ext cx="3410937" cy="2273958"/>
          </a:xfrm>
          <a:prstGeom prst="rect">
            <a:avLst/>
          </a:prstGeom>
        </p:spPr>
      </p:pic>
      <p:grpSp>
        <p:nvGrpSpPr>
          <p:cNvPr id="26" name="Group 25">
            <a:extLst>
              <a:ext uri="{FF2B5EF4-FFF2-40B4-BE49-F238E27FC236}">
                <a16:creationId xmlns:a16="http://schemas.microsoft.com/office/drawing/2014/main" id="{36DFA32B-5507-40AD-8542-E6691EDA91DE}"/>
              </a:ext>
            </a:extLst>
          </p:cNvPr>
          <p:cNvGrpSpPr/>
          <p:nvPr/>
        </p:nvGrpSpPr>
        <p:grpSpPr>
          <a:xfrm>
            <a:off x="10634347" y="3384992"/>
            <a:ext cx="939150" cy="1648237"/>
            <a:chOff x="4769126" y="1568833"/>
            <a:chExt cx="993800" cy="1924729"/>
          </a:xfrm>
        </p:grpSpPr>
        <p:sp>
          <p:nvSpPr>
            <p:cNvPr id="27" name="TextBox 26">
              <a:extLst>
                <a:ext uri="{FF2B5EF4-FFF2-40B4-BE49-F238E27FC236}">
                  <a16:creationId xmlns:a16="http://schemas.microsoft.com/office/drawing/2014/main" id="{2A88479F-BDEF-4B8C-911C-BAA7122E4218}"/>
                </a:ext>
              </a:extLst>
            </p:cNvPr>
            <p:cNvSpPr txBox="1"/>
            <p:nvPr/>
          </p:nvSpPr>
          <p:spPr>
            <a:xfrm>
              <a:off x="4769126" y="3093452"/>
              <a:ext cx="993800" cy="400110"/>
            </a:xfrm>
            <a:prstGeom prst="rect">
              <a:avLst/>
            </a:prstGeom>
            <a:noFill/>
          </p:spPr>
          <p:txBody>
            <a:bodyPr wrap="square" rtlCol="0">
              <a:spAutoFit/>
            </a:bodyPr>
            <a:lstStyle/>
            <a:p>
              <a:pPr algn="ctr"/>
              <a:r>
                <a:rPr lang="en-GB" sz="1000" dirty="0">
                  <a:solidFill>
                    <a:schemeClr val="accent3">
                      <a:lumMod val="50000"/>
                    </a:schemeClr>
                  </a:solidFill>
                </a:rPr>
                <a:t>Decreasing prices</a:t>
              </a:r>
            </a:p>
          </p:txBody>
        </p:sp>
        <p:grpSp>
          <p:nvGrpSpPr>
            <p:cNvPr id="28" name="Group 27">
              <a:extLst>
                <a:ext uri="{FF2B5EF4-FFF2-40B4-BE49-F238E27FC236}">
                  <a16:creationId xmlns:a16="http://schemas.microsoft.com/office/drawing/2014/main" id="{34AA4A75-BA74-4F9D-945A-9D52F2F52E87}"/>
                </a:ext>
              </a:extLst>
            </p:cNvPr>
            <p:cNvGrpSpPr/>
            <p:nvPr/>
          </p:nvGrpSpPr>
          <p:grpSpPr>
            <a:xfrm>
              <a:off x="4769126" y="1568833"/>
              <a:ext cx="993800" cy="1499194"/>
              <a:chOff x="4769126" y="1568833"/>
              <a:chExt cx="993800" cy="1499194"/>
            </a:xfrm>
          </p:grpSpPr>
          <p:sp>
            <p:nvSpPr>
              <p:cNvPr id="29" name="TextBox 28">
                <a:extLst>
                  <a:ext uri="{FF2B5EF4-FFF2-40B4-BE49-F238E27FC236}">
                    <a16:creationId xmlns:a16="http://schemas.microsoft.com/office/drawing/2014/main" id="{63E6DE20-82A3-4E86-88CE-75211D9672FE}"/>
                  </a:ext>
                </a:extLst>
              </p:cNvPr>
              <p:cNvSpPr txBox="1"/>
              <p:nvPr/>
            </p:nvSpPr>
            <p:spPr>
              <a:xfrm>
                <a:off x="4769126" y="1568833"/>
                <a:ext cx="993800" cy="400110"/>
              </a:xfrm>
              <a:prstGeom prst="rect">
                <a:avLst/>
              </a:prstGeom>
              <a:solidFill>
                <a:schemeClr val="bg1"/>
              </a:solidFill>
            </p:spPr>
            <p:txBody>
              <a:bodyPr wrap="square" rtlCol="0">
                <a:spAutoFit/>
              </a:bodyPr>
              <a:lstStyle/>
              <a:p>
                <a:pPr algn="ctr"/>
                <a:r>
                  <a:rPr lang="en-GB" sz="1000" dirty="0">
                    <a:solidFill>
                      <a:srgbClr val="C00000"/>
                    </a:solidFill>
                  </a:rPr>
                  <a:t>Increasing prices</a:t>
                </a:r>
              </a:p>
            </p:txBody>
          </p:sp>
          <p:sp>
            <p:nvSpPr>
              <p:cNvPr id="30" name="Arrow: Up 29">
                <a:extLst>
                  <a:ext uri="{FF2B5EF4-FFF2-40B4-BE49-F238E27FC236}">
                    <a16:creationId xmlns:a16="http://schemas.microsoft.com/office/drawing/2014/main" id="{66D60602-7EF1-44AF-AF2E-00519F676F67}"/>
                  </a:ext>
                </a:extLst>
              </p:cNvPr>
              <p:cNvSpPr/>
              <p:nvPr/>
            </p:nvSpPr>
            <p:spPr>
              <a:xfrm>
                <a:off x="5077215" y="2083005"/>
                <a:ext cx="360040" cy="406627"/>
              </a:xfrm>
              <a:prstGeom prst="upArrow">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31" name="Arrow: Up 30">
                <a:extLst>
                  <a:ext uri="{FF2B5EF4-FFF2-40B4-BE49-F238E27FC236}">
                    <a16:creationId xmlns:a16="http://schemas.microsoft.com/office/drawing/2014/main" id="{FFC1D0E2-3F16-4D00-B226-4BD8022520A9}"/>
                  </a:ext>
                </a:extLst>
              </p:cNvPr>
              <p:cNvSpPr/>
              <p:nvPr/>
            </p:nvSpPr>
            <p:spPr>
              <a:xfrm rot="10800000">
                <a:off x="5086006" y="2661400"/>
                <a:ext cx="360040" cy="406627"/>
              </a:xfrm>
              <a:prstGeom prst="upArrow">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pSp>
      <p:pic>
        <p:nvPicPr>
          <p:cNvPr id="32" name="Picture 31">
            <a:extLst>
              <a:ext uri="{FF2B5EF4-FFF2-40B4-BE49-F238E27FC236}">
                <a16:creationId xmlns:a16="http://schemas.microsoft.com/office/drawing/2014/main" id="{3FFD9BF1-49B0-4548-B03E-1D32B6D572D6}"/>
              </a:ext>
            </a:extLst>
          </p:cNvPr>
          <p:cNvPicPr>
            <a:picLocks noChangeAspect="1"/>
          </p:cNvPicPr>
          <p:nvPr/>
        </p:nvPicPr>
        <p:blipFill>
          <a:blip r:embed="rId6"/>
          <a:stretch>
            <a:fillRect/>
          </a:stretch>
        </p:blipFill>
        <p:spPr>
          <a:xfrm>
            <a:off x="7366476" y="3075742"/>
            <a:ext cx="3350347" cy="2233565"/>
          </a:xfrm>
          <a:prstGeom prst="rect">
            <a:avLst/>
          </a:prstGeom>
        </p:spPr>
      </p:pic>
      <p:cxnSp>
        <p:nvCxnSpPr>
          <p:cNvPr id="35" name="Straight Connector 34">
            <a:extLst>
              <a:ext uri="{FF2B5EF4-FFF2-40B4-BE49-F238E27FC236}">
                <a16:creationId xmlns:a16="http://schemas.microsoft.com/office/drawing/2014/main" id="{F1C7586A-6CBF-44F7-B7F7-B5493210C494}"/>
              </a:ext>
            </a:extLst>
          </p:cNvPr>
          <p:cNvCxnSpPr>
            <a:cxnSpLocks/>
          </p:cNvCxnSpPr>
          <p:nvPr/>
        </p:nvCxnSpPr>
        <p:spPr>
          <a:xfrm>
            <a:off x="3913974" y="4261084"/>
            <a:ext cx="7485624" cy="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2C5DF131-552F-42D9-AC19-D25375BA993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145" r="2145"/>
          <a:stretch/>
        </p:blipFill>
        <p:spPr>
          <a:xfrm>
            <a:off x="9880668" y="3380230"/>
            <a:ext cx="753679" cy="502453"/>
          </a:xfrm>
          <a:prstGeom prst="rect">
            <a:avLst/>
          </a:prstGeom>
        </p:spPr>
      </p:pic>
      <p:sp>
        <p:nvSpPr>
          <p:cNvPr id="18" name="Content Placeholder 2">
            <a:extLst>
              <a:ext uri="{FF2B5EF4-FFF2-40B4-BE49-F238E27FC236}">
                <a16:creationId xmlns:a16="http://schemas.microsoft.com/office/drawing/2014/main" id="{1B176450-60B9-4C48-8CB4-44E23F261D00}"/>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20"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rgbClr val="0070C0"/>
                </a:solidFill>
                <a:hlinkClick r:id="rId21" action="ppaction://hlinksldjump">
                  <a:extLst>
                    <a:ext uri="{A12FA001-AC4F-418D-AE19-62706E023703}">
                      <ahyp:hlinkClr xmlns:ahyp="http://schemas.microsoft.com/office/drawing/2018/hyperlinkcolor" val="tx"/>
                    </a:ext>
                  </a:extLst>
                </a:hlinkClick>
              </a:rPr>
              <a:t>Risk assessment - PESTELO</a:t>
            </a:r>
            <a:endParaRPr lang="en-GB" b="0" dirty="0">
              <a:solidFill>
                <a:srgbClr val="0070C0"/>
              </a:solidFill>
            </a:endParaRPr>
          </a:p>
          <a:p>
            <a:pPr>
              <a:lnSpc>
                <a:spcPts val="2200"/>
              </a:lnSpc>
              <a:spcBef>
                <a:spcPts val="0"/>
              </a:spcBef>
            </a:pPr>
            <a:r>
              <a:rPr lang="en-GB" b="0" dirty="0">
                <a:solidFill>
                  <a:schemeClr val="bg1">
                    <a:lumMod val="50000"/>
                  </a:schemeClr>
                </a:solidFill>
                <a:hlinkClick r:id="rId22"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2994687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5E6E6-3DAA-4026-8F65-00A636D32584}"/>
              </a:ext>
            </a:extLst>
          </p:cNvPr>
          <p:cNvSpPr>
            <a:spLocks noGrp="1"/>
          </p:cNvSpPr>
          <p:nvPr>
            <p:ph type="title"/>
          </p:nvPr>
        </p:nvSpPr>
        <p:spPr/>
        <p:txBody>
          <a:bodyPr/>
          <a:lstStyle/>
          <a:p>
            <a:r>
              <a:rPr lang="en-GB" dirty="0"/>
              <a:t>Finding out more</a:t>
            </a:r>
          </a:p>
        </p:txBody>
      </p:sp>
      <p:sp>
        <p:nvSpPr>
          <p:cNvPr id="3" name="Slide Number Placeholder 2">
            <a:extLst>
              <a:ext uri="{FF2B5EF4-FFF2-40B4-BE49-F238E27FC236}">
                <a16:creationId xmlns:a16="http://schemas.microsoft.com/office/drawing/2014/main" id="{F2566901-9643-4867-9C1F-1D46EB49B2E1}"/>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102</a:t>
            </a:fld>
            <a:endParaRPr lang="en-US" dirty="0"/>
          </a:p>
        </p:txBody>
      </p:sp>
      <p:sp>
        <p:nvSpPr>
          <p:cNvPr id="4" name="Footer Placeholder 3">
            <a:extLst>
              <a:ext uri="{FF2B5EF4-FFF2-40B4-BE49-F238E27FC236}">
                <a16:creationId xmlns:a16="http://schemas.microsoft.com/office/drawing/2014/main" id="{06D3EA17-2876-4FC3-9D57-E23989B7CC4A}"/>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spTree>
    <p:extLst>
      <p:ext uri="{BB962C8B-B14F-4D97-AF65-F5344CB8AC3E}">
        <p14:creationId xmlns:p14="http://schemas.microsoft.com/office/powerpoint/2010/main" val="38949287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6ECEED-C70A-4491-A309-ED70261ADB78}"/>
              </a:ext>
            </a:extLst>
          </p:cNvPr>
          <p:cNvSpPr>
            <a:spLocks noGrp="1"/>
          </p:cNvSpPr>
          <p:nvPr>
            <p:ph idx="1"/>
          </p:nvPr>
        </p:nvSpPr>
        <p:spPr>
          <a:xfrm>
            <a:off x="3699163" y="1314994"/>
            <a:ext cx="7944197" cy="4972392"/>
          </a:xfrm>
        </p:spPr>
        <p:txBody>
          <a:bodyPr>
            <a:normAutofit fontScale="92500" lnSpcReduction="10000"/>
          </a:bodyPr>
          <a:lstStyle/>
          <a:p>
            <a:pPr marL="0" indent="0">
              <a:spcBef>
                <a:spcPts val="600"/>
              </a:spcBef>
              <a:buNone/>
            </a:pPr>
            <a:r>
              <a:rPr lang="en-GB" i="1" dirty="0"/>
              <a:t>There are two main sources of crime data:</a:t>
            </a:r>
          </a:p>
          <a:p>
            <a:pPr marL="342900" indent="-342900">
              <a:spcBef>
                <a:spcPts val="600"/>
              </a:spcBef>
              <a:buSzPct val="100000"/>
              <a:buFont typeface="+mj-lt"/>
              <a:buAutoNum type="arabicPeriod"/>
            </a:pPr>
            <a:r>
              <a:rPr lang="en-GB" b="1" i="1" dirty="0"/>
              <a:t>The Crime Survey for England and Wales (CSEW) which is not available for Local Authority areas</a:t>
            </a:r>
          </a:p>
          <a:p>
            <a:pPr lvl="1">
              <a:spcBef>
                <a:spcPts val="600"/>
              </a:spcBef>
              <a:buSzPct val="100000"/>
            </a:pPr>
            <a:r>
              <a:rPr lang="en-GB" i="1" dirty="0"/>
              <a:t>As a result of the COVID-19 lockdowns, in 2020 the face-to-face CSEW was replaced with the Telephone-Operated Crime Survey (TCSEW). </a:t>
            </a:r>
          </a:p>
          <a:p>
            <a:pPr lvl="1">
              <a:spcBef>
                <a:spcPts val="600"/>
              </a:spcBef>
              <a:buSzPct val="100000"/>
            </a:pPr>
            <a:r>
              <a:rPr lang="en-GB" i="1" dirty="0"/>
              <a:t>Estimates from the TCSEW are derived from telephone interviews conducted with household residents in England and Wales aged 18 years and over between May 2020 and December 2021 inclusive. </a:t>
            </a:r>
          </a:p>
          <a:p>
            <a:pPr lvl="1">
              <a:spcBef>
                <a:spcPts val="600"/>
              </a:spcBef>
              <a:buSzPct val="100000"/>
            </a:pPr>
            <a:r>
              <a:rPr lang="en-GB" i="1" dirty="0"/>
              <a:t>TCSEW estimates cannot be compared with estimates for the year ending September 2020 because of overlapping reporting periods for some respondents. Therefore, TCSEW estimates are compared with the year ending September 2019 CSEW estimates.</a:t>
            </a:r>
          </a:p>
          <a:p>
            <a:pPr lvl="1">
              <a:spcBef>
                <a:spcPts val="600"/>
              </a:spcBef>
              <a:buSzPct val="100000"/>
            </a:pPr>
            <a:r>
              <a:rPr lang="en-GB" i="1" dirty="0"/>
              <a:t>Concerns around confidentiality and respondent safeguarding led to domestic abuse questions being excluded from the TCSEW. </a:t>
            </a:r>
          </a:p>
          <a:p>
            <a:pPr marL="502920" lvl="1" indent="0">
              <a:spcBef>
                <a:spcPts val="600"/>
              </a:spcBef>
              <a:buSzPct val="100000"/>
              <a:buNone/>
            </a:pPr>
            <a:r>
              <a:rPr lang="en-GB" i="1" dirty="0"/>
              <a:t>Police recorded crime (PRC)</a:t>
            </a:r>
          </a:p>
          <a:p>
            <a:pPr lvl="1">
              <a:spcBef>
                <a:spcPts val="600"/>
              </a:spcBef>
              <a:buSzPct val="100000"/>
            </a:pPr>
            <a:r>
              <a:rPr lang="en-GB" i="1" dirty="0"/>
              <a:t>Police recorded crime data shows police activity only.</a:t>
            </a:r>
          </a:p>
          <a:p>
            <a:pPr lvl="1">
              <a:spcBef>
                <a:spcPts val="600"/>
              </a:spcBef>
              <a:buSzPct val="100000"/>
            </a:pPr>
            <a:r>
              <a:rPr lang="en-GB" i="1" dirty="0"/>
              <a:t>Police data is useful for local crime pattern analysis and provide a good measure of well-reported crimes (for example, homicide, which is not covered by the Crime Survey for England and Wales). </a:t>
            </a:r>
          </a:p>
          <a:p>
            <a:pPr lvl="1">
              <a:spcBef>
                <a:spcPts val="600"/>
              </a:spcBef>
              <a:buSzPct val="100000"/>
            </a:pPr>
            <a:r>
              <a:rPr lang="en-GB" i="1" dirty="0"/>
              <a:t>PRC is considered to be “considerably affected” by changes in recording policy and practice. </a:t>
            </a:r>
          </a:p>
          <a:p>
            <a:pPr marL="0" indent="0">
              <a:spcBef>
                <a:spcPts val="600"/>
              </a:spcBef>
              <a:buSzPct val="100000"/>
              <a:buNone/>
            </a:pPr>
            <a:r>
              <a:rPr lang="en-GB" i="1" dirty="0"/>
              <a:t>In this report we have used Office for National Statistics (ONS) reports on crime in England and Wales in the 12 months to year ending December 2021, based on findings from the Telephone-Operated Crime Survey for England and Wales (TCSEW) and police recorded crime. </a:t>
            </a:r>
          </a:p>
        </p:txBody>
      </p:sp>
      <p:sp>
        <p:nvSpPr>
          <p:cNvPr id="4" name="Content Placeholder 3">
            <a:extLst>
              <a:ext uri="{FF2B5EF4-FFF2-40B4-BE49-F238E27FC236}">
                <a16:creationId xmlns:a16="http://schemas.microsoft.com/office/drawing/2014/main" id="{2790949F-CB24-4F3C-BF0C-5D04065E856A}"/>
              </a:ext>
            </a:extLst>
          </p:cNvPr>
          <p:cNvSpPr>
            <a:spLocks noGrp="1"/>
          </p:cNvSpPr>
          <p:nvPr>
            <p:ph idx="14"/>
          </p:nvPr>
        </p:nvSpPr>
        <p:spPr>
          <a:xfrm>
            <a:off x="3699164" y="6005791"/>
            <a:ext cx="7873510" cy="467312"/>
          </a:xfrm>
        </p:spPr>
        <p:txBody>
          <a:bodyPr/>
          <a:lstStyle/>
          <a:p>
            <a:r>
              <a:rPr lang="en-GB" dirty="0"/>
              <a:t>ONS  </a:t>
            </a:r>
            <a:r>
              <a:rPr lang="en-GB" dirty="0">
                <a:hlinkClick r:id="rId2"/>
              </a:rPr>
              <a:t>Crime in England and Wales - Office for National Statistics (ons.gov.uk) </a:t>
            </a:r>
            <a:r>
              <a:rPr lang="en-GB" dirty="0"/>
              <a:t>released 28 April 2022</a:t>
            </a:r>
          </a:p>
        </p:txBody>
      </p:sp>
      <p:sp>
        <p:nvSpPr>
          <p:cNvPr id="5" name="Title 4">
            <a:extLst>
              <a:ext uri="{FF2B5EF4-FFF2-40B4-BE49-F238E27FC236}">
                <a16:creationId xmlns:a16="http://schemas.microsoft.com/office/drawing/2014/main" id="{5888A438-0DF9-49AE-A24E-CAEFDC710EEA}"/>
              </a:ext>
            </a:extLst>
          </p:cNvPr>
          <p:cNvSpPr>
            <a:spLocks noGrp="1"/>
          </p:cNvSpPr>
          <p:nvPr>
            <p:ph type="title"/>
          </p:nvPr>
        </p:nvSpPr>
        <p:spPr/>
        <p:txBody>
          <a:bodyPr>
            <a:noAutofit/>
          </a:bodyPr>
          <a:lstStyle/>
          <a:p>
            <a:r>
              <a:rPr lang="en-GB" dirty="0"/>
              <a:t>Sources of national crime data</a:t>
            </a:r>
            <a:br>
              <a:rPr lang="en-GB" dirty="0"/>
            </a:br>
            <a:endParaRPr lang="en-GB" dirty="0"/>
          </a:p>
        </p:txBody>
      </p:sp>
      <p:sp>
        <p:nvSpPr>
          <p:cNvPr id="6" name="Slide Number Placeholder 5">
            <a:extLst>
              <a:ext uri="{FF2B5EF4-FFF2-40B4-BE49-F238E27FC236}">
                <a16:creationId xmlns:a16="http://schemas.microsoft.com/office/drawing/2014/main" id="{088D41C9-301A-4926-959B-90D88C51392B}"/>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103</a:t>
            </a:fld>
            <a:endParaRPr lang="en-US" dirty="0"/>
          </a:p>
        </p:txBody>
      </p:sp>
      <p:sp>
        <p:nvSpPr>
          <p:cNvPr id="7" name="Footer Placeholder 6">
            <a:extLst>
              <a:ext uri="{FF2B5EF4-FFF2-40B4-BE49-F238E27FC236}">
                <a16:creationId xmlns:a16="http://schemas.microsoft.com/office/drawing/2014/main" id="{99F41DE6-B3EB-4D30-9A76-C80B5BB014F0}"/>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12" name="TextBox 11">
            <a:extLst>
              <a:ext uri="{FF2B5EF4-FFF2-40B4-BE49-F238E27FC236}">
                <a16:creationId xmlns:a16="http://schemas.microsoft.com/office/drawing/2014/main" id="{65213D02-390D-40AE-9EB7-CC6500E0533F}"/>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8" name="Content Placeholder 2">
            <a:extLst>
              <a:ext uri="{FF2B5EF4-FFF2-40B4-BE49-F238E27FC236}">
                <a16:creationId xmlns:a16="http://schemas.microsoft.com/office/drawing/2014/main" id="{05C04BF3-652D-4FD5-BAB8-8AB3F5F2F3F1}"/>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rgbClr val="0070C0"/>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rgbClr val="0070C0"/>
              </a:solidFill>
            </a:endParaRPr>
          </a:p>
          <a:p>
            <a:pPr>
              <a:lnSpc>
                <a:spcPts val="2200"/>
              </a:lnSpc>
              <a:spcBef>
                <a:spcPts val="0"/>
              </a:spcBef>
            </a:pPr>
            <a:endParaRPr lang="en-GB" b="0" dirty="0"/>
          </a:p>
        </p:txBody>
      </p:sp>
    </p:spTree>
    <p:extLst>
      <p:ext uri="{BB962C8B-B14F-4D97-AF65-F5344CB8AC3E}">
        <p14:creationId xmlns:p14="http://schemas.microsoft.com/office/powerpoint/2010/main" val="17801676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EE2670-96E8-4334-9178-477984986AD7}"/>
              </a:ext>
            </a:extLst>
          </p:cNvPr>
          <p:cNvSpPr>
            <a:spLocks noGrp="1"/>
          </p:cNvSpPr>
          <p:nvPr>
            <p:ph idx="1"/>
          </p:nvPr>
        </p:nvSpPr>
        <p:spPr>
          <a:xfrm>
            <a:off x="3699164" y="1272291"/>
            <a:ext cx="7873510" cy="4888221"/>
          </a:xfrm>
        </p:spPr>
        <p:txBody>
          <a:bodyPr>
            <a:normAutofit/>
          </a:bodyPr>
          <a:lstStyle/>
          <a:p>
            <a:pPr marL="0" indent="0">
              <a:buNone/>
            </a:pPr>
            <a:r>
              <a:rPr lang="en-GB" dirty="0">
                <a:hlinkClick r:id="rId2"/>
              </a:rPr>
              <a:t>Oxfordshire Strategic Intelligence Assessments</a:t>
            </a:r>
            <a:endParaRPr lang="en-GB" dirty="0"/>
          </a:p>
          <a:p>
            <a:pPr marL="0" indent="0">
              <a:buNone/>
            </a:pPr>
            <a:r>
              <a:rPr lang="en-GB" dirty="0">
                <a:hlinkClick r:id="rId3"/>
              </a:rPr>
              <a:t>Interactive crime dashboard for Oxfordshire</a:t>
            </a:r>
            <a:endParaRPr lang="en-GB" dirty="0"/>
          </a:p>
          <a:p>
            <a:pPr marL="0" indent="0">
              <a:buNone/>
            </a:pPr>
            <a:r>
              <a:rPr lang="en-GB" dirty="0">
                <a:hlinkClick r:id="rId4"/>
              </a:rPr>
              <a:t>Oxfordshire Joint Strategic Needs Assessment</a:t>
            </a:r>
            <a:endParaRPr lang="en-GB" dirty="0"/>
          </a:p>
          <a:p>
            <a:pPr marL="0" indent="0">
              <a:buNone/>
            </a:pPr>
            <a:r>
              <a:rPr lang="en-GB" dirty="0">
                <a:hlinkClick r:id="rId5"/>
              </a:rPr>
              <a:t>Strategic Needs Assessment - Thames Valley Violence Reduction Unit (tvvru.co.uk)</a:t>
            </a:r>
            <a:endParaRPr lang="en-GB" dirty="0"/>
          </a:p>
          <a:p>
            <a:pPr marL="0" indent="0">
              <a:buNone/>
            </a:pPr>
            <a:r>
              <a:rPr lang="en-GB" u="sng" dirty="0"/>
              <a:t>Related to COVID-19</a:t>
            </a:r>
            <a:endParaRPr lang="en-GB" u="sng" dirty="0">
              <a:hlinkClick r:id="rId6">
                <a:extLst>
                  <a:ext uri="{A12FA001-AC4F-418D-AE19-62706E023703}">
                    <ahyp:hlinkClr xmlns:ahyp="http://schemas.microsoft.com/office/drawing/2018/hyperlinkcolor" val="tx"/>
                  </a:ext>
                </a:extLst>
              </a:hlinkClick>
            </a:endParaRPr>
          </a:p>
          <a:p>
            <a:r>
              <a:rPr lang="en-GB" dirty="0">
                <a:hlinkClick r:id="rId6"/>
              </a:rPr>
              <a:t>Domestic abuse during the coronavirus (COVID-19) pandemic, England and Wales - Office for National Statistics (ons.gov.uk)</a:t>
            </a:r>
            <a:endParaRPr lang="en-GB" dirty="0"/>
          </a:p>
          <a:p>
            <a:r>
              <a:rPr lang="en-GB" dirty="0">
                <a:hlinkClick r:id="rId7"/>
              </a:rPr>
              <a:t>Coronavirus and crime in England and Wales: August 2020</a:t>
            </a:r>
            <a:endParaRPr lang="en-GB" dirty="0">
              <a:highlight>
                <a:srgbClr val="FFFF00"/>
              </a:highlight>
            </a:endParaRPr>
          </a:p>
          <a:p>
            <a:pPr marL="0" indent="0">
              <a:buNone/>
            </a:pPr>
            <a:r>
              <a:rPr lang="en-GB" u="sng" dirty="0"/>
              <a:t>Crime data</a:t>
            </a:r>
          </a:p>
          <a:p>
            <a:r>
              <a:rPr lang="en-GB" dirty="0">
                <a:hlinkClick r:id="rId8"/>
              </a:rPr>
              <a:t>User guide to crime statistics for England and Wales</a:t>
            </a:r>
            <a:endParaRPr lang="en-GB" dirty="0">
              <a:highlight>
                <a:srgbClr val="FFFF00"/>
              </a:highlight>
            </a:endParaRPr>
          </a:p>
          <a:p>
            <a:r>
              <a:rPr lang="en-GB" dirty="0">
                <a:hlinkClick r:id="rId9"/>
              </a:rPr>
              <a:t>Crime in England and Wales - Office for National Statistics (ons.gov.uk)</a:t>
            </a:r>
            <a:endParaRPr lang="en-GB" dirty="0"/>
          </a:p>
          <a:p>
            <a:pPr marL="0" indent="0">
              <a:buNone/>
            </a:pPr>
            <a:r>
              <a:rPr lang="en-GB" u="sng" dirty="0"/>
              <a:t>Further information</a:t>
            </a:r>
          </a:p>
          <a:p>
            <a:r>
              <a:rPr lang="en-GB" dirty="0">
                <a:hlinkClick r:id="rId10"/>
              </a:rPr>
              <a:t>Home - The Independent Review of Children's Social Care (independent-review.uk)</a:t>
            </a:r>
            <a:endParaRPr lang="en-GB" dirty="0"/>
          </a:p>
          <a:p>
            <a:r>
              <a:rPr lang="en-GB" dirty="0">
                <a:hlinkClick r:id="rId11"/>
              </a:rPr>
              <a:t>Significant funding increase for youth justice services - GOV.UK (www.gov.uk)</a:t>
            </a:r>
            <a:endParaRPr lang="en-GB" dirty="0"/>
          </a:p>
          <a:p>
            <a:endParaRPr lang="en-GB" dirty="0">
              <a:highlight>
                <a:srgbClr val="FFFF00"/>
              </a:highlight>
            </a:endParaRPr>
          </a:p>
        </p:txBody>
      </p:sp>
      <p:sp>
        <p:nvSpPr>
          <p:cNvPr id="5" name="Title 4">
            <a:extLst>
              <a:ext uri="{FF2B5EF4-FFF2-40B4-BE49-F238E27FC236}">
                <a16:creationId xmlns:a16="http://schemas.microsoft.com/office/drawing/2014/main" id="{8BDBBF73-3D9E-4292-817D-02F110B526A3}"/>
              </a:ext>
            </a:extLst>
          </p:cNvPr>
          <p:cNvSpPr>
            <a:spLocks noGrp="1"/>
          </p:cNvSpPr>
          <p:nvPr>
            <p:ph type="title"/>
          </p:nvPr>
        </p:nvSpPr>
        <p:spPr/>
        <p:txBody>
          <a:bodyPr/>
          <a:lstStyle/>
          <a:p>
            <a:r>
              <a:rPr lang="en-GB" dirty="0"/>
              <a:t>Finding out more</a:t>
            </a:r>
          </a:p>
        </p:txBody>
      </p:sp>
      <p:sp>
        <p:nvSpPr>
          <p:cNvPr id="6" name="Slide Number Placeholder 5">
            <a:extLst>
              <a:ext uri="{FF2B5EF4-FFF2-40B4-BE49-F238E27FC236}">
                <a16:creationId xmlns:a16="http://schemas.microsoft.com/office/drawing/2014/main" id="{D5CF00A2-9BAD-4D76-9EFF-EE298A684290}"/>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104</a:t>
            </a:fld>
            <a:endParaRPr lang="en-US" dirty="0"/>
          </a:p>
        </p:txBody>
      </p:sp>
      <p:sp>
        <p:nvSpPr>
          <p:cNvPr id="7" name="Footer Placeholder 6">
            <a:extLst>
              <a:ext uri="{FF2B5EF4-FFF2-40B4-BE49-F238E27FC236}">
                <a16:creationId xmlns:a16="http://schemas.microsoft.com/office/drawing/2014/main" id="{7B4CF17A-E7D2-4F3A-B3C8-92AF464176D1}"/>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8" name="Content Placeholder 2">
            <a:extLst>
              <a:ext uri="{FF2B5EF4-FFF2-40B4-BE49-F238E27FC236}">
                <a16:creationId xmlns:a16="http://schemas.microsoft.com/office/drawing/2014/main" id="{9DB4B50F-4E37-4750-A4F6-B8040415BF13}"/>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20"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21"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22"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23"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24"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25"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rgbClr val="0070C0"/>
                </a:solidFill>
                <a:hlinkClick r:id="rId26" action="ppaction://hlinksldjump">
                  <a:extLst>
                    <a:ext uri="{A12FA001-AC4F-418D-AE19-62706E023703}">
                      <ahyp:hlinkClr xmlns:ahyp="http://schemas.microsoft.com/office/drawing/2018/hyperlinkcolor" val="tx"/>
                    </a:ext>
                  </a:extLst>
                </a:hlinkClick>
              </a:rPr>
              <a:t>Finding out more</a:t>
            </a:r>
            <a:endParaRPr lang="en-GB" b="0" dirty="0">
              <a:solidFill>
                <a:srgbClr val="0070C0"/>
              </a:solidFill>
            </a:endParaRPr>
          </a:p>
          <a:p>
            <a:pPr>
              <a:lnSpc>
                <a:spcPts val="2200"/>
              </a:lnSpc>
              <a:spcBef>
                <a:spcPts val="0"/>
              </a:spcBef>
            </a:pPr>
            <a:endParaRPr lang="en-GB" b="0" dirty="0"/>
          </a:p>
        </p:txBody>
      </p:sp>
      <p:sp>
        <p:nvSpPr>
          <p:cNvPr id="10" name="TextBox 9">
            <a:extLst>
              <a:ext uri="{FF2B5EF4-FFF2-40B4-BE49-F238E27FC236}">
                <a16:creationId xmlns:a16="http://schemas.microsoft.com/office/drawing/2014/main" id="{F8FD7F74-6299-4B1C-A357-A516F459ECAE}"/>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Tree>
    <p:extLst>
      <p:ext uri="{BB962C8B-B14F-4D97-AF65-F5344CB8AC3E}">
        <p14:creationId xmlns:p14="http://schemas.microsoft.com/office/powerpoint/2010/main" val="4023127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7121F7-140F-4446-A4C5-69702E4F95D5}"/>
              </a:ext>
            </a:extLst>
          </p:cNvPr>
          <p:cNvSpPr>
            <a:spLocks noGrp="1"/>
          </p:cNvSpPr>
          <p:nvPr>
            <p:ph idx="1"/>
          </p:nvPr>
        </p:nvSpPr>
        <p:spPr>
          <a:xfrm>
            <a:off x="3699164" y="1289594"/>
            <a:ext cx="7873510" cy="2301262"/>
          </a:xfrm>
        </p:spPr>
        <p:txBody>
          <a:bodyPr>
            <a:normAutofit/>
          </a:bodyPr>
          <a:lstStyle/>
          <a:p>
            <a:pPr marL="0" indent="0">
              <a:spcBef>
                <a:spcPts val="0"/>
              </a:spcBef>
              <a:buNone/>
            </a:pPr>
            <a:r>
              <a:rPr lang="en-GB" sz="1200" i="1" dirty="0"/>
              <a:t>The national crime survey is a better indicator of long-term trends than police recorded crime as it is unaffected by changes in levels of reporting to the police or police recording practices. The sample is not large enough however for data to be provided for Local Authorities.</a:t>
            </a:r>
          </a:p>
          <a:p>
            <a:pPr marL="0" indent="0">
              <a:spcBef>
                <a:spcPts val="600"/>
              </a:spcBef>
              <a:buNone/>
            </a:pPr>
            <a:r>
              <a:rPr lang="en-GB" sz="1200" i="1" dirty="0"/>
              <a:t>In 2020, as a result of COVID-19 restrictions, the national crime survey became a telephone-operated survey and is not completely comparable with previous face-to-face estimates.</a:t>
            </a:r>
          </a:p>
          <a:p>
            <a:pPr>
              <a:spcAft>
                <a:spcPts val="600"/>
              </a:spcAft>
            </a:pPr>
            <a:r>
              <a:rPr lang="en-GB" dirty="0"/>
              <a:t>National crime survey estimates show that between Dec19* and Dec21 there was:</a:t>
            </a:r>
          </a:p>
          <a:p>
            <a:pPr lvl="1"/>
            <a:r>
              <a:rPr lang="en-GB" dirty="0"/>
              <a:t>An 18% increase in total crime in England and Wales, driven by a 54% increase in </a:t>
            </a:r>
            <a:r>
              <a:rPr lang="en-GB" i="1" dirty="0"/>
              <a:t>fraud and computer misuse</a:t>
            </a:r>
            <a:r>
              <a:rPr lang="en-GB" dirty="0"/>
              <a:t> offences</a:t>
            </a:r>
          </a:p>
          <a:p>
            <a:pPr lvl="1"/>
            <a:r>
              <a:rPr lang="en-GB" dirty="0"/>
              <a:t>A 15% decrease in theft offences</a:t>
            </a:r>
          </a:p>
          <a:p>
            <a:endParaRPr lang="en-GB" dirty="0"/>
          </a:p>
        </p:txBody>
      </p:sp>
      <p:sp>
        <p:nvSpPr>
          <p:cNvPr id="5" name="Title 4">
            <a:extLst>
              <a:ext uri="{FF2B5EF4-FFF2-40B4-BE49-F238E27FC236}">
                <a16:creationId xmlns:a16="http://schemas.microsoft.com/office/drawing/2014/main" id="{FAABFCAE-2225-4898-B686-B75E7B208620}"/>
              </a:ext>
            </a:extLst>
          </p:cNvPr>
          <p:cNvSpPr>
            <a:spLocks noGrp="1"/>
          </p:cNvSpPr>
          <p:nvPr>
            <p:ph type="title"/>
          </p:nvPr>
        </p:nvSpPr>
        <p:spPr>
          <a:xfrm>
            <a:off x="3699164" y="871702"/>
            <a:ext cx="8057042" cy="365125"/>
          </a:xfrm>
        </p:spPr>
        <p:txBody>
          <a:bodyPr>
            <a:noAutofit/>
          </a:bodyPr>
          <a:lstStyle/>
          <a:p>
            <a:r>
              <a:rPr lang="en-GB" dirty="0"/>
              <a:t>National crime survey data shows a significant increase, driven by fraud offences</a:t>
            </a:r>
          </a:p>
        </p:txBody>
      </p:sp>
      <p:sp>
        <p:nvSpPr>
          <p:cNvPr id="6" name="Slide Number Placeholder 5">
            <a:extLst>
              <a:ext uri="{FF2B5EF4-FFF2-40B4-BE49-F238E27FC236}">
                <a16:creationId xmlns:a16="http://schemas.microsoft.com/office/drawing/2014/main" id="{9460AD8B-CE4C-41B0-9D2C-5183B58A876A}"/>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11</a:t>
            </a:fld>
            <a:endParaRPr lang="en-US" dirty="0"/>
          </a:p>
        </p:txBody>
      </p:sp>
      <p:sp>
        <p:nvSpPr>
          <p:cNvPr id="7" name="Footer Placeholder 6">
            <a:extLst>
              <a:ext uri="{FF2B5EF4-FFF2-40B4-BE49-F238E27FC236}">
                <a16:creationId xmlns:a16="http://schemas.microsoft.com/office/drawing/2014/main" id="{CD74F2CA-CAAE-4F34-8A6B-3BACE93688A4}"/>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11" name="TextBox 10">
            <a:extLst>
              <a:ext uri="{FF2B5EF4-FFF2-40B4-BE49-F238E27FC236}">
                <a16:creationId xmlns:a16="http://schemas.microsoft.com/office/drawing/2014/main" id="{FCBC0A51-50AA-480E-92D7-A9F443903DA7}"/>
              </a:ext>
            </a:extLst>
          </p:cNvPr>
          <p:cNvSpPr txBox="1"/>
          <p:nvPr/>
        </p:nvSpPr>
        <p:spPr>
          <a:xfrm>
            <a:off x="3747336" y="3766522"/>
            <a:ext cx="1991613" cy="1600438"/>
          </a:xfrm>
          <a:prstGeom prst="rect">
            <a:avLst/>
          </a:prstGeom>
          <a:noFill/>
        </p:spPr>
        <p:txBody>
          <a:bodyPr wrap="square" rtlCol="0">
            <a:spAutoFit/>
          </a:bodyPr>
          <a:lstStyle/>
          <a:p>
            <a:r>
              <a:rPr lang="en-GB" sz="1400" b="1" dirty="0">
                <a:solidFill>
                  <a:schemeClr val="tx1">
                    <a:lumMod val="50000"/>
                    <a:lumOff val="50000"/>
                  </a:schemeClr>
                </a:solidFill>
              </a:rPr>
              <a:t>Crime survey estimates </a:t>
            </a:r>
          </a:p>
          <a:p>
            <a:r>
              <a:rPr lang="en-GB" sz="1400" b="1" i="1" dirty="0">
                <a:solidFill>
                  <a:schemeClr val="tx1">
                    <a:lumMod val="50000"/>
                    <a:lumOff val="50000"/>
                  </a:schemeClr>
                </a:solidFill>
              </a:rPr>
              <a:t>(crime survey to Mar20, and telephone-operated survey Jan21 to Dec21)</a:t>
            </a:r>
          </a:p>
        </p:txBody>
      </p:sp>
      <p:pic>
        <p:nvPicPr>
          <p:cNvPr id="8" name="Picture 7">
            <a:extLst>
              <a:ext uri="{FF2B5EF4-FFF2-40B4-BE49-F238E27FC236}">
                <a16:creationId xmlns:a16="http://schemas.microsoft.com/office/drawing/2014/main" id="{881A1E53-DAD8-472A-BCFD-3BE082CE3AE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3528" y="3523316"/>
            <a:ext cx="5829146" cy="2878896"/>
          </a:xfrm>
          <a:prstGeom prst="rect">
            <a:avLst/>
          </a:prstGeom>
        </p:spPr>
      </p:pic>
      <p:cxnSp>
        <p:nvCxnSpPr>
          <p:cNvPr id="10" name="Straight Connector 9">
            <a:extLst>
              <a:ext uri="{FF2B5EF4-FFF2-40B4-BE49-F238E27FC236}">
                <a16:creationId xmlns:a16="http://schemas.microsoft.com/office/drawing/2014/main" id="{A1B7327A-BB73-4B99-A9D1-5B0638952FFE}"/>
              </a:ext>
            </a:extLst>
          </p:cNvPr>
          <p:cNvCxnSpPr>
            <a:cxnSpLocks/>
          </p:cNvCxnSpPr>
          <p:nvPr/>
        </p:nvCxnSpPr>
        <p:spPr>
          <a:xfrm>
            <a:off x="9953590" y="3699897"/>
            <a:ext cx="0" cy="2214142"/>
          </a:xfrm>
          <a:prstGeom prst="line">
            <a:avLst/>
          </a:prstGeom>
          <a:ln w="317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0DE5F1B-79F3-45C0-BB89-2C05307D18D0}"/>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5" name="Content Placeholder 3">
            <a:extLst>
              <a:ext uri="{FF2B5EF4-FFF2-40B4-BE49-F238E27FC236}">
                <a16:creationId xmlns:a16="http://schemas.microsoft.com/office/drawing/2014/main" id="{7FBA2774-77F9-43C0-9D80-1AAD47554851}"/>
              </a:ext>
            </a:extLst>
          </p:cNvPr>
          <p:cNvSpPr txBox="1">
            <a:spLocks/>
          </p:cNvSpPr>
          <p:nvPr/>
        </p:nvSpPr>
        <p:spPr>
          <a:xfrm>
            <a:off x="3699164" y="5542626"/>
            <a:ext cx="2148818" cy="788037"/>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hlinkClick r:id="rId3"/>
              </a:rPr>
              <a:t>Crime in England and Wales - Office for National Statistics (ons.gov.uk)</a:t>
            </a:r>
            <a:endParaRPr lang="en-GB" dirty="0"/>
          </a:p>
        </p:txBody>
      </p:sp>
      <p:sp>
        <p:nvSpPr>
          <p:cNvPr id="9" name="TextBox 8">
            <a:extLst>
              <a:ext uri="{FF2B5EF4-FFF2-40B4-BE49-F238E27FC236}">
                <a16:creationId xmlns:a16="http://schemas.microsoft.com/office/drawing/2014/main" id="{FFF42062-2F8B-42FC-A6B9-278365EBD8BE}"/>
              </a:ext>
            </a:extLst>
          </p:cNvPr>
          <p:cNvSpPr txBox="1"/>
          <p:nvPr/>
        </p:nvSpPr>
        <p:spPr>
          <a:xfrm>
            <a:off x="9915527" y="3111700"/>
            <a:ext cx="1840679" cy="1015663"/>
          </a:xfrm>
          <a:prstGeom prst="rect">
            <a:avLst/>
          </a:prstGeom>
          <a:solidFill>
            <a:schemeClr val="bg1">
              <a:lumMod val="95000"/>
            </a:schemeClr>
          </a:solidFill>
        </p:spPr>
        <p:txBody>
          <a:bodyPr wrap="square" rtlCol="0">
            <a:spAutoFit/>
          </a:bodyPr>
          <a:lstStyle/>
          <a:p>
            <a:r>
              <a:rPr lang="en-GB" sz="1000" dirty="0">
                <a:solidFill>
                  <a:schemeClr val="bg1">
                    <a:lumMod val="50000"/>
                  </a:schemeClr>
                </a:solidFill>
              </a:rPr>
              <a:t>*Estimates from the TCSEW are compared with year ending Dec19 CSEW using comparable data that are not part of the main CSEW series</a:t>
            </a:r>
          </a:p>
        </p:txBody>
      </p:sp>
      <p:sp>
        <p:nvSpPr>
          <p:cNvPr id="16" name="TextBox 15">
            <a:extLst>
              <a:ext uri="{FF2B5EF4-FFF2-40B4-BE49-F238E27FC236}">
                <a16:creationId xmlns:a16="http://schemas.microsoft.com/office/drawing/2014/main" id="{4B8B5C3D-6A1B-42C9-BE07-F49129C5AA30}"/>
              </a:ext>
            </a:extLst>
          </p:cNvPr>
          <p:cNvSpPr txBox="1"/>
          <p:nvPr/>
        </p:nvSpPr>
        <p:spPr>
          <a:xfrm>
            <a:off x="8112911" y="5230462"/>
            <a:ext cx="1840679" cy="707886"/>
          </a:xfrm>
          <a:prstGeom prst="rect">
            <a:avLst/>
          </a:prstGeom>
          <a:solidFill>
            <a:schemeClr val="bg1">
              <a:lumMod val="95000"/>
            </a:schemeClr>
          </a:solidFill>
        </p:spPr>
        <p:txBody>
          <a:bodyPr wrap="square" rtlCol="0">
            <a:spAutoFit/>
          </a:bodyPr>
          <a:lstStyle/>
          <a:p>
            <a:r>
              <a:rPr lang="en-GB" sz="1000" dirty="0">
                <a:solidFill>
                  <a:schemeClr val="bg1">
                    <a:lumMod val="50000"/>
                  </a:schemeClr>
                </a:solidFill>
              </a:rPr>
              <a:t>Break in CSEW time series caused by change to telephone-operated survey in March 2020</a:t>
            </a:r>
          </a:p>
        </p:txBody>
      </p:sp>
      <p:sp>
        <p:nvSpPr>
          <p:cNvPr id="13" name="Content Placeholder 2">
            <a:extLst>
              <a:ext uri="{FF2B5EF4-FFF2-40B4-BE49-F238E27FC236}">
                <a16:creationId xmlns:a16="http://schemas.microsoft.com/office/drawing/2014/main" id="{77505E1E-4882-419E-8754-BF530694DC0C}"/>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7" action="ppaction://hlinksldjump">
                  <a:extLst>
                    <a:ext uri="{A12FA001-AC4F-418D-AE19-62706E023703}">
                      <ahyp:hlinkClr xmlns:ahyp="http://schemas.microsoft.com/office/drawing/2018/hyperlinkcolor" val="tx"/>
                    </a:ext>
                  </a:extLst>
                </a:hlinkClick>
              </a:rPr>
              <a:t>Crime trends</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2197665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4C8A3B-BF22-48A5-8B9B-6C5BD886EB32}"/>
              </a:ext>
            </a:extLst>
          </p:cNvPr>
          <p:cNvSpPr>
            <a:spLocks noGrp="1"/>
          </p:cNvSpPr>
          <p:nvPr>
            <p:ph idx="1"/>
          </p:nvPr>
        </p:nvSpPr>
        <p:spPr>
          <a:xfrm>
            <a:off x="3699164" y="1568105"/>
            <a:ext cx="7970322" cy="1688901"/>
          </a:xfrm>
        </p:spPr>
        <p:txBody>
          <a:bodyPr>
            <a:normAutofit fontScale="92500"/>
          </a:bodyPr>
          <a:lstStyle/>
          <a:p>
            <a:pPr>
              <a:spcBef>
                <a:spcPts val="600"/>
              </a:spcBef>
              <a:spcAft>
                <a:spcPts val="600"/>
              </a:spcAft>
            </a:pPr>
            <a:r>
              <a:rPr lang="en-GB" dirty="0"/>
              <a:t>The Jan-Dec 2021 total police recorded crime in Oxfordshire was </a:t>
            </a:r>
            <a:r>
              <a:rPr lang="en-GB" sz="1600" b="1" dirty="0">
                <a:solidFill>
                  <a:schemeClr val="accent6"/>
                </a:solidFill>
              </a:rPr>
              <a:t>46,597</a:t>
            </a:r>
            <a:endParaRPr lang="en-GB" dirty="0"/>
          </a:p>
          <a:p>
            <a:pPr>
              <a:spcBef>
                <a:spcPts val="600"/>
              </a:spcBef>
              <a:spcAft>
                <a:spcPts val="600"/>
              </a:spcAft>
            </a:pPr>
            <a:r>
              <a:rPr lang="en-GB" dirty="0"/>
              <a:t>The two year change, between year ending Dec19 and Dec21, was an increase of 2,411 (5%), in Oxfordshire, compared with a 3% decrease in crime across England and Wales.  </a:t>
            </a:r>
          </a:p>
          <a:p>
            <a:pPr>
              <a:spcBef>
                <a:spcPts val="600"/>
              </a:spcBef>
              <a:spcAft>
                <a:spcPts val="600"/>
              </a:spcAft>
            </a:pPr>
            <a:r>
              <a:rPr lang="en-GB" dirty="0"/>
              <a:t>By district the 2019 to 2021 change was: Cherwell +12%, Vale of White Horse +27%, West Oxfordshire +6%. Crime declined in South Oxfordshire (-0.3%) and in Oxford City (-3%).</a:t>
            </a:r>
          </a:p>
          <a:p>
            <a:pPr>
              <a:spcBef>
                <a:spcPts val="600"/>
              </a:spcBef>
              <a:spcAft>
                <a:spcPts val="600"/>
              </a:spcAft>
            </a:pPr>
            <a:r>
              <a:rPr lang="en-GB" dirty="0"/>
              <a:t>Unlike other Oxfordshire districts, Vale of White Horse has seen an increase in each year since 2018.</a:t>
            </a:r>
          </a:p>
        </p:txBody>
      </p:sp>
      <p:sp>
        <p:nvSpPr>
          <p:cNvPr id="4" name="Content Placeholder 3">
            <a:extLst>
              <a:ext uri="{FF2B5EF4-FFF2-40B4-BE49-F238E27FC236}">
                <a16:creationId xmlns:a16="http://schemas.microsoft.com/office/drawing/2014/main" id="{BF1BBA4F-8008-48F6-989B-7A46F4FB86D9}"/>
              </a:ext>
            </a:extLst>
          </p:cNvPr>
          <p:cNvSpPr>
            <a:spLocks noGrp="1"/>
          </p:cNvSpPr>
          <p:nvPr>
            <p:ph idx="14"/>
          </p:nvPr>
        </p:nvSpPr>
        <p:spPr>
          <a:xfrm>
            <a:off x="3526972" y="4246979"/>
            <a:ext cx="3149941" cy="2123084"/>
          </a:xfrm>
        </p:spPr>
        <p:txBody>
          <a:bodyPr/>
          <a:lstStyle/>
          <a:p>
            <a:endParaRPr lang="en-GB" dirty="0"/>
          </a:p>
          <a:p>
            <a:r>
              <a:rPr lang="en-GB" dirty="0"/>
              <a:t>To explore this data please visit our </a:t>
            </a:r>
            <a:r>
              <a:rPr lang="en-GB" dirty="0">
                <a:solidFill>
                  <a:srgbClr val="0070C0"/>
                </a:solidFill>
                <a:hlinkClick r:id="rId2">
                  <a:extLst>
                    <a:ext uri="{A12FA001-AC4F-418D-AE19-62706E023703}">
                      <ahyp:hlinkClr xmlns:ahyp="http://schemas.microsoft.com/office/drawing/2018/hyperlinkcolor" val="tx"/>
                    </a:ext>
                  </a:extLst>
                </a:hlinkClick>
              </a:rPr>
              <a:t>interactive dashboard </a:t>
            </a:r>
            <a:endParaRPr lang="en-GB" dirty="0">
              <a:solidFill>
                <a:srgbClr val="0070C0"/>
              </a:solidFill>
            </a:endParaRPr>
          </a:p>
          <a:p>
            <a:r>
              <a:rPr lang="en-GB" dirty="0"/>
              <a:t>Source ONS </a:t>
            </a:r>
            <a:r>
              <a:rPr lang="en-GB" dirty="0">
                <a:hlinkClick r:id="rId3"/>
              </a:rPr>
              <a:t>Police recorded crime and outcomes open data tables - GOV.UK (www.gov.uk)</a:t>
            </a:r>
            <a:r>
              <a:rPr lang="en-GB" dirty="0"/>
              <a:t> </a:t>
            </a:r>
            <a:endParaRPr lang="en-GB" i="1" dirty="0"/>
          </a:p>
          <a:p>
            <a:r>
              <a:rPr lang="en-GB" i="1" dirty="0"/>
              <a:t>Note: police recorded crime excludes offences that are not reported to, or not recorded by, the police. Trends can be influenced by changes in recording practices making it difficult to make long-term comparisons. </a:t>
            </a:r>
          </a:p>
        </p:txBody>
      </p:sp>
      <p:sp>
        <p:nvSpPr>
          <p:cNvPr id="5" name="Title 4">
            <a:extLst>
              <a:ext uri="{FF2B5EF4-FFF2-40B4-BE49-F238E27FC236}">
                <a16:creationId xmlns:a16="http://schemas.microsoft.com/office/drawing/2014/main" id="{42129590-68D2-4493-A619-1FB94B32EC7F}"/>
              </a:ext>
            </a:extLst>
          </p:cNvPr>
          <p:cNvSpPr>
            <a:spLocks noGrp="1"/>
          </p:cNvSpPr>
          <p:nvPr>
            <p:ph type="title"/>
          </p:nvPr>
        </p:nvSpPr>
        <p:spPr>
          <a:xfrm>
            <a:off x="3699164" y="871702"/>
            <a:ext cx="7873510" cy="580614"/>
          </a:xfrm>
        </p:spPr>
        <p:txBody>
          <a:bodyPr>
            <a:noAutofit/>
          </a:bodyPr>
          <a:lstStyle/>
          <a:p>
            <a:r>
              <a:rPr lang="en-GB" dirty="0"/>
              <a:t>Police recorded crime in Oxfordshire in 2021 was above pre-pandemic levels with the exception of Oxford City</a:t>
            </a:r>
          </a:p>
        </p:txBody>
      </p:sp>
      <p:sp>
        <p:nvSpPr>
          <p:cNvPr id="6" name="Slide Number Placeholder 5">
            <a:extLst>
              <a:ext uri="{FF2B5EF4-FFF2-40B4-BE49-F238E27FC236}">
                <a16:creationId xmlns:a16="http://schemas.microsoft.com/office/drawing/2014/main" id="{0555E447-F22E-4F88-BB05-9467AF84CABB}"/>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12</a:t>
            </a:fld>
            <a:endParaRPr lang="en-US" dirty="0"/>
          </a:p>
        </p:txBody>
      </p:sp>
      <p:sp>
        <p:nvSpPr>
          <p:cNvPr id="7" name="Footer Placeholder 6">
            <a:extLst>
              <a:ext uri="{FF2B5EF4-FFF2-40B4-BE49-F238E27FC236}">
                <a16:creationId xmlns:a16="http://schemas.microsoft.com/office/drawing/2014/main" id="{87F9F953-7640-4F69-9EC5-E6E2F41C2374}"/>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9" name="TextBox 8">
            <a:extLst>
              <a:ext uri="{FF2B5EF4-FFF2-40B4-BE49-F238E27FC236}">
                <a16:creationId xmlns:a16="http://schemas.microsoft.com/office/drawing/2014/main" id="{BA1F6B49-A889-4738-81A6-17AC6034B705}"/>
              </a:ext>
            </a:extLst>
          </p:cNvPr>
          <p:cNvSpPr txBox="1"/>
          <p:nvPr/>
        </p:nvSpPr>
        <p:spPr>
          <a:xfrm>
            <a:off x="3779151" y="3429000"/>
            <a:ext cx="2945040" cy="738664"/>
          </a:xfrm>
          <a:prstGeom prst="rect">
            <a:avLst/>
          </a:prstGeom>
          <a:noFill/>
        </p:spPr>
        <p:txBody>
          <a:bodyPr wrap="square" rtlCol="0">
            <a:spAutoFit/>
          </a:bodyPr>
          <a:lstStyle/>
          <a:p>
            <a:r>
              <a:rPr lang="en-GB" sz="1400" b="1" dirty="0">
                <a:solidFill>
                  <a:schemeClr val="tx1">
                    <a:lumMod val="50000"/>
                    <a:lumOff val="50000"/>
                  </a:schemeClr>
                </a:solidFill>
              </a:rPr>
              <a:t>Number of police recorded crime offences (excluding fraud) by local authority district</a:t>
            </a:r>
          </a:p>
        </p:txBody>
      </p:sp>
      <p:pic>
        <p:nvPicPr>
          <p:cNvPr id="3" name="Picture 2">
            <a:extLst>
              <a:ext uri="{FF2B5EF4-FFF2-40B4-BE49-F238E27FC236}">
                <a16:creationId xmlns:a16="http://schemas.microsoft.com/office/drawing/2014/main" id="{90962E3F-61EF-43E2-9A21-2116CADD7ED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71469" y="3488598"/>
            <a:ext cx="4706648" cy="2861236"/>
          </a:xfrm>
          <a:prstGeom prst="rect">
            <a:avLst/>
          </a:prstGeom>
        </p:spPr>
      </p:pic>
      <p:sp>
        <p:nvSpPr>
          <p:cNvPr id="11" name="TextBox 10">
            <a:extLst>
              <a:ext uri="{FF2B5EF4-FFF2-40B4-BE49-F238E27FC236}">
                <a16:creationId xmlns:a16="http://schemas.microsoft.com/office/drawing/2014/main" id="{C9B1B126-04EC-4421-8CFB-D012759D3CA2}"/>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8" name="Oval 7">
            <a:extLst>
              <a:ext uri="{FF2B5EF4-FFF2-40B4-BE49-F238E27FC236}">
                <a16:creationId xmlns:a16="http://schemas.microsoft.com/office/drawing/2014/main" id="{DAAEF9D2-E6DE-42FA-9A8D-D2F47B8A1272}"/>
              </a:ext>
            </a:extLst>
          </p:cNvPr>
          <p:cNvSpPr/>
          <p:nvPr/>
        </p:nvSpPr>
        <p:spPr>
          <a:xfrm>
            <a:off x="9683931" y="4362450"/>
            <a:ext cx="950204" cy="6477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2">
            <a:extLst>
              <a:ext uri="{FF2B5EF4-FFF2-40B4-BE49-F238E27FC236}">
                <a16:creationId xmlns:a16="http://schemas.microsoft.com/office/drawing/2014/main" id="{264909EF-CA50-406A-807E-B7FB61096611}"/>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8" action="ppaction://hlinksldjump">
                  <a:extLst>
                    <a:ext uri="{A12FA001-AC4F-418D-AE19-62706E023703}">
                      <ahyp:hlinkClr xmlns:ahyp="http://schemas.microsoft.com/office/drawing/2018/hyperlinkcolor" val="tx"/>
                    </a:ext>
                  </a:extLst>
                </a:hlinkClick>
              </a:rPr>
              <a:t>Crime trends</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1662149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FA31326-36AC-4E20-A943-DF44FE7346A5}"/>
              </a:ext>
            </a:extLst>
          </p:cNvPr>
          <p:cNvSpPr>
            <a:spLocks noGrp="1"/>
          </p:cNvSpPr>
          <p:nvPr>
            <p:ph idx="14"/>
          </p:nvPr>
        </p:nvSpPr>
        <p:spPr>
          <a:xfrm>
            <a:off x="3699164" y="5643154"/>
            <a:ext cx="1952699" cy="687509"/>
          </a:xfrm>
        </p:spPr>
        <p:txBody>
          <a:bodyPr/>
          <a:lstStyle/>
          <a:p>
            <a:r>
              <a:rPr lang="en-GB" dirty="0"/>
              <a:t>ONS (released October 2021); </a:t>
            </a:r>
            <a:r>
              <a:rPr lang="en-GB" u="sng" dirty="0">
                <a:hlinkClick r:id="rId2"/>
              </a:rPr>
              <a:t>Crime Severity Score</a:t>
            </a:r>
            <a:endParaRPr lang="en-GB" dirty="0"/>
          </a:p>
        </p:txBody>
      </p:sp>
      <p:sp>
        <p:nvSpPr>
          <p:cNvPr id="5" name="Title 4">
            <a:extLst>
              <a:ext uri="{FF2B5EF4-FFF2-40B4-BE49-F238E27FC236}">
                <a16:creationId xmlns:a16="http://schemas.microsoft.com/office/drawing/2014/main" id="{C49C6714-2669-4066-B053-9EE5258BE553}"/>
              </a:ext>
            </a:extLst>
          </p:cNvPr>
          <p:cNvSpPr>
            <a:spLocks noGrp="1"/>
          </p:cNvSpPr>
          <p:nvPr>
            <p:ph type="title"/>
          </p:nvPr>
        </p:nvSpPr>
        <p:spPr/>
        <p:txBody>
          <a:bodyPr/>
          <a:lstStyle/>
          <a:p>
            <a:r>
              <a:rPr lang="en-GB" dirty="0"/>
              <a:t>Latest crime severity score shows an increase in Vale of White Horse district</a:t>
            </a:r>
          </a:p>
        </p:txBody>
      </p:sp>
      <p:sp>
        <p:nvSpPr>
          <p:cNvPr id="6" name="Slide Number Placeholder 5">
            <a:extLst>
              <a:ext uri="{FF2B5EF4-FFF2-40B4-BE49-F238E27FC236}">
                <a16:creationId xmlns:a16="http://schemas.microsoft.com/office/drawing/2014/main" id="{BC6DAD23-27DA-442F-AA34-E5EC18DCA902}"/>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13</a:t>
            </a:fld>
            <a:endParaRPr lang="en-US" dirty="0"/>
          </a:p>
        </p:txBody>
      </p:sp>
      <p:sp>
        <p:nvSpPr>
          <p:cNvPr id="7" name="Footer Placeholder 6">
            <a:extLst>
              <a:ext uri="{FF2B5EF4-FFF2-40B4-BE49-F238E27FC236}">
                <a16:creationId xmlns:a16="http://schemas.microsoft.com/office/drawing/2014/main" id="{6DD6EF37-9A24-43F6-8D63-D853BB1E1A90}"/>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sp>
        <p:nvSpPr>
          <p:cNvPr id="8" name="TextBox 7">
            <a:extLst>
              <a:ext uri="{FF2B5EF4-FFF2-40B4-BE49-F238E27FC236}">
                <a16:creationId xmlns:a16="http://schemas.microsoft.com/office/drawing/2014/main" id="{780D7624-EFE2-4BCF-923A-3EFA08898308}"/>
              </a:ext>
            </a:extLst>
          </p:cNvPr>
          <p:cNvSpPr txBox="1"/>
          <p:nvPr/>
        </p:nvSpPr>
        <p:spPr>
          <a:xfrm>
            <a:off x="3699164" y="4572906"/>
            <a:ext cx="1952699" cy="1169551"/>
          </a:xfrm>
          <a:prstGeom prst="rect">
            <a:avLst/>
          </a:prstGeom>
          <a:noFill/>
        </p:spPr>
        <p:txBody>
          <a:bodyPr wrap="square" rtlCol="0">
            <a:spAutoFit/>
          </a:bodyPr>
          <a:lstStyle/>
          <a:p>
            <a:r>
              <a:rPr lang="en-GB" sz="1000" i="1" dirty="0"/>
              <a:t>The Crime Severity Score upweights violence against the person, sexual offences and robbery and downweighs theft, criminal damage &amp; arson and other crimes against society.</a:t>
            </a:r>
          </a:p>
        </p:txBody>
      </p:sp>
      <p:pic>
        <p:nvPicPr>
          <p:cNvPr id="9" name="Picture 8">
            <a:extLst>
              <a:ext uri="{FF2B5EF4-FFF2-40B4-BE49-F238E27FC236}">
                <a16:creationId xmlns:a16="http://schemas.microsoft.com/office/drawing/2014/main" id="{528E7BD7-28B3-44EF-B014-73A77F1E2F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55843" y="1187345"/>
            <a:ext cx="2722100" cy="1674198"/>
          </a:xfrm>
          <a:prstGeom prst="rect">
            <a:avLst/>
          </a:prstGeom>
        </p:spPr>
      </p:pic>
      <p:pic>
        <p:nvPicPr>
          <p:cNvPr id="10" name="Picture 9">
            <a:extLst>
              <a:ext uri="{FF2B5EF4-FFF2-40B4-BE49-F238E27FC236}">
                <a16:creationId xmlns:a16="http://schemas.microsoft.com/office/drawing/2014/main" id="{50AC9242-6C5F-4662-9ACB-1B9AA31445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55843" y="2925493"/>
            <a:ext cx="2722100" cy="1674198"/>
          </a:xfrm>
          <a:prstGeom prst="rect">
            <a:avLst/>
          </a:prstGeom>
        </p:spPr>
      </p:pic>
      <p:pic>
        <p:nvPicPr>
          <p:cNvPr id="11" name="Picture 10">
            <a:extLst>
              <a:ext uri="{FF2B5EF4-FFF2-40B4-BE49-F238E27FC236}">
                <a16:creationId xmlns:a16="http://schemas.microsoft.com/office/drawing/2014/main" id="{91128A26-4CC3-4A39-B4C0-41BDF2339F0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850574" y="1187345"/>
            <a:ext cx="2722100" cy="1674198"/>
          </a:xfrm>
          <a:prstGeom prst="rect">
            <a:avLst/>
          </a:prstGeom>
        </p:spPr>
      </p:pic>
      <p:pic>
        <p:nvPicPr>
          <p:cNvPr id="12" name="Picture 11">
            <a:extLst>
              <a:ext uri="{FF2B5EF4-FFF2-40B4-BE49-F238E27FC236}">
                <a16:creationId xmlns:a16="http://schemas.microsoft.com/office/drawing/2014/main" id="{F97A7314-FD9A-4FA6-A262-AADE8EAA541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850574" y="2925493"/>
            <a:ext cx="2722100" cy="1674198"/>
          </a:xfrm>
          <a:prstGeom prst="rect">
            <a:avLst/>
          </a:prstGeom>
        </p:spPr>
      </p:pic>
      <p:pic>
        <p:nvPicPr>
          <p:cNvPr id="13" name="Picture 12">
            <a:extLst>
              <a:ext uri="{FF2B5EF4-FFF2-40B4-BE49-F238E27FC236}">
                <a16:creationId xmlns:a16="http://schemas.microsoft.com/office/drawing/2014/main" id="{100FC7D9-30BA-457C-921E-491A6918EB2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855843" y="4698836"/>
            <a:ext cx="2722100" cy="1674198"/>
          </a:xfrm>
          <a:prstGeom prst="rect">
            <a:avLst/>
          </a:prstGeom>
        </p:spPr>
      </p:pic>
      <p:pic>
        <p:nvPicPr>
          <p:cNvPr id="14" name="Picture 13">
            <a:extLst>
              <a:ext uri="{FF2B5EF4-FFF2-40B4-BE49-F238E27FC236}">
                <a16:creationId xmlns:a16="http://schemas.microsoft.com/office/drawing/2014/main" id="{0E64CD3D-7AA7-4588-BC3C-8EC2446F019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850574" y="4698835"/>
            <a:ext cx="2722100" cy="1674198"/>
          </a:xfrm>
          <a:prstGeom prst="rect">
            <a:avLst/>
          </a:prstGeom>
          <a:ln>
            <a:solidFill>
              <a:schemeClr val="bg1">
                <a:lumMod val="50000"/>
              </a:schemeClr>
            </a:solidFill>
          </a:ln>
        </p:spPr>
      </p:pic>
      <p:sp>
        <p:nvSpPr>
          <p:cNvPr id="15" name="Content Placeholder 1">
            <a:extLst>
              <a:ext uri="{FF2B5EF4-FFF2-40B4-BE49-F238E27FC236}">
                <a16:creationId xmlns:a16="http://schemas.microsoft.com/office/drawing/2014/main" id="{4B2EF422-A8CD-4830-8E24-F013B19EC4EB}"/>
              </a:ext>
            </a:extLst>
          </p:cNvPr>
          <p:cNvSpPr>
            <a:spLocks noGrp="1"/>
          </p:cNvSpPr>
          <p:nvPr>
            <p:ph idx="1"/>
          </p:nvPr>
        </p:nvSpPr>
        <p:spPr>
          <a:xfrm>
            <a:off x="3699164" y="1307940"/>
            <a:ext cx="2156679" cy="3046346"/>
          </a:xfrm>
        </p:spPr>
        <p:txBody>
          <a:bodyPr>
            <a:normAutofit/>
          </a:bodyPr>
          <a:lstStyle/>
          <a:p>
            <a:r>
              <a:rPr lang="en-GB" dirty="0"/>
              <a:t>Between 2019/20 and 2020/21, the crime severity score and the offence rate each declined in Cherwell, Oxford, South Oxfordshire and West Oxfordshire</a:t>
            </a:r>
          </a:p>
          <a:p>
            <a:r>
              <a:rPr lang="en-GB" dirty="0"/>
              <a:t>In Vale of White Horse district the crime severity score and the offence rate each increased</a:t>
            </a:r>
          </a:p>
          <a:p>
            <a:pPr marL="0" indent="0">
              <a:buNone/>
            </a:pPr>
            <a:endParaRPr lang="en-GB" dirty="0"/>
          </a:p>
        </p:txBody>
      </p:sp>
      <p:sp>
        <p:nvSpPr>
          <p:cNvPr id="16" name="TextBox 15">
            <a:extLst>
              <a:ext uri="{FF2B5EF4-FFF2-40B4-BE49-F238E27FC236}">
                <a16:creationId xmlns:a16="http://schemas.microsoft.com/office/drawing/2014/main" id="{B5332C21-E9F6-4413-BE8F-233F5416084B}"/>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7" name="Content Placeholder 2">
            <a:extLst>
              <a:ext uri="{FF2B5EF4-FFF2-40B4-BE49-F238E27FC236}">
                <a16:creationId xmlns:a16="http://schemas.microsoft.com/office/drawing/2014/main" id="{2E780878-900A-44E6-BA19-D005C7FF24E5}"/>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2" action="ppaction://hlinksldjump">
                  <a:extLst>
                    <a:ext uri="{A12FA001-AC4F-418D-AE19-62706E023703}">
                      <ahyp:hlinkClr xmlns:ahyp="http://schemas.microsoft.com/office/drawing/2018/hyperlinkcolor" val="tx"/>
                    </a:ext>
                  </a:extLst>
                </a:hlinkClick>
              </a:rPr>
              <a:t>Crime trends</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20"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21"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22"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23"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4193535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95851D-3C1B-4BA0-8D8A-21F6B928C9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74850" y="3695246"/>
            <a:ext cx="6839044" cy="2125649"/>
          </a:xfrm>
          <a:prstGeom prst="rect">
            <a:avLst/>
          </a:prstGeom>
        </p:spPr>
      </p:pic>
      <p:sp>
        <p:nvSpPr>
          <p:cNvPr id="4" name="Content Placeholder 3">
            <a:extLst>
              <a:ext uri="{FF2B5EF4-FFF2-40B4-BE49-F238E27FC236}">
                <a16:creationId xmlns:a16="http://schemas.microsoft.com/office/drawing/2014/main" id="{B4BBB52B-9E6B-44C2-9832-EE56A0C03CDE}"/>
              </a:ext>
            </a:extLst>
          </p:cNvPr>
          <p:cNvSpPr>
            <a:spLocks noGrp="1"/>
          </p:cNvSpPr>
          <p:nvPr>
            <p:ph idx="14"/>
          </p:nvPr>
        </p:nvSpPr>
        <p:spPr>
          <a:xfrm>
            <a:off x="3604344" y="5702495"/>
            <a:ext cx="6127485" cy="694909"/>
          </a:xfrm>
        </p:spPr>
        <p:txBody>
          <a:bodyPr/>
          <a:lstStyle/>
          <a:p>
            <a:r>
              <a:rPr lang="en-GB" dirty="0"/>
              <a:t>Source: </a:t>
            </a:r>
            <a:r>
              <a:rPr lang="en-GB" dirty="0">
                <a:hlinkClick r:id="rId3"/>
              </a:rPr>
              <a:t>Home Office Police Recorded Crime Statistics</a:t>
            </a:r>
            <a:r>
              <a:rPr lang="en-GB" dirty="0"/>
              <a:t>; *ONS population estimates 2020 </a:t>
            </a:r>
          </a:p>
          <a:p>
            <a:r>
              <a:rPr lang="en-GB" sz="1100" dirty="0"/>
              <a:t>NOTE: In 2017, “Stalking and Harassment” offences were moved out of the sub-category of “violence without injury” and into a separate sub-category</a:t>
            </a:r>
          </a:p>
        </p:txBody>
      </p:sp>
      <p:sp>
        <p:nvSpPr>
          <p:cNvPr id="5" name="Title 4">
            <a:extLst>
              <a:ext uri="{FF2B5EF4-FFF2-40B4-BE49-F238E27FC236}">
                <a16:creationId xmlns:a16="http://schemas.microsoft.com/office/drawing/2014/main" id="{3921D0E3-8E19-4B2F-9EA7-57FF4DF69AB9}"/>
              </a:ext>
            </a:extLst>
          </p:cNvPr>
          <p:cNvSpPr>
            <a:spLocks noGrp="1"/>
          </p:cNvSpPr>
          <p:nvPr>
            <p:ph type="title"/>
          </p:nvPr>
        </p:nvSpPr>
        <p:spPr>
          <a:xfrm>
            <a:off x="3699164" y="936258"/>
            <a:ext cx="7873510" cy="324872"/>
          </a:xfrm>
        </p:spPr>
        <p:txBody>
          <a:bodyPr>
            <a:noAutofit/>
          </a:bodyPr>
          <a:lstStyle/>
          <a:p>
            <a:r>
              <a:rPr lang="en-GB" dirty="0"/>
              <a:t>Significant increases in Public order and Violence offences</a:t>
            </a:r>
          </a:p>
        </p:txBody>
      </p:sp>
      <p:sp>
        <p:nvSpPr>
          <p:cNvPr id="6" name="Slide Number Placeholder 5">
            <a:extLst>
              <a:ext uri="{FF2B5EF4-FFF2-40B4-BE49-F238E27FC236}">
                <a16:creationId xmlns:a16="http://schemas.microsoft.com/office/drawing/2014/main" id="{F256DC69-DD6D-4B66-A6D7-89889D670089}"/>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14</a:t>
            </a:fld>
            <a:endParaRPr lang="en-US" dirty="0"/>
          </a:p>
        </p:txBody>
      </p:sp>
      <p:sp>
        <p:nvSpPr>
          <p:cNvPr id="7" name="Footer Placeholder 6">
            <a:extLst>
              <a:ext uri="{FF2B5EF4-FFF2-40B4-BE49-F238E27FC236}">
                <a16:creationId xmlns:a16="http://schemas.microsoft.com/office/drawing/2014/main" id="{18F46B78-787C-47E5-B4D5-C37CFD5098B0}"/>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2" name="Content Placeholder 1">
            <a:extLst>
              <a:ext uri="{FF2B5EF4-FFF2-40B4-BE49-F238E27FC236}">
                <a16:creationId xmlns:a16="http://schemas.microsoft.com/office/drawing/2014/main" id="{510F3360-3DE3-45D8-B641-7BEE0C195273}"/>
              </a:ext>
            </a:extLst>
          </p:cNvPr>
          <p:cNvSpPr>
            <a:spLocks noGrp="1"/>
          </p:cNvSpPr>
          <p:nvPr>
            <p:ph idx="1"/>
          </p:nvPr>
        </p:nvSpPr>
        <p:spPr>
          <a:xfrm>
            <a:off x="3699164" y="1387555"/>
            <a:ext cx="4433508" cy="1886295"/>
          </a:xfrm>
        </p:spPr>
        <p:txBody>
          <a:bodyPr>
            <a:noAutofit/>
          </a:bodyPr>
          <a:lstStyle/>
          <a:p>
            <a:r>
              <a:rPr lang="en-GB" dirty="0"/>
              <a:t>Between (an average for) 2018-20 and year ending Dec21, there were increases in police recorded crime in Oxfordshire for:</a:t>
            </a:r>
          </a:p>
          <a:p>
            <a:pPr lvl="1"/>
            <a:r>
              <a:rPr lang="en-GB" dirty="0"/>
              <a:t>Public order offences (+170%, +4,181) </a:t>
            </a:r>
          </a:p>
          <a:p>
            <a:pPr lvl="1"/>
            <a:r>
              <a:rPr lang="en-GB" dirty="0"/>
              <a:t>Violence against the person (+29%, +3,847)</a:t>
            </a:r>
          </a:p>
          <a:p>
            <a:pPr lvl="1"/>
            <a:r>
              <a:rPr lang="en-GB" dirty="0"/>
              <a:t>Sexual offences (+19%, +311)</a:t>
            </a:r>
          </a:p>
          <a:p>
            <a:pPr lvl="1"/>
            <a:r>
              <a:rPr lang="en-GB" dirty="0"/>
              <a:t>Drug offences (+19%, +308)</a:t>
            </a:r>
          </a:p>
        </p:txBody>
      </p:sp>
      <p:sp>
        <p:nvSpPr>
          <p:cNvPr id="22" name="TextBox 21">
            <a:extLst>
              <a:ext uri="{FF2B5EF4-FFF2-40B4-BE49-F238E27FC236}">
                <a16:creationId xmlns:a16="http://schemas.microsoft.com/office/drawing/2014/main" id="{D1CD6B37-D5C2-45AD-853C-326B175155C3}"/>
              </a:ext>
            </a:extLst>
          </p:cNvPr>
          <p:cNvSpPr txBox="1"/>
          <p:nvPr/>
        </p:nvSpPr>
        <p:spPr>
          <a:xfrm>
            <a:off x="9961949" y="4199136"/>
            <a:ext cx="1644902" cy="954107"/>
          </a:xfrm>
          <a:prstGeom prst="rect">
            <a:avLst/>
          </a:prstGeom>
          <a:solidFill>
            <a:schemeClr val="bg1"/>
          </a:solidFill>
        </p:spPr>
        <p:txBody>
          <a:bodyPr wrap="square" rtlCol="0">
            <a:spAutoFit/>
          </a:bodyPr>
          <a:lstStyle/>
          <a:p>
            <a:r>
              <a:rPr lang="en-GB" sz="1400" dirty="0"/>
              <a:t>To explore this data visit our </a:t>
            </a:r>
            <a:r>
              <a:rPr lang="en-GB" sz="1400" dirty="0">
                <a:solidFill>
                  <a:srgbClr val="0070C0"/>
                </a:solidFill>
                <a:hlinkClick r:id="rId4">
                  <a:extLst>
                    <a:ext uri="{A12FA001-AC4F-418D-AE19-62706E023703}">
                      <ahyp:hlinkClr xmlns:ahyp="http://schemas.microsoft.com/office/drawing/2018/hyperlinkcolor" val="tx"/>
                    </a:ext>
                  </a:extLst>
                </a:hlinkClick>
              </a:rPr>
              <a:t>interactive dashboard</a:t>
            </a:r>
            <a:endParaRPr lang="en-GB" sz="1400" dirty="0">
              <a:solidFill>
                <a:srgbClr val="0070C0"/>
              </a:solidFill>
            </a:endParaRPr>
          </a:p>
        </p:txBody>
      </p:sp>
      <p:sp>
        <p:nvSpPr>
          <p:cNvPr id="19" name="TextBox 18">
            <a:extLst>
              <a:ext uri="{FF2B5EF4-FFF2-40B4-BE49-F238E27FC236}">
                <a16:creationId xmlns:a16="http://schemas.microsoft.com/office/drawing/2014/main" id="{0E5C1438-24E6-4EDB-BCA1-11C4BA6272CF}"/>
              </a:ext>
            </a:extLst>
          </p:cNvPr>
          <p:cNvSpPr txBox="1"/>
          <p:nvPr/>
        </p:nvSpPr>
        <p:spPr>
          <a:xfrm>
            <a:off x="3699164" y="3270777"/>
            <a:ext cx="8074826" cy="492443"/>
          </a:xfrm>
          <a:prstGeom prst="rect">
            <a:avLst/>
          </a:prstGeom>
          <a:solidFill>
            <a:schemeClr val="bg1"/>
          </a:solidFill>
        </p:spPr>
        <p:txBody>
          <a:bodyPr wrap="square" rtlCol="0">
            <a:spAutoFit/>
          </a:bodyPr>
          <a:lstStyle/>
          <a:p>
            <a:r>
              <a:rPr lang="en-GB" sz="1200" b="1" dirty="0">
                <a:solidFill>
                  <a:schemeClr val="tx1">
                    <a:lumMod val="65000"/>
                    <a:lumOff val="35000"/>
                  </a:schemeClr>
                </a:solidFill>
              </a:rPr>
              <a:t>Change in count of recorded crimes in Oxfordshire (Jan-Dec21 compared with 3 year av. 2018-20)</a:t>
            </a:r>
          </a:p>
          <a:p>
            <a:endParaRPr lang="en-GB" sz="1400" b="1" dirty="0">
              <a:solidFill>
                <a:schemeClr val="tx1">
                  <a:lumMod val="65000"/>
                  <a:lumOff val="35000"/>
                </a:schemeClr>
              </a:solidFill>
            </a:endParaRPr>
          </a:p>
        </p:txBody>
      </p:sp>
      <p:sp>
        <p:nvSpPr>
          <p:cNvPr id="3" name="TextBox 2">
            <a:extLst>
              <a:ext uri="{FF2B5EF4-FFF2-40B4-BE49-F238E27FC236}">
                <a16:creationId xmlns:a16="http://schemas.microsoft.com/office/drawing/2014/main" id="{7E28CA5B-BEB6-45FC-BFC2-501B9F3BF0DF}"/>
              </a:ext>
            </a:extLst>
          </p:cNvPr>
          <p:cNvSpPr txBox="1"/>
          <p:nvPr/>
        </p:nvSpPr>
        <p:spPr>
          <a:xfrm>
            <a:off x="9731829" y="5829261"/>
            <a:ext cx="1942011" cy="553998"/>
          </a:xfrm>
          <a:prstGeom prst="rect">
            <a:avLst/>
          </a:prstGeom>
          <a:solidFill>
            <a:schemeClr val="bg1">
              <a:lumMod val="95000"/>
            </a:schemeClr>
          </a:solidFill>
        </p:spPr>
        <p:txBody>
          <a:bodyPr wrap="square" rtlCol="0">
            <a:spAutoFit/>
          </a:bodyPr>
          <a:lstStyle/>
          <a:p>
            <a:r>
              <a:rPr lang="en-GB" sz="1000" i="1" dirty="0">
                <a:solidFill>
                  <a:schemeClr val="tx1">
                    <a:lumMod val="50000"/>
                    <a:lumOff val="50000"/>
                  </a:schemeClr>
                </a:solidFill>
              </a:rPr>
              <a:t>*Between 2018 to 2020 Oxfordshire’s population increased by 1.4%</a:t>
            </a:r>
          </a:p>
        </p:txBody>
      </p:sp>
      <p:sp>
        <p:nvSpPr>
          <p:cNvPr id="13" name="Content Placeholder 1">
            <a:extLst>
              <a:ext uri="{FF2B5EF4-FFF2-40B4-BE49-F238E27FC236}">
                <a16:creationId xmlns:a16="http://schemas.microsoft.com/office/drawing/2014/main" id="{2AE3B70E-1A89-4860-82CB-9F8BE2FD556C}"/>
              </a:ext>
            </a:extLst>
          </p:cNvPr>
          <p:cNvSpPr txBox="1">
            <a:spLocks/>
          </p:cNvSpPr>
          <p:nvPr/>
        </p:nvSpPr>
        <p:spPr>
          <a:xfrm>
            <a:off x="7785463" y="1387555"/>
            <a:ext cx="3892732" cy="1606284"/>
          </a:xfrm>
          <a:prstGeom prst="rect">
            <a:avLst/>
          </a:prstGeom>
        </p:spPr>
        <p:txBody>
          <a:bodyPr vert="horz" lIns="91440" tIns="45720" rIns="91440" bIns="45720" rtlCol="0" anchor="t" anchorCtr="0">
            <a:noAutofit/>
          </a:bodyPr>
          <a:lstStyle>
            <a:lvl1pPr marL="285750" indent="-285750" algn="l" defTabSz="914400" rtl="0" eaLnBrk="1" latinLnBrk="0" hangingPunct="1">
              <a:lnSpc>
                <a:spcPct val="90000"/>
              </a:lnSpc>
              <a:spcBef>
                <a:spcPts val="1200"/>
              </a:spcBef>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1pPr>
            <a:lvl2pPr marL="7886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2pPr>
            <a:lvl3pPr marL="1245870" indent="-285750" algn="l" defTabSz="914400" rtl="0" eaLnBrk="1" latinLnBrk="0" hangingPunct="1">
              <a:lnSpc>
                <a:spcPct val="90000"/>
              </a:lnSpc>
              <a:spcBef>
                <a:spcPts val="250"/>
              </a:spcBef>
              <a:spcAft>
                <a:spcPts val="250"/>
              </a:spcAft>
              <a:buClr>
                <a:schemeClr val="accent3">
                  <a:lumMod val="75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3pPr>
            <a:lvl4pPr marL="1703070" indent="-285750" algn="l" defTabSz="914400" rtl="0" eaLnBrk="1" latinLnBrk="0" hangingPunct="1">
              <a:lnSpc>
                <a:spcPct val="90000"/>
              </a:lnSpc>
              <a:spcBef>
                <a:spcPts val="250"/>
              </a:spcBef>
              <a:spcAft>
                <a:spcPts val="250"/>
              </a:spcAft>
              <a:buClr>
                <a:schemeClr val="accent3">
                  <a:lumMod val="60000"/>
                  <a:lumOff val="4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4pPr>
            <a:lvl5pPr marL="21602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t>There was a decline in:</a:t>
            </a:r>
          </a:p>
          <a:p>
            <a:pPr lvl="1"/>
            <a:r>
              <a:rPr lang="en-GB" dirty="0"/>
              <a:t>Robbery (-42%, -125)</a:t>
            </a:r>
          </a:p>
          <a:p>
            <a:pPr lvl="1"/>
            <a:r>
              <a:rPr lang="en-GB" dirty="0"/>
              <a:t>Possession of weapons (-27%, -101)</a:t>
            </a:r>
          </a:p>
          <a:p>
            <a:pPr lvl="1"/>
            <a:r>
              <a:rPr lang="en-GB" dirty="0"/>
              <a:t>Theft (-23%, -4,171)</a:t>
            </a:r>
          </a:p>
          <a:p>
            <a:pPr lvl="1"/>
            <a:r>
              <a:rPr lang="en-GB" dirty="0"/>
              <a:t>Criminal damage/arson (-9%, -432)</a:t>
            </a:r>
          </a:p>
        </p:txBody>
      </p:sp>
      <p:sp>
        <p:nvSpPr>
          <p:cNvPr id="14" name="TextBox 13">
            <a:extLst>
              <a:ext uri="{FF2B5EF4-FFF2-40B4-BE49-F238E27FC236}">
                <a16:creationId xmlns:a16="http://schemas.microsoft.com/office/drawing/2014/main" id="{86469D94-F8AE-4DD0-BEDF-ABF6C95BFF19}"/>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5" name="Content Placeholder 2">
            <a:extLst>
              <a:ext uri="{FF2B5EF4-FFF2-40B4-BE49-F238E27FC236}">
                <a16:creationId xmlns:a16="http://schemas.microsoft.com/office/drawing/2014/main" id="{4271F93F-9E6F-4F8E-ADB4-FF55361EF191}"/>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8" action="ppaction://hlinksldjump">
                  <a:extLst>
                    <a:ext uri="{A12FA001-AC4F-418D-AE19-62706E023703}">
                      <ahyp:hlinkClr xmlns:ahyp="http://schemas.microsoft.com/office/drawing/2018/hyperlinkcolor" val="tx"/>
                    </a:ext>
                  </a:extLst>
                </a:hlinkClick>
              </a:rPr>
              <a:t>Crime trends</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497229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C6CC2C-69BA-4C0B-BDFC-D8AB0CDC1D0E}"/>
              </a:ext>
            </a:extLst>
          </p:cNvPr>
          <p:cNvSpPr>
            <a:spLocks noGrp="1"/>
          </p:cNvSpPr>
          <p:nvPr>
            <p:ph idx="1"/>
          </p:nvPr>
        </p:nvSpPr>
        <p:spPr>
          <a:xfrm>
            <a:off x="3699164" y="1601798"/>
            <a:ext cx="7873510" cy="1739799"/>
          </a:xfrm>
        </p:spPr>
        <p:txBody>
          <a:bodyPr>
            <a:normAutofit/>
          </a:bodyPr>
          <a:lstStyle/>
          <a:p>
            <a:r>
              <a:rPr lang="en-GB" dirty="0"/>
              <a:t>In 2021, the overall crime category of </a:t>
            </a:r>
            <a:r>
              <a:rPr lang="en-GB" i="1" dirty="0"/>
              <a:t>Violence Against the Person </a:t>
            </a:r>
            <a:r>
              <a:rPr lang="en-GB" dirty="0"/>
              <a:t>offences in Oxfordshire, increased by 29% (3,847) compared with the benchmark years 2018-2020.</a:t>
            </a:r>
          </a:p>
          <a:p>
            <a:r>
              <a:rPr lang="en-GB" dirty="0"/>
              <a:t>Within this overall category, the greatest increases in the count of crimes were in </a:t>
            </a:r>
            <a:r>
              <a:rPr lang="en-GB" i="1" dirty="0"/>
              <a:t>Malicious communications </a:t>
            </a:r>
            <a:r>
              <a:rPr lang="en-GB" dirty="0"/>
              <a:t>(+1,195) and </a:t>
            </a:r>
            <a:r>
              <a:rPr lang="en-GB" i="1" dirty="0"/>
              <a:t>Assault without injury </a:t>
            </a:r>
            <a:r>
              <a:rPr lang="en-GB" dirty="0"/>
              <a:t>(+830).</a:t>
            </a:r>
          </a:p>
          <a:p>
            <a:r>
              <a:rPr lang="en-GB" dirty="0"/>
              <a:t> </a:t>
            </a:r>
            <a:r>
              <a:rPr lang="en-GB" i="1" dirty="0"/>
              <a:t>Stalking</a:t>
            </a:r>
            <a:r>
              <a:rPr lang="en-GB" dirty="0"/>
              <a:t> offences have doubled (+198% +599).</a:t>
            </a:r>
          </a:p>
        </p:txBody>
      </p:sp>
      <p:sp>
        <p:nvSpPr>
          <p:cNvPr id="5" name="Title 4">
            <a:extLst>
              <a:ext uri="{FF2B5EF4-FFF2-40B4-BE49-F238E27FC236}">
                <a16:creationId xmlns:a16="http://schemas.microsoft.com/office/drawing/2014/main" id="{EDB0ACAB-EBB6-4D5A-BC88-E003E17E3727}"/>
              </a:ext>
            </a:extLst>
          </p:cNvPr>
          <p:cNvSpPr>
            <a:spLocks noGrp="1"/>
          </p:cNvSpPr>
          <p:nvPr>
            <p:ph type="title"/>
          </p:nvPr>
        </p:nvSpPr>
        <p:spPr>
          <a:xfrm>
            <a:off x="3699164" y="871702"/>
            <a:ext cx="7873510" cy="583056"/>
          </a:xfrm>
        </p:spPr>
        <p:txBody>
          <a:bodyPr/>
          <a:lstStyle/>
          <a:p>
            <a:r>
              <a:rPr lang="en-GB" dirty="0"/>
              <a:t>Malicious communications, Assault without injury and Stalking offences have each seen significant increases</a:t>
            </a:r>
          </a:p>
        </p:txBody>
      </p:sp>
      <p:sp>
        <p:nvSpPr>
          <p:cNvPr id="6" name="Slide Number Placeholder 5">
            <a:extLst>
              <a:ext uri="{FF2B5EF4-FFF2-40B4-BE49-F238E27FC236}">
                <a16:creationId xmlns:a16="http://schemas.microsoft.com/office/drawing/2014/main" id="{5E8ECCA5-F36D-4E58-B3A2-E1EDF6A38BC3}"/>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15</a:t>
            </a:fld>
            <a:endParaRPr lang="en-US" dirty="0"/>
          </a:p>
        </p:txBody>
      </p:sp>
      <p:sp>
        <p:nvSpPr>
          <p:cNvPr id="7" name="Footer Placeholder 6">
            <a:extLst>
              <a:ext uri="{FF2B5EF4-FFF2-40B4-BE49-F238E27FC236}">
                <a16:creationId xmlns:a16="http://schemas.microsoft.com/office/drawing/2014/main" id="{0E3CD1E0-8604-4060-AE92-F1A47F535135}"/>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sp>
        <p:nvSpPr>
          <p:cNvPr id="10" name="TextBox 9">
            <a:extLst>
              <a:ext uri="{FF2B5EF4-FFF2-40B4-BE49-F238E27FC236}">
                <a16:creationId xmlns:a16="http://schemas.microsoft.com/office/drawing/2014/main" id="{01B81827-482B-4367-B5BD-7453B0E60A22}"/>
              </a:ext>
            </a:extLst>
          </p:cNvPr>
          <p:cNvSpPr txBox="1"/>
          <p:nvPr/>
        </p:nvSpPr>
        <p:spPr>
          <a:xfrm>
            <a:off x="3665072" y="3689435"/>
            <a:ext cx="6590664" cy="523220"/>
          </a:xfrm>
          <a:prstGeom prst="rect">
            <a:avLst/>
          </a:prstGeom>
          <a:noFill/>
        </p:spPr>
        <p:txBody>
          <a:bodyPr wrap="square" rtlCol="0">
            <a:spAutoFit/>
          </a:bodyPr>
          <a:lstStyle/>
          <a:p>
            <a:r>
              <a:rPr lang="en-GB" sz="1400" b="1" dirty="0">
                <a:solidFill>
                  <a:schemeClr val="tx1">
                    <a:lumMod val="65000"/>
                    <a:lumOff val="35000"/>
                  </a:schemeClr>
                </a:solidFill>
              </a:rPr>
              <a:t>Higher volume offences within category of Violence Against the Person - change in count to Dec 2021 compared with 2018-20 average in Oxfordshire </a:t>
            </a:r>
          </a:p>
        </p:txBody>
      </p:sp>
      <p:sp>
        <p:nvSpPr>
          <p:cNvPr id="19" name="TextBox 18">
            <a:extLst>
              <a:ext uri="{FF2B5EF4-FFF2-40B4-BE49-F238E27FC236}">
                <a16:creationId xmlns:a16="http://schemas.microsoft.com/office/drawing/2014/main" id="{F14616E7-36B1-47A9-AD4E-0EEEFC4E7527}"/>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21" name="TextBox 20">
            <a:extLst>
              <a:ext uri="{FF2B5EF4-FFF2-40B4-BE49-F238E27FC236}">
                <a16:creationId xmlns:a16="http://schemas.microsoft.com/office/drawing/2014/main" id="{BC0EF540-A975-467B-A916-57054A2CE625}"/>
              </a:ext>
            </a:extLst>
          </p:cNvPr>
          <p:cNvSpPr txBox="1"/>
          <p:nvPr/>
        </p:nvSpPr>
        <p:spPr>
          <a:xfrm>
            <a:off x="10111304" y="4408185"/>
            <a:ext cx="1644902" cy="954107"/>
          </a:xfrm>
          <a:prstGeom prst="rect">
            <a:avLst/>
          </a:prstGeom>
          <a:solidFill>
            <a:schemeClr val="bg1"/>
          </a:solidFill>
        </p:spPr>
        <p:txBody>
          <a:bodyPr wrap="square" rtlCol="0">
            <a:spAutoFit/>
          </a:bodyPr>
          <a:lstStyle/>
          <a:p>
            <a:r>
              <a:rPr lang="en-GB" sz="1400" dirty="0"/>
              <a:t>To explore this data visit our </a:t>
            </a:r>
            <a:r>
              <a:rPr lang="en-GB" sz="1400" dirty="0">
                <a:solidFill>
                  <a:srgbClr val="0070C0"/>
                </a:solidFill>
                <a:hlinkClick r:id="rId2">
                  <a:extLst>
                    <a:ext uri="{A12FA001-AC4F-418D-AE19-62706E023703}">
                      <ahyp:hlinkClr xmlns:ahyp="http://schemas.microsoft.com/office/drawing/2018/hyperlinkcolor" val="tx"/>
                    </a:ext>
                  </a:extLst>
                </a:hlinkClick>
              </a:rPr>
              <a:t>interactive dashboard</a:t>
            </a:r>
            <a:endParaRPr lang="en-GB" sz="1400" dirty="0">
              <a:solidFill>
                <a:srgbClr val="0070C0"/>
              </a:solidFill>
            </a:endParaRPr>
          </a:p>
        </p:txBody>
      </p:sp>
      <p:grpSp>
        <p:nvGrpSpPr>
          <p:cNvPr id="38" name="Group 37">
            <a:extLst>
              <a:ext uri="{FF2B5EF4-FFF2-40B4-BE49-F238E27FC236}">
                <a16:creationId xmlns:a16="http://schemas.microsoft.com/office/drawing/2014/main" id="{27974B2D-B618-4755-9EAA-E9A07AB9F91E}"/>
              </a:ext>
            </a:extLst>
          </p:cNvPr>
          <p:cNvGrpSpPr/>
          <p:nvPr/>
        </p:nvGrpSpPr>
        <p:grpSpPr>
          <a:xfrm>
            <a:off x="3567240" y="4372579"/>
            <a:ext cx="6229848" cy="1284884"/>
            <a:chOff x="5504653" y="3621449"/>
            <a:chExt cx="6229848" cy="1284884"/>
          </a:xfrm>
        </p:grpSpPr>
        <p:grpSp>
          <p:nvGrpSpPr>
            <p:cNvPr id="32" name="Group 31">
              <a:extLst>
                <a:ext uri="{FF2B5EF4-FFF2-40B4-BE49-F238E27FC236}">
                  <a16:creationId xmlns:a16="http://schemas.microsoft.com/office/drawing/2014/main" id="{26C584DC-9004-4126-B269-3EB87779D82F}"/>
                </a:ext>
              </a:extLst>
            </p:cNvPr>
            <p:cNvGrpSpPr/>
            <p:nvPr/>
          </p:nvGrpSpPr>
          <p:grpSpPr>
            <a:xfrm>
              <a:off x="5504653" y="3623494"/>
              <a:ext cx="5927521" cy="1282839"/>
              <a:chOff x="5570015" y="2412656"/>
              <a:chExt cx="5927521" cy="1282839"/>
            </a:xfrm>
          </p:grpSpPr>
          <p:pic>
            <p:nvPicPr>
              <p:cNvPr id="22" name="Picture 21">
                <a:extLst>
                  <a:ext uri="{FF2B5EF4-FFF2-40B4-BE49-F238E27FC236}">
                    <a16:creationId xmlns:a16="http://schemas.microsoft.com/office/drawing/2014/main" id="{9BDB4237-2123-46E2-BD3E-27C5C435EC64}"/>
                  </a:ext>
                </a:extLst>
              </p:cNvPr>
              <p:cNvPicPr>
                <a:picLocks noChangeAspect="1"/>
              </p:cNvPicPr>
              <p:nvPr/>
            </p:nvPicPr>
            <p:blipFill rotWithShape="1">
              <a:blip r:embed="rId3"/>
              <a:srcRect t="96170"/>
              <a:stretch/>
            </p:blipFill>
            <p:spPr>
              <a:xfrm>
                <a:off x="5849211" y="3455787"/>
                <a:ext cx="5648325" cy="239708"/>
              </a:xfrm>
              <a:prstGeom prst="rect">
                <a:avLst/>
              </a:prstGeom>
            </p:spPr>
          </p:pic>
          <p:grpSp>
            <p:nvGrpSpPr>
              <p:cNvPr id="31" name="Group 30">
                <a:extLst>
                  <a:ext uri="{FF2B5EF4-FFF2-40B4-BE49-F238E27FC236}">
                    <a16:creationId xmlns:a16="http://schemas.microsoft.com/office/drawing/2014/main" id="{52434C82-2A41-4F2C-8BD1-508DFBC38C17}"/>
                  </a:ext>
                </a:extLst>
              </p:cNvPr>
              <p:cNvGrpSpPr/>
              <p:nvPr/>
            </p:nvGrpSpPr>
            <p:grpSpPr>
              <a:xfrm>
                <a:off x="5570015" y="2412656"/>
                <a:ext cx="5829583" cy="1028618"/>
                <a:chOff x="5577430" y="2445069"/>
                <a:chExt cx="5829583" cy="1028618"/>
              </a:xfrm>
            </p:grpSpPr>
            <p:grpSp>
              <p:nvGrpSpPr>
                <p:cNvPr id="30" name="Group 29">
                  <a:extLst>
                    <a:ext uri="{FF2B5EF4-FFF2-40B4-BE49-F238E27FC236}">
                      <a16:creationId xmlns:a16="http://schemas.microsoft.com/office/drawing/2014/main" id="{C04D51C1-C30B-499C-A42B-D3E636A4DCCA}"/>
                    </a:ext>
                  </a:extLst>
                </p:cNvPr>
                <p:cNvGrpSpPr/>
                <p:nvPr/>
              </p:nvGrpSpPr>
              <p:grpSpPr>
                <a:xfrm>
                  <a:off x="5841796" y="2445069"/>
                  <a:ext cx="5565217" cy="1028618"/>
                  <a:chOff x="5841796" y="2445069"/>
                  <a:chExt cx="5565217" cy="1028618"/>
                </a:xfrm>
              </p:grpSpPr>
              <p:pic>
                <p:nvPicPr>
                  <p:cNvPr id="11" name="Picture 10">
                    <a:extLst>
                      <a:ext uri="{FF2B5EF4-FFF2-40B4-BE49-F238E27FC236}">
                        <a16:creationId xmlns:a16="http://schemas.microsoft.com/office/drawing/2014/main" id="{4362C19B-7D4F-42AC-AC5C-C0654A0DD42E}"/>
                      </a:ext>
                    </a:extLst>
                  </p:cNvPr>
                  <p:cNvPicPr>
                    <a:picLocks noChangeAspect="1"/>
                  </p:cNvPicPr>
                  <p:nvPr/>
                </p:nvPicPr>
                <p:blipFill rotWithShape="1">
                  <a:blip r:embed="rId3"/>
                  <a:srcRect t="16380" r="1602" b="80127"/>
                  <a:stretch/>
                </p:blipFill>
                <p:spPr>
                  <a:xfrm>
                    <a:off x="5841796" y="2890060"/>
                    <a:ext cx="5557802" cy="218608"/>
                  </a:xfrm>
                  <a:prstGeom prst="rect">
                    <a:avLst/>
                  </a:prstGeom>
                </p:spPr>
              </p:pic>
              <p:pic>
                <p:nvPicPr>
                  <p:cNvPr id="27" name="Picture 26">
                    <a:extLst>
                      <a:ext uri="{FF2B5EF4-FFF2-40B4-BE49-F238E27FC236}">
                        <a16:creationId xmlns:a16="http://schemas.microsoft.com/office/drawing/2014/main" id="{DB4093F7-1F72-4E90-B688-D797EF26229B}"/>
                      </a:ext>
                    </a:extLst>
                  </p:cNvPr>
                  <p:cNvPicPr>
                    <a:picLocks noChangeAspect="1"/>
                  </p:cNvPicPr>
                  <p:nvPr/>
                </p:nvPicPr>
                <p:blipFill rotWithShape="1">
                  <a:blip r:embed="rId3"/>
                  <a:srcRect r="1602" b="92541"/>
                  <a:stretch/>
                </p:blipFill>
                <p:spPr>
                  <a:xfrm>
                    <a:off x="5849211" y="2445069"/>
                    <a:ext cx="5557802" cy="466808"/>
                  </a:xfrm>
                  <a:prstGeom prst="rect">
                    <a:avLst/>
                  </a:prstGeom>
                </p:spPr>
              </p:pic>
              <p:pic>
                <p:nvPicPr>
                  <p:cNvPr id="28" name="Picture 27">
                    <a:extLst>
                      <a:ext uri="{FF2B5EF4-FFF2-40B4-BE49-F238E27FC236}">
                        <a16:creationId xmlns:a16="http://schemas.microsoft.com/office/drawing/2014/main" id="{F5A94396-BBD2-4C13-8C8C-A2F12B20F2D2}"/>
                      </a:ext>
                    </a:extLst>
                  </p:cNvPr>
                  <p:cNvPicPr>
                    <a:picLocks noChangeAspect="1"/>
                  </p:cNvPicPr>
                  <p:nvPr/>
                </p:nvPicPr>
                <p:blipFill rotWithShape="1">
                  <a:blip r:embed="rId3"/>
                  <a:srcRect t="28461" r="1602" b="68464"/>
                  <a:stretch/>
                </p:blipFill>
                <p:spPr>
                  <a:xfrm>
                    <a:off x="5841796" y="3070126"/>
                    <a:ext cx="5557802" cy="192429"/>
                  </a:xfrm>
                  <a:prstGeom prst="rect">
                    <a:avLst/>
                  </a:prstGeom>
                </p:spPr>
              </p:pic>
              <p:pic>
                <p:nvPicPr>
                  <p:cNvPr id="29" name="Picture 28">
                    <a:extLst>
                      <a:ext uri="{FF2B5EF4-FFF2-40B4-BE49-F238E27FC236}">
                        <a16:creationId xmlns:a16="http://schemas.microsoft.com/office/drawing/2014/main" id="{92FEE982-3D1B-4E6C-8D49-0B2388DEE07D}"/>
                      </a:ext>
                    </a:extLst>
                  </p:cNvPr>
                  <p:cNvPicPr>
                    <a:picLocks noChangeAspect="1"/>
                  </p:cNvPicPr>
                  <p:nvPr/>
                </p:nvPicPr>
                <p:blipFill rotWithShape="1">
                  <a:blip r:embed="rId3"/>
                  <a:srcRect t="34574" r="1602" b="61943"/>
                  <a:stretch/>
                </p:blipFill>
                <p:spPr>
                  <a:xfrm>
                    <a:off x="5841796" y="3255709"/>
                    <a:ext cx="5557802" cy="217978"/>
                  </a:xfrm>
                  <a:prstGeom prst="rect">
                    <a:avLst/>
                  </a:prstGeom>
                </p:spPr>
              </p:pic>
            </p:grpSp>
            <p:sp>
              <p:nvSpPr>
                <p:cNvPr id="26" name="TextBox 25">
                  <a:extLst>
                    <a:ext uri="{FF2B5EF4-FFF2-40B4-BE49-F238E27FC236}">
                      <a16:creationId xmlns:a16="http://schemas.microsoft.com/office/drawing/2014/main" id="{83CDBA9C-06CF-48B2-BCEC-DD3984B74ADA}"/>
                    </a:ext>
                  </a:extLst>
                </p:cNvPr>
                <p:cNvSpPr txBox="1"/>
                <p:nvPr/>
              </p:nvSpPr>
              <p:spPr>
                <a:xfrm>
                  <a:off x="5577430" y="2514395"/>
                  <a:ext cx="1827743" cy="938719"/>
                </a:xfrm>
                <a:prstGeom prst="rect">
                  <a:avLst/>
                </a:prstGeom>
                <a:solidFill>
                  <a:schemeClr val="bg1"/>
                </a:solidFill>
              </p:spPr>
              <p:txBody>
                <a:bodyPr wrap="none" rtlCol="0">
                  <a:spAutoFit/>
                </a:bodyPr>
                <a:lstStyle/>
                <a:p>
                  <a:pPr algn="r"/>
                  <a:r>
                    <a:rPr lang="en-GB" sz="1100" dirty="0"/>
                    <a:t>Stalking</a:t>
                  </a:r>
                </a:p>
                <a:p>
                  <a:pPr algn="r"/>
                  <a:r>
                    <a:rPr lang="en-GB" sz="1100" dirty="0"/>
                    <a:t>Malicious communications</a:t>
                  </a:r>
                </a:p>
                <a:p>
                  <a:pPr algn="r"/>
                  <a:r>
                    <a:rPr lang="en-GB" sz="1100" dirty="0"/>
                    <a:t>Harassment</a:t>
                  </a:r>
                </a:p>
                <a:p>
                  <a:pPr algn="r"/>
                  <a:r>
                    <a:rPr lang="en-GB" sz="1100" dirty="0"/>
                    <a:t>Assault without injury</a:t>
                  </a:r>
                </a:p>
                <a:p>
                  <a:pPr algn="r"/>
                  <a:r>
                    <a:rPr lang="en-GB" sz="1100" dirty="0"/>
                    <a:t>Assault with injury</a:t>
                  </a:r>
                </a:p>
              </p:txBody>
            </p:sp>
          </p:grpSp>
        </p:grpSp>
        <p:sp>
          <p:nvSpPr>
            <p:cNvPr id="33" name="TextBox 32">
              <a:extLst>
                <a:ext uri="{FF2B5EF4-FFF2-40B4-BE49-F238E27FC236}">
                  <a16:creationId xmlns:a16="http://schemas.microsoft.com/office/drawing/2014/main" id="{43739564-3B54-4444-BDFD-448ECBF9F996}"/>
                </a:ext>
              </a:extLst>
            </p:cNvPr>
            <p:cNvSpPr txBox="1"/>
            <p:nvPr/>
          </p:nvSpPr>
          <p:spPr>
            <a:xfrm>
              <a:off x="9341475" y="3621449"/>
              <a:ext cx="479618" cy="261610"/>
            </a:xfrm>
            <a:prstGeom prst="rect">
              <a:avLst/>
            </a:prstGeom>
            <a:noFill/>
          </p:spPr>
          <p:txBody>
            <a:bodyPr wrap="none" rtlCol="0">
              <a:spAutoFit/>
            </a:bodyPr>
            <a:lstStyle/>
            <a:p>
              <a:r>
                <a:rPr lang="en-GB" sz="1100" dirty="0"/>
                <a:t>+599</a:t>
              </a:r>
            </a:p>
          </p:txBody>
        </p:sp>
        <p:sp>
          <p:nvSpPr>
            <p:cNvPr id="34" name="TextBox 33">
              <a:extLst>
                <a:ext uri="{FF2B5EF4-FFF2-40B4-BE49-F238E27FC236}">
                  <a16:creationId xmlns:a16="http://schemas.microsoft.com/office/drawing/2014/main" id="{B1279350-F080-4D5F-81BD-A7425CF31591}"/>
                </a:ext>
              </a:extLst>
            </p:cNvPr>
            <p:cNvSpPr txBox="1"/>
            <p:nvPr/>
          </p:nvSpPr>
          <p:spPr>
            <a:xfrm>
              <a:off x="11129848" y="3802259"/>
              <a:ext cx="604653" cy="261610"/>
            </a:xfrm>
            <a:prstGeom prst="rect">
              <a:avLst/>
            </a:prstGeom>
            <a:noFill/>
          </p:spPr>
          <p:txBody>
            <a:bodyPr wrap="none" rtlCol="0">
              <a:spAutoFit/>
            </a:bodyPr>
            <a:lstStyle/>
            <a:p>
              <a:r>
                <a:rPr lang="en-GB" sz="1100" dirty="0"/>
                <a:t>+1,195</a:t>
              </a:r>
            </a:p>
          </p:txBody>
        </p:sp>
        <p:sp>
          <p:nvSpPr>
            <p:cNvPr id="35" name="TextBox 34">
              <a:extLst>
                <a:ext uri="{FF2B5EF4-FFF2-40B4-BE49-F238E27FC236}">
                  <a16:creationId xmlns:a16="http://schemas.microsoft.com/office/drawing/2014/main" id="{7CE4A556-C6DF-4BCF-9C0D-0ACE070CCA03}"/>
                </a:ext>
              </a:extLst>
            </p:cNvPr>
            <p:cNvSpPr txBox="1"/>
            <p:nvPr/>
          </p:nvSpPr>
          <p:spPr>
            <a:xfrm>
              <a:off x="9046200" y="4003304"/>
              <a:ext cx="479618" cy="261610"/>
            </a:xfrm>
            <a:prstGeom prst="rect">
              <a:avLst/>
            </a:prstGeom>
            <a:noFill/>
          </p:spPr>
          <p:txBody>
            <a:bodyPr wrap="none" rtlCol="0">
              <a:spAutoFit/>
            </a:bodyPr>
            <a:lstStyle/>
            <a:p>
              <a:r>
                <a:rPr lang="en-GB" sz="1100" dirty="0"/>
                <a:t>+508</a:t>
              </a:r>
            </a:p>
          </p:txBody>
        </p:sp>
        <p:sp>
          <p:nvSpPr>
            <p:cNvPr id="36" name="TextBox 35">
              <a:extLst>
                <a:ext uri="{FF2B5EF4-FFF2-40B4-BE49-F238E27FC236}">
                  <a16:creationId xmlns:a16="http://schemas.microsoft.com/office/drawing/2014/main" id="{709FD0AD-5F73-4C0D-9669-7C1D2509C976}"/>
                </a:ext>
              </a:extLst>
            </p:cNvPr>
            <p:cNvSpPr txBox="1"/>
            <p:nvPr/>
          </p:nvSpPr>
          <p:spPr>
            <a:xfrm>
              <a:off x="10088024" y="4204854"/>
              <a:ext cx="479618" cy="261610"/>
            </a:xfrm>
            <a:prstGeom prst="rect">
              <a:avLst/>
            </a:prstGeom>
            <a:noFill/>
          </p:spPr>
          <p:txBody>
            <a:bodyPr wrap="none" rtlCol="0">
              <a:spAutoFit/>
            </a:bodyPr>
            <a:lstStyle/>
            <a:p>
              <a:r>
                <a:rPr lang="en-GB" sz="1100" dirty="0"/>
                <a:t>+830</a:t>
              </a:r>
            </a:p>
          </p:txBody>
        </p:sp>
        <p:sp>
          <p:nvSpPr>
            <p:cNvPr id="37" name="TextBox 36">
              <a:extLst>
                <a:ext uri="{FF2B5EF4-FFF2-40B4-BE49-F238E27FC236}">
                  <a16:creationId xmlns:a16="http://schemas.microsoft.com/office/drawing/2014/main" id="{B1DB8C93-B353-4A9D-8010-FEE8BF7B771E}"/>
                </a:ext>
              </a:extLst>
            </p:cNvPr>
            <p:cNvSpPr txBox="1"/>
            <p:nvPr/>
          </p:nvSpPr>
          <p:spPr>
            <a:xfrm>
              <a:off x="8418199" y="4373078"/>
              <a:ext cx="479618" cy="261610"/>
            </a:xfrm>
            <a:prstGeom prst="rect">
              <a:avLst/>
            </a:prstGeom>
            <a:noFill/>
          </p:spPr>
          <p:txBody>
            <a:bodyPr wrap="none" rtlCol="0">
              <a:spAutoFit/>
            </a:bodyPr>
            <a:lstStyle/>
            <a:p>
              <a:r>
                <a:rPr lang="en-GB" sz="1100" dirty="0"/>
                <a:t>+299</a:t>
              </a:r>
            </a:p>
          </p:txBody>
        </p:sp>
      </p:grpSp>
      <p:sp>
        <p:nvSpPr>
          <p:cNvPr id="24" name="Content Placeholder 3">
            <a:extLst>
              <a:ext uri="{FF2B5EF4-FFF2-40B4-BE49-F238E27FC236}">
                <a16:creationId xmlns:a16="http://schemas.microsoft.com/office/drawing/2014/main" id="{22250E37-D3E3-4E46-BA67-C8DA0F268DDC}"/>
              </a:ext>
            </a:extLst>
          </p:cNvPr>
          <p:cNvSpPr txBox="1">
            <a:spLocks/>
          </p:cNvSpPr>
          <p:nvPr/>
        </p:nvSpPr>
        <p:spPr>
          <a:xfrm>
            <a:off x="3604344" y="5925810"/>
            <a:ext cx="7968330" cy="471594"/>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t>Source: </a:t>
            </a:r>
            <a:r>
              <a:rPr lang="en-GB" dirty="0">
                <a:hlinkClick r:id="rId4"/>
              </a:rPr>
              <a:t>Home Office Police Recorded Crime Statistics</a:t>
            </a:r>
            <a:r>
              <a:rPr lang="en-GB" dirty="0"/>
              <a:t>    </a:t>
            </a:r>
            <a:r>
              <a:rPr lang="en-GB" sz="1100" dirty="0"/>
              <a:t>NOTE: In 2017, “Stalking and Harassment” offences were moved out of the sub-category of “violence without injury” and into a separate sub-category</a:t>
            </a:r>
          </a:p>
        </p:txBody>
      </p:sp>
      <p:sp>
        <p:nvSpPr>
          <p:cNvPr id="25" name="Content Placeholder 2">
            <a:extLst>
              <a:ext uri="{FF2B5EF4-FFF2-40B4-BE49-F238E27FC236}">
                <a16:creationId xmlns:a16="http://schemas.microsoft.com/office/drawing/2014/main" id="{FAEBA995-CE77-4843-B0BD-7578F0E40815}"/>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8" action="ppaction://hlinksldjump">
                  <a:extLst>
                    <a:ext uri="{A12FA001-AC4F-418D-AE19-62706E023703}">
                      <ahyp:hlinkClr xmlns:ahyp="http://schemas.microsoft.com/office/drawing/2018/hyperlinkcolor" val="tx"/>
                    </a:ext>
                  </a:extLst>
                </a:hlinkClick>
              </a:rPr>
              <a:t>Crime trends</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291967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8E8C68-3BF5-4F40-9BA7-E1220C975402}"/>
              </a:ext>
            </a:extLst>
          </p:cNvPr>
          <p:cNvSpPr>
            <a:spLocks noGrp="1"/>
          </p:cNvSpPr>
          <p:nvPr>
            <p:ph type="title"/>
          </p:nvPr>
        </p:nvSpPr>
        <p:spPr>
          <a:xfrm>
            <a:off x="3604344" y="855407"/>
            <a:ext cx="7873510" cy="400589"/>
          </a:xfrm>
        </p:spPr>
        <p:txBody>
          <a:bodyPr/>
          <a:lstStyle/>
          <a:p>
            <a:r>
              <a:rPr lang="en-GB" dirty="0"/>
              <a:t>Increases in higher volume crimes within violence category have affected all districts</a:t>
            </a:r>
          </a:p>
        </p:txBody>
      </p:sp>
      <p:sp>
        <p:nvSpPr>
          <p:cNvPr id="6" name="Slide Number Placeholder 5">
            <a:extLst>
              <a:ext uri="{FF2B5EF4-FFF2-40B4-BE49-F238E27FC236}">
                <a16:creationId xmlns:a16="http://schemas.microsoft.com/office/drawing/2014/main" id="{7A956B4C-781E-4043-8A6A-2D49BACC835C}"/>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16</a:t>
            </a:fld>
            <a:endParaRPr lang="en-US" dirty="0"/>
          </a:p>
        </p:txBody>
      </p:sp>
      <p:sp>
        <p:nvSpPr>
          <p:cNvPr id="7" name="Footer Placeholder 6">
            <a:extLst>
              <a:ext uri="{FF2B5EF4-FFF2-40B4-BE49-F238E27FC236}">
                <a16:creationId xmlns:a16="http://schemas.microsoft.com/office/drawing/2014/main" id="{DA9B39A3-32B1-4D07-ADF0-0F2D1F8C0E9D}"/>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sp>
        <p:nvSpPr>
          <p:cNvPr id="8" name="TextBox 7">
            <a:extLst>
              <a:ext uri="{FF2B5EF4-FFF2-40B4-BE49-F238E27FC236}">
                <a16:creationId xmlns:a16="http://schemas.microsoft.com/office/drawing/2014/main" id="{D9CAC59A-881B-47B5-BE18-E21F9A93E8FB}"/>
              </a:ext>
            </a:extLst>
          </p:cNvPr>
          <p:cNvSpPr txBox="1"/>
          <p:nvPr/>
        </p:nvSpPr>
        <p:spPr>
          <a:xfrm>
            <a:off x="3604344" y="1446541"/>
            <a:ext cx="2521257" cy="307777"/>
          </a:xfrm>
          <a:prstGeom prst="rect">
            <a:avLst/>
          </a:prstGeom>
          <a:noFill/>
        </p:spPr>
        <p:txBody>
          <a:bodyPr wrap="square" rtlCol="0">
            <a:spAutoFit/>
          </a:bodyPr>
          <a:lstStyle/>
          <a:p>
            <a:r>
              <a:rPr lang="en-GB" sz="1400" b="1" dirty="0">
                <a:solidFill>
                  <a:schemeClr val="tx1">
                    <a:lumMod val="65000"/>
                    <a:lumOff val="35000"/>
                  </a:schemeClr>
                </a:solidFill>
              </a:rPr>
              <a:t>Malicious communications</a:t>
            </a:r>
          </a:p>
        </p:txBody>
      </p:sp>
      <p:sp>
        <p:nvSpPr>
          <p:cNvPr id="9" name="TextBox 8">
            <a:extLst>
              <a:ext uri="{FF2B5EF4-FFF2-40B4-BE49-F238E27FC236}">
                <a16:creationId xmlns:a16="http://schemas.microsoft.com/office/drawing/2014/main" id="{A0D0BB10-CCD8-4E13-A0B3-EB6C5DBD4871}"/>
              </a:ext>
            </a:extLst>
          </p:cNvPr>
          <p:cNvSpPr txBox="1"/>
          <p:nvPr/>
        </p:nvSpPr>
        <p:spPr>
          <a:xfrm>
            <a:off x="10334625" y="5443297"/>
            <a:ext cx="1478787" cy="954107"/>
          </a:xfrm>
          <a:prstGeom prst="rect">
            <a:avLst/>
          </a:prstGeom>
          <a:solidFill>
            <a:schemeClr val="bg1"/>
          </a:solidFill>
        </p:spPr>
        <p:txBody>
          <a:bodyPr wrap="square" rtlCol="0">
            <a:spAutoFit/>
          </a:bodyPr>
          <a:lstStyle/>
          <a:p>
            <a:r>
              <a:rPr lang="en-GB" sz="1400" dirty="0"/>
              <a:t>To explore this data visit our </a:t>
            </a:r>
            <a:r>
              <a:rPr lang="en-GB" sz="1400" dirty="0">
                <a:solidFill>
                  <a:srgbClr val="0070C0"/>
                </a:solidFill>
                <a:hlinkClick r:id="rId2">
                  <a:extLst>
                    <a:ext uri="{A12FA001-AC4F-418D-AE19-62706E023703}">
                      <ahyp:hlinkClr xmlns:ahyp="http://schemas.microsoft.com/office/drawing/2018/hyperlinkcolor" val="tx"/>
                    </a:ext>
                  </a:extLst>
                </a:hlinkClick>
              </a:rPr>
              <a:t>interactive dashboard</a:t>
            </a:r>
            <a:endParaRPr lang="en-GB" sz="1400" dirty="0">
              <a:solidFill>
                <a:srgbClr val="0070C0"/>
              </a:solidFill>
            </a:endParaRPr>
          </a:p>
        </p:txBody>
      </p:sp>
      <p:sp>
        <p:nvSpPr>
          <p:cNvPr id="10" name="Content Placeholder 3">
            <a:extLst>
              <a:ext uri="{FF2B5EF4-FFF2-40B4-BE49-F238E27FC236}">
                <a16:creationId xmlns:a16="http://schemas.microsoft.com/office/drawing/2014/main" id="{A64765C2-9B78-40D3-A498-2F43A161AE6C}"/>
              </a:ext>
            </a:extLst>
          </p:cNvPr>
          <p:cNvSpPr txBox="1">
            <a:spLocks/>
          </p:cNvSpPr>
          <p:nvPr/>
        </p:nvSpPr>
        <p:spPr>
          <a:xfrm>
            <a:off x="3604344" y="6059750"/>
            <a:ext cx="6730281" cy="337654"/>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t>Source: </a:t>
            </a:r>
            <a:r>
              <a:rPr lang="en-GB" dirty="0">
                <a:hlinkClick r:id="rId3"/>
              </a:rPr>
              <a:t>Home Office Police Recorded Crime Statistics</a:t>
            </a:r>
            <a:endParaRPr lang="en-GB" sz="1100" dirty="0"/>
          </a:p>
        </p:txBody>
      </p:sp>
      <p:sp>
        <p:nvSpPr>
          <p:cNvPr id="11" name="TextBox 10">
            <a:extLst>
              <a:ext uri="{FF2B5EF4-FFF2-40B4-BE49-F238E27FC236}">
                <a16:creationId xmlns:a16="http://schemas.microsoft.com/office/drawing/2014/main" id="{930ED1FE-7A69-4BCD-B14F-02E5E1C1465A}"/>
              </a:ext>
            </a:extLst>
          </p:cNvPr>
          <p:cNvSpPr txBox="1"/>
          <p:nvPr/>
        </p:nvSpPr>
        <p:spPr>
          <a:xfrm>
            <a:off x="8006157" y="5530387"/>
            <a:ext cx="2396836" cy="430887"/>
          </a:xfrm>
          <a:prstGeom prst="rect">
            <a:avLst/>
          </a:prstGeom>
          <a:noFill/>
        </p:spPr>
        <p:txBody>
          <a:bodyPr wrap="square" rtlCol="0">
            <a:spAutoFit/>
          </a:bodyPr>
          <a:lstStyle/>
          <a:p>
            <a:r>
              <a:rPr lang="en-GB" sz="1100" dirty="0">
                <a:solidFill>
                  <a:schemeClr val="tx1">
                    <a:lumMod val="65000"/>
                    <a:lumOff val="35000"/>
                  </a:schemeClr>
                </a:solidFill>
              </a:rPr>
              <a:t>change in count to Dec 2021 compared with 2018-20 average</a:t>
            </a:r>
          </a:p>
        </p:txBody>
      </p:sp>
      <p:sp>
        <p:nvSpPr>
          <p:cNvPr id="14" name="TextBox 13">
            <a:extLst>
              <a:ext uri="{FF2B5EF4-FFF2-40B4-BE49-F238E27FC236}">
                <a16:creationId xmlns:a16="http://schemas.microsoft.com/office/drawing/2014/main" id="{E704ABF0-732E-4CE0-9F77-E360710FEEF8}"/>
              </a:ext>
            </a:extLst>
          </p:cNvPr>
          <p:cNvSpPr txBox="1"/>
          <p:nvPr/>
        </p:nvSpPr>
        <p:spPr>
          <a:xfrm>
            <a:off x="3604344" y="2957662"/>
            <a:ext cx="2268709" cy="307777"/>
          </a:xfrm>
          <a:prstGeom prst="rect">
            <a:avLst/>
          </a:prstGeom>
          <a:noFill/>
        </p:spPr>
        <p:txBody>
          <a:bodyPr wrap="square" rtlCol="0">
            <a:spAutoFit/>
          </a:bodyPr>
          <a:lstStyle/>
          <a:p>
            <a:r>
              <a:rPr lang="en-GB" sz="1400" b="1" dirty="0">
                <a:solidFill>
                  <a:schemeClr val="tx1">
                    <a:lumMod val="65000"/>
                    <a:lumOff val="35000"/>
                  </a:schemeClr>
                </a:solidFill>
              </a:rPr>
              <a:t>Assault without injury</a:t>
            </a:r>
          </a:p>
        </p:txBody>
      </p:sp>
      <p:sp>
        <p:nvSpPr>
          <p:cNvPr id="16" name="TextBox 15">
            <a:extLst>
              <a:ext uri="{FF2B5EF4-FFF2-40B4-BE49-F238E27FC236}">
                <a16:creationId xmlns:a16="http://schemas.microsoft.com/office/drawing/2014/main" id="{943F347A-1CFB-4CA0-A31B-C2B23F7C841B}"/>
              </a:ext>
            </a:extLst>
          </p:cNvPr>
          <p:cNvSpPr txBox="1"/>
          <p:nvPr/>
        </p:nvSpPr>
        <p:spPr>
          <a:xfrm>
            <a:off x="3604344" y="4547488"/>
            <a:ext cx="2590926" cy="307777"/>
          </a:xfrm>
          <a:prstGeom prst="rect">
            <a:avLst/>
          </a:prstGeom>
          <a:noFill/>
        </p:spPr>
        <p:txBody>
          <a:bodyPr wrap="square" rtlCol="0">
            <a:spAutoFit/>
          </a:bodyPr>
          <a:lstStyle/>
          <a:p>
            <a:r>
              <a:rPr lang="en-GB" sz="1400" b="1" dirty="0">
                <a:solidFill>
                  <a:schemeClr val="tx1">
                    <a:lumMod val="65000"/>
                    <a:lumOff val="35000"/>
                  </a:schemeClr>
                </a:solidFill>
              </a:rPr>
              <a:t>Assault with injury</a:t>
            </a:r>
          </a:p>
        </p:txBody>
      </p:sp>
      <p:sp>
        <p:nvSpPr>
          <p:cNvPr id="18" name="TextBox 17">
            <a:extLst>
              <a:ext uri="{FF2B5EF4-FFF2-40B4-BE49-F238E27FC236}">
                <a16:creationId xmlns:a16="http://schemas.microsoft.com/office/drawing/2014/main" id="{FCCDEE41-F68E-46ED-8757-43345B79434A}"/>
              </a:ext>
            </a:extLst>
          </p:cNvPr>
          <p:cNvSpPr txBox="1"/>
          <p:nvPr/>
        </p:nvSpPr>
        <p:spPr>
          <a:xfrm>
            <a:off x="7736612" y="1505976"/>
            <a:ext cx="2268709" cy="307777"/>
          </a:xfrm>
          <a:prstGeom prst="rect">
            <a:avLst/>
          </a:prstGeom>
          <a:noFill/>
        </p:spPr>
        <p:txBody>
          <a:bodyPr wrap="square" rtlCol="0">
            <a:spAutoFit/>
          </a:bodyPr>
          <a:lstStyle/>
          <a:p>
            <a:r>
              <a:rPr lang="en-GB" sz="1400" b="1" dirty="0">
                <a:solidFill>
                  <a:schemeClr val="tx1">
                    <a:lumMod val="65000"/>
                    <a:lumOff val="35000"/>
                  </a:schemeClr>
                </a:solidFill>
              </a:rPr>
              <a:t>Stalking</a:t>
            </a:r>
          </a:p>
        </p:txBody>
      </p:sp>
      <p:pic>
        <p:nvPicPr>
          <p:cNvPr id="21" name="Picture 20">
            <a:extLst>
              <a:ext uri="{FF2B5EF4-FFF2-40B4-BE49-F238E27FC236}">
                <a16:creationId xmlns:a16="http://schemas.microsoft.com/office/drawing/2014/main" id="{5F659709-7509-4EB9-A0F4-E87DA4437A7B}"/>
              </a:ext>
            </a:extLst>
          </p:cNvPr>
          <p:cNvPicPr>
            <a:picLocks noChangeAspect="1"/>
          </p:cNvPicPr>
          <p:nvPr/>
        </p:nvPicPr>
        <p:blipFill>
          <a:blip r:embed="rId4"/>
          <a:stretch>
            <a:fillRect/>
          </a:stretch>
        </p:blipFill>
        <p:spPr>
          <a:xfrm>
            <a:off x="3699164" y="3265439"/>
            <a:ext cx="3305175" cy="1266825"/>
          </a:xfrm>
          <a:prstGeom prst="rect">
            <a:avLst/>
          </a:prstGeom>
        </p:spPr>
      </p:pic>
      <p:sp>
        <p:nvSpPr>
          <p:cNvPr id="22" name="TextBox 21">
            <a:extLst>
              <a:ext uri="{FF2B5EF4-FFF2-40B4-BE49-F238E27FC236}">
                <a16:creationId xmlns:a16="http://schemas.microsoft.com/office/drawing/2014/main" id="{1AF8E66A-F841-4C7B-83D2-3E2AC14FD2F5}"/>
              </a:ext>
            </a:extLst>
          </p:cNvPr>
          <p:cNvSpPr txBox="1"/>
          <p:nvPr/>
        </p:nvSpPr>
        <p:spPr>
          <a:xfrm>
            <a:off x="7736612" y="2957662"/>
            <a:ext cx="2268709" cy="307777"/>
          </a:xfrm>
          <a:prstGeom prst="rect">
            <a:avLst/>
          </a:prstGeom>
          <a:noFill/>
        </p:spPr>
        <p:txBody>
          <a:bodyPr wrap="square" rtlCol="0">
            <a:spAutoFit/>
          </a:bodyPr>
          <a:lstStyle/>
          <a:p>
            <a:r>
              <a:rPr lang="en-GB" sz="1400" b="1" dirty="0">
                <a:solidFill>
                  <a:schemeClr val="tx1">
                    <a:lumMod val="65000"/>
                    <a:lumOff val="35000"/>
                  </a:schemeClr>
                </a:solidFill>
              </a:rPr>
              <a:t>Harassment</a:t>
            </a:r>
          </a:p>
        </p:txBody>
      </p:sp>
      <p:pic>
        <p:nvPicPr>
          <p:cNvPr id="24" name="Picture 23">
            <a:extLst>
              <a:ext uri="{FF2B5EF4-FFF2-40B4-BE49-F238E27FC236}">
                <a16:creationId xmlns:a16="http://schemas.microsoft.com/office/drawing/2014/main" id="{47C860D1-15B1-45FE-AE53-62581AB5815C}"/>
              </a:ext>
            </a:extLst>
          </p:cNvPr>
          <p:cNvPicPr>
            <a:picLocks noChangeAspect="1"/>
          </p:cNvPicPr>
          <p:nvPr/>
        </p:nvPicPr>
        <p:blipFill>
          <a:blip r:embed="rId5"/>
          <a:stretch>
            <a:fillRect/>
          </a:stretch>
        </p:blipFill>
        <p:spPr>
          <a:xfrm>
            <a:off x="3433083" y="4855265"/>
            <a:ext cx="3409950" cy="1276350"/>
          </a:xfrm>
          <a:prstGeom prst="rect">
            <a:avLst/>
          </a:prstGeom>
        </p:spPr>
      </p:pic>
      <p:pic>
        <p:nvPicPr>
          <p:cNvPr id="26" name="Picture 25">
            <a:extLst>
              <a:ext uri="{FF2B5EF4-FFF2-40B4-BE49-F238E27FC236}">
                <a16:creationId xmlns:a16="http://schemas.microsoft.com/office/drawing/2014/main" id="{9FFA9E7F-6EBB-4B60-B5D0-CDAC6429A52B}"/>
              </a:ext>
            </a:extLst>
          </p:cNvPr>
          <p:cNvPicPr>
            <a:picLocks noChangeAspect="1"/>
          </p:cNvPicPr>
          <p:nvPr/>
        </p:nvPicPr>
        <p:blipFill>
          <a:blip r:embed="rId6"/>
          <a:stretch>
            <a:fillRect/>
          </a:stretch>
        </p:blipFill>
        <p:spPr>
          <a:xfrm>
            <a:off x="7736612" y="3268016"/>
            <a:ext cx="3476625" cy="1323975"/>
          </a:xfrm>
          <a:prstGeom prst="rect">
            <a:avLst/>
          </a:prstGeom>
        </p:spPr>
      </p:pic>
      <p:pic>
        <p:nvPicPr>
          <p:cNvPr id="28" name="Picture 27">
            <a:extLst>
              <a:ext uri="{FF2B5EF4-FFF2-40B4-BE49-F238E27FC236}">
                <a16:creationId xmlns:a16="http://schemas.microsoft.com/office/drawing/2014/main" id="{E9252F0E-E2E4-4AAA-ADF5-733777AD9ADF}"/>
              </a:ext>
            </a:extLst>
          </p:cNvPr>
          <p:cNvPicPr>
            <a:picLocks noChangeAspect="1"/>
          </p:cNvPicPr>
          <p:nvPr/>
        </p:nvPicPr>
        <p:blipFill>
          <a:blip r:embed="rId7"/>
          <a:stretch>
            <a:fillRect/>
          </a:stretch>
        </p:blipFill>
        <p:spPr>
          <a:xfrm>
            <a:off x="3604344" y="1754318"/>
            <a:ext cx="3333750" cy="1257300"/>
          </a:xfrm>
          <a:prstGeom prst="rect">
            <a:avLst/>
          </a:prstGeom>
        </p:spPr>
      </p:pic>
      <p:pic>
        <p:nvPicPr>
          <p:cNvPr id="30" name="Picture 29">
            <a:extLst>
              <a:ext uri="{FF2B5EF4-FFF2-40B4-BE49-F238E27FC236}">
                <a16:creationId xmlns:a16="http://schemas.microsoft.com/office/drawing/2014/main" id="{1E71D57A-06E6-4DAB-BC21-BB3A3923F5D4}"/>
              </a:ext>
            </a:extLst>
          </p:cNvPr>
          <p:cNvPicPr>
            <a:picLocks noChangeAspect="1"/>
          </p:cNvPicPr>
          <p:nvPr/>
        </p:nvPicPr>
        <p:blipFill>
          <a:blip r:embed="rId8"/>
          <a:stretch>
            <a:fillRect/>
          </a:stretch>
        </p:blipFill>
        <p:spPr>
          <a:xfrm>
            <a:off x="7708037" y="1748368"/>
            <a:ext cx="3505200" cy="1304925"/>
          </a:xfrm>
          <a:prstGeom prst="rect">
            <a:avLst/>
          </a:prstGeom>
        </p:spPr>
      </p:pic>
      <p:sp>
        <p:nvSpPr>
          <p:cNvPr id="19" name="Content Placeholder 2">
            <a:extLst>
              <a:ext uri="{FF2B5EF4-FFF2-40B4-BE49-F238E27FC236}">
                <a16:creationId xmlns:a16="http://schemas.microsoft.com/office/drawing/2014/main" id="{3C003DBD-4565-495B-AF7E-73D5EDAFB4C4}"/>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2" action="ppaction://hlinksldjump">
                  <a:extLst>
                    <a:ext uri="{A12FA001-AC4F-418D-AE19-62706E023703}">
                      <ahyp:hlinkClr xmlns:ahyp="http://schemas.microsoft.com/office/drawing/2018/hyperlinkcolor" val="tx"/>
                    </a:ext>
                  </a:extLst>
                </a:hlinkClick>
              </a:rPr>
              <a:t>Crime trends</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20"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21"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22"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23"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520329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BE3EEF1-99C4-4C45-BF75-EB4900AF4CFE}"/>
              </a:ext>
            </a:extLst>
          </p:cNvPr>
          <p:cNvSpPr>
            <a:spLocks noGrp="1"/>
          </p:cNvSpPr>
          <p:nvPr>
            <p:ph idx="14"/>
          </p:nvPr>
        </p:nvSpPr>
        <p:spPr>
          <a:xfrm>
            <a:off x="3540370" y="6026328"/>
            <a:ext cx="7873510" cy="332992"/>
          </a:xfrm>
        </p:spPr>
        <p:txBody>
          <a:bodyPr/>
          <a:lstStyle/>
          <a:p>
            <a:r>
              <a:rPr lang="en-GB" dirty="0">
                <a:hlinkClick r:id="rId2"/>
              </a:rPr>
              <a:t>Performance for Thames Valley Police | Police.uk (www.police.uk)</a:t>
            </a:r>
            <a:endParaRPr lang="en-GB" dirty="0"/>
          </a:p>
          <a:p>
            <a:r>
              <a:rPr lang="en-GB" dirty="0"/>
              <a:t>* Rank position within group of 15 statistical neighbours</a:t>
            </a:r>
          </a:p>
        </p:txBody>
      </p:sp>
      <p:sp>
        <p:nvSpPr>
          <p:cNvPr id="5" name="Title 4">
            <a:extLst>
              <a:ext uri="{FF2B5EF4-FFF2-40B4-BE49-F238E27FC236}">
                <a16:creationId xmlns:a16="http://schemas.microsoft.com/office/drawing/2014/main" id="{9FBA1630-16B6-45F2-995A-8425B6E11709}"/>
              </a:ext>
            </a:extLst>
          </p:cNvPr>
          <p:cNvSpPr>
            <a:spLocks noGrp="1"/>
          </p:cNvSpPr>
          <p:nvPr>
            <p:ph type="title"/>
          </p:nvPr>
        </p:nvSpPr>
        <p:spPr/>
        <p:txBody>
          <a:bodyPr>
            <a:normAutofit/>
          </a:bodyPr>
          <a:lstStyle/>
          <a:p>
            <a:r>
              <a:rPr lang="en-GB" dirty="0"/>
              <a:t>Cherwell had a high overall rank in its comparator group of similar areas</a:t>
            </a:r>
          </a:p>
        </p:txBody>
      </p:sp>
      <p:sp>
        <p:nvSpPr>
          <p:cNvPr id="6" name="Slide Number Placeholder 5">
            <a:extLst>
              <a:ext uri="{FF2B5EF4-FFF2-40B4-BE49-F238E27FC236}">
                <a16:creationId xmlns:a16="http://schemas.microsoft.com/office/drawing/2014/main" id="{ECD4D510-AA11-443A-8DC0-02C3B519A6C1}"/>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17</a:t>
            </a:fld>
            <a:endParaRPr lang="en-US" dirty="0"/>
          </a:p>
        </p:txBody>
      </p:sp>
      <p:sp>
        <p:nvSpPr>
          <p:cNvPr id="7" name="Footer Placeholder 6">
            <a:extLst>
              <a:ext uri="{FF2B5EF4-FFF2-40B4-BE49-F238E27FC236}">
                <a16:creationId xmlns:a16="http://schemas.microsoft.com/office/drawing/2014/main" id="{1439057A-D76B-4D22-95B2-3B25BEA004DC}"/>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pic>
        <p:nvPicPr>
          <p:cNvPr id="18" name="Picture 17">
            <a:extLst>
              <a:ext uri="{FF2B5EF4-FFF2-40B4-BE49-F238E27FC236}">
                <a16:creationId xmlns:a16="http://schemas.microsoft.com/office/drawing/2014/main" id="{EA5FDCE2-0827-4C21-A90A-D4083DDB5B65}"/>
              </a:ext>
            </a:extLst>
          </p:cNvPr>
          <p:cNvPicPr>
            <a:picLocks noChangeAspect="1"/>
          </p:cNvPicPr>
          <p:nvPr/>
        </p:nvPicPr>
        <p:blipFill>
          <a:blip r:embed="rId3"/>
          <a:stretch>
            <a:fillRect/>
          </a:stretch>
        </p:blipFill>
        <p:spPr>
          <a:xfrm>
            <a:off x="8728010" y="6027806"/>
            <a:ext cx="2919413" cy="295275"/>
          </a:xfrm>
          <a:prstGeom prst="rect">
            <a:avLst/>
          </a:prstGeom>
        </p:spPr>
      </p:pic>
      <p:sp>
        <p:nvSpPr>
          <p:cNvPr id="19" name="Content Placeholder 14">
            <a:extLst>
              <a:ext uri="{FF2B5EF4-FFF2-40B4-BE49-F238E27FC236}">
                <a16:creationId xmlns:a16="http://schemas.microsoft.com/office/drawing/2014/main" id="{1C0A6A2E-DF09-460E-A74C-F60CE88F2FF8}"/>
              </a:ext>
            </a:extLst>
          </p:cNvPr>
          <p:cNvSpPr>
            <a:spLocks noGrp="1"/>
          </p:cNvSpPr>
          <p:nvPr>
            <p:ph idx="1"/>
          </p:nvPr>
        </p:nvSpPr>
        <p:spPr>
          <a:xfrm>
            <a:off x="3540370" y="1326205"/>
            <a:ext cx="7618925" cy="637030"/>
          </a:xfrm>
        </p:spPr>
        <p:txBody>
          <a:bodyPr>
            <a:normAutofit/>
          </a:bodyPr>
          <a:lstStyle/>
          <a:p>
            <a:r>
              <a:rPr lang="en-GB" dirty="0"/>
              <a:t>For year ending June 2021, Cherwell was ranked the highest of Oxfordshire districts in its group of 15 statistical neighbours (3</a:t>
            </a:r>
            <a:r>
              <a:rPr lang="en-GB" baseline="30000" dirty="0"/>
              <a:t>rd</a:t>
            </a:r>
            <a:r>
              <a:rPr lang="en-GB" dirty="0"/>
              <a:t>), followed by Vale of White Horse ranked 5</a:t>
            </a:r>
            <a:r>
              <a:rPr lang="en-GB" baseline="30000" dirty="0"/>
              <a:t>th</a:t>
            </a:r>
            <a:r>
              <a:rPr lang="en-GB" dirty="0"/>
              <a:t>.</a:t>
            </a:r>
          </a:p>
        </p:txBody>
      </p:sp>
      <p:sp>
        <p:nvSpPr>
          <p:cNvPr id="32" name="TextBox 31">
            <a:extLst>
              <a:ext uri="{FF2B5EF4-FFF2-40B4-BE49-F238E27FC236}">
                <a16:creationId xmlns:a16="http://schemas.microsoft.com/office/drawing/2014/main" id="{56A1BD40-35A3-4E0A-AB9E-953E6665F014}"/>
              </a:ext>
            </a:extLst>
          </p:cNvPr>
          <p:cNvSpPr txBox="1"/>
          <p:nvPr/>
        </p:nvSpPr>
        <p:spPr>
          <a:xfrm>
            <a:off x="3939813" y="1888846"/>
            <a:ext cx="7074624" cy="523220"/>
          </a:xfrm>
          <a:prstGeom prst="rect">
            <a:avLst/>
          </a:prstGeom>
          <a:noFill/>
        </p:spPr>
        <p:txBody>
          <a:bodyPr wrap="square" rtlCol="0">
            <a:spAutoFit/>
          </a:bodyPr>
          <a:lstStyle/>
          <a:p>
            <a:r>
              <a:rPr lang="en-GB" sz="1400" b="1" dirty="0">
                <a:solidFill>
                  <a:schemeClr val="tx1">
                    <a:lumMod val="65000"/>
                    <a:lumOff val="35000"/>
                  </a:schemeClr>
                </a:solidFill>
              </a:rPr>
              <a:t>Comparative rates of all crime per 1,000 population </a:t>
            </a:r>
            <a:r>
              <a:rPr lang="en-GB" sz="1200" dirty="0">
                <a:solidFill>
                  <a:schemeClr val="tx1">
                    <a:lumMod val="65000"/>
                    <a:lumOff val="35000"/>
                  </a:schemeClr>
                </a:solidFill>
              </a:rPr>
              <a:t>year ending </a:t>
            </a:r>
            <a:r>
              <a:rPr lang="en-GB" sz="1200" b="1" dirty="0">
                <a:solidFill>
                  <a:schemeClr val="tx1">
                    <a:lumMod val="65000"/>
                    <a:lumOff val="35000"/>
                  </a:schemeClr>
                </a:solidFill>
              </a:rPr>
              <a:t>June 2021</a:t>
            </a:r>
          </a:p>
          <a:p>
            <a:r>
              <a:rPr lang="en-GB" sz="1400" b="1" dirty="0">
                <a:solidFill>
                  <a:schemeClr val="tx1">
                    <a:lumMod val="65000"/>
                    <a:lumOff val="35000"/>
                  </a:schemeClr>
                </a:solidFill>
              </a:rPr>
              <a:t>Oxfordshire Districts each ranked within its group of 15 statistical neighbours</a:t>
            </a:r>
          </a:p>
        </p:txBody>
      </p:sp>
      <p:grpSp>
        <p:nvGrpSpPr>
          <p:cNvPr id="51" name="Group 50">
            <a:extLst>
              <a:ext uri="{FF2B5EF4-FFF2-40B4-BE49-F238E27FC236}">
                <a16:creationId xmlns:a16="http://schemas.microsoft.com/office/drawing/2014/main" id="{61D17BA1-DA35-412D-8EBB-71C6CC185C07}"/>
              </a:ext>
            </a:extLst>
          </p:cNvPr>
          <p:cNvGrpSpPr/>
          <p:nvPr/>
        </p:nvGrpSpPr>
        <p:grpSpPr>
          <a:xfrm>
            <a:off x="3603228" y="2406474"/>
            <a:ext cx="1940353" cy="3520614"/>
            <a:chOff x="3403530" y="1712765"/>
            <a:chExt cx="1940353" cy="3520614"/>
          </a:xfrm>
        </p:grpSpPr>
        <p:pic>
          <p:nvPicPr>
            <p:cNvPr id="34" name="Picture 33">
              <a:extLst>
                <a:ext uri="{FF2B5EF4-FFF2-40B4-BE49-F238E27FC236}">
                  <a16:creationId xmlns:a16="http://schemas.microsoft.com/office/drawing/2014/main" id="{77F797B7-8CA2-4DFF-A30F-DBF305FC7949}"/>
                </a:ext>
              </a:extLst>
            </p:cNvPr>
            <p:cNvPicPr>
              <a:picLocks noChangeAspect="1"/>
            </p:cNvPicPr>
            <p:nvPr/>
          </p:nvPicPr>
          <p:blipFill rotWithShape="1">
            <a:blip r:embed="rId4"/>
            <a:srcRect l="9845"/>
            <a:stretch/>
          </p:blipFill>
          <p:spPr>
            <a:xfrm rot="16200000" flipV="1">
              <a:off x="2878996" y="2680348"/>
              <a:ext cx="3128110" cy="1801665"/>
            </a:xfrm>
            <a:prstGeom prst="rect">
              <a:avLst/>
            </a:prstGeom>
          </p:spPr>
        </p:pic>
        <p:pic>
          <p:nvPicPr>
            <p:cNvPr id="9" name="Picture 8">
              <a:extLst>
                <a:ext uri="{FF2B5EF4-FFF2-40B4-BE49-F238E27FC236}">
                  <a16:creationId xmlns:a16="http://schemas.microsoft.com/office/drawing/2014/main" id="{B423E75C-E3D4-4FFF-ABF2-D3615827050A}"/>
                </a:ext>
              </a:extLst>
            </p:cNvPr>
            <p:cNvPicPr>
              <a:picLocks noChangeAspect="1"/>
            </p:cNvPicPr>
            <p:nvPr/>
          </p:nvPicPr>
          <p:blipFill rotWithShape="1">
            <a:blip r:embed="rId4"/>
            <a:srcRect r="90637"/>
            <a:stretch/>
          </p:blipFill>
          <p:spPr>
            <a:xfrm rot="5400000">
              <a:off x="4280614" y="974369"/>
              <a:ext cx="324874" cy="1801665"/>
            </a:xfrm>
            <a:prstGeom prst="rect">
              <a:avLst/>
            </a:prstGeom>
          </p:spPr>
        </p:pic>
        <p:sp>
          <p:nvSpPr>
            <p:cNvPr id="21" name="TextBox 20">
              <a:extLst>
                <a:ext uri="{FF2B5EF4-FFF2-40B4-BE49-F238E27FC236}">
                  <a16:creationId xmlns:a16="http://schemas.microsoft.com/office/drawing/2014/main" id="{85B180E4-4AF7-4DC9-9FBC-C76B9F445172}"/>
                </a:ext>
              </a:extLst>
            </p:cNvPr>
            <p:cNvSpPr txBox="1"/>
            <p:nvPr/>
          </p:nvSpPr>
          <p:spPr>
            <a:xfrm>
              <a:off x="4814633" y="2418281"/>
              <a:ext cx="320922" cy="276999"/>
            </a:xfrm>
            <a:prstGeom prst="rect">
              <a:avLst/>
            </a:prstGeom>
            <a:noFill/>
          </p:spPr>
          <p:txBody>
            <a:bodyPr wrap="none" rtlCol="0">
              <a:spAutoFit/>
            </a:bodyPr>
            <a:lstStyle/>
            <a:p>
              <a:r>
                <a:rPr lang="en-GB" sz="1200" dirty="0"/>
                <a:t>3*</a:t>
              </a:r>
            </a:p>
          </p:txBody>
        </p:sp>
        <p:sp>
          <p:nvSpPr>
            <p:cNvPr id="35" name="TextBox 34">
              <a:extLst>
                <a:ext uri="{FF2B5EF4-FFF2-40B4-BE49-F238E27FC236}">
                  <a16:creationId xmlns:a16="http://schemas.microsoft.com/office/drawing/2014/main" id="{341540FB-2368-46CF-9A0B-DB50F6115C38}"/>
                </a:ext>
              </a:extLst>
            </p:cNvPr>
            <p:cNvSpPr txBox="1"/>
            <p:nvPr/>
          </p:nvSpPr>
          <p:spPr>
            <a:xfrm>
              <a:off x="3403530" y="2058151"/>
              <a:ext cx="831397" cy="3175228"/>
            </a:xfrm>
            <a:prstGeom prst="rect">
              <a:avLst/>
            </a:prstGeom>
            <a:solidFill>
              <a:schemeClr val="bg1"/>
            </a:solidFill>
          </p:spPr>
          <p:txBody>
            <a:bodyPr wrap="square" rtlCol="0">
              <a:spAutoFit/>
            </a:bodyPr>
            <a:lstStyle/>
            <a:p>
              <a:pPr algn="r"/>
              <a:r>
                <a:rPr lang="en-GB" sz="800" dirty="0"/>
                <a:t>Epping Forest</a:t>
              </a:r>
            </a:p>
            <a:p>
              <a:pPr algn="r"/>
              <a:endParaRPr lang="en-GB" sz="800" dirty="0"/>
            </a:p>
            <a:p>
              <a:pPr algn="r"/>
              <a:endParaRPr lang="en-GB" sz="800" dirty="0"/>
            </a:p>
            <a:p>
              <a:pPr algn="r">
                <a:spcBef>
                  <a:spcPts val="400"/>
                </a:spcBef>
              </a:pPr>
              <a:r>
                <a:rPr lang="en-GB" sz="800" dirty="0"/>
                <a:t>Cherwell</a:t>
              </a:r>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spcBef>
                  <a:spcPts val="300"/>
                </a:spcBef>
              </a:pPr>
              <a:r>
                <a:rPr lang="en-GB" sz="800" dirty="0"/>
                <a:t>North Herts</a:t>
              </a:r>
            </a:p>
          </p:txBody>
        </p:sp>
      </p:grpSp>
      <p:grpSp>
        <p:nvGrpSpPr>
          <p:cNvPr id="8" name="Group 7">
            <a:extLst>
              <a:ext uri="{FF2B5EF4-FFF2-40B4-BE49-F238E27FC236}">
                <a16:creationId xmlns:a16="http://schemas.microsoft.com/office/drawing/2014/main" id="{19B0BF19-1557-4794-A776-4FB849FA25D5}"/>
              </a:ext>
            </a:extLst>
          </p:cNvPr>
          <p:cNvGrpSpPr/>
          <p:nvPr/>
        </p:nvGrpSpPr>
        <p:grpSpPr>
          <a:xfrm>
            <a:off x="5638451" y="2420705"/>
            <a:ext cx="1927647" cy="3399830"/>
            <a:chOff x="2584569" y="1128469"/>
            <a:chExt cx="1927647" cy="3399830"/>
          </a:xfrm>
        </p:grpSpPr>
        <p:pic>
          <p:nvPicPr>
            <p:cNvPr id="11" name="Picture 10">
              <a:extLst>
                <a:ext uri="{FF2B5EF4-FFF2-40B4-BE49-F238E27FC236}">
                  <a16:creationId xmlns:a16="http://schemas.microsoft.com/office/drawing/2014/main" id="{017EDE7B-C762-4ACB-8FBD-56CBE5ADB7A9}"/>
                </a:ext>
              </a:extLst>
            </p:cNvPr>
            <p:cNvPicPr>
              <a:picLocks noChangeAspect="1"/>
            </p:cNvPicPr>
            <p:nvPr/>
          </p:nvPicPr>
          <p:blipFill rotWithShape="1">
            <a:blip r:embed="rId5">
              <a:extLst>
                <a:ext uri="{28A0092B-C50C-407E-A947-70E740481C1C}">
                  <a14:useLocalDpi xmlns:a14="http://schemas.microsoft.com/office/drawing/2010/main" val="0"/>
                </a:ext>
              </a:extLst>
            </a:blip>
            <a:srcRect l="10386"/>
            <a:stretch/>
          </p:blipFill>
          <p:spPr>
            <a:xfrm rot="5400000" flipH="1">
              <a:off x="2099517" y="2057701"/>
              <a:ext cx="3109330" cy="1716068"/>
            </a:xfrm>
            <a:prstGeom prst="rect">
              <a:avLst/>
            </a:prstGeom>
          </p:spPr>
        </p:pic>
        <p:pic>
          <p:nvPicPr>
            <p:cNvPr id="36" name="Picture 35">
              <a:extLst>
                <a:ext uri="{FF2B5EF4-FFF2-40B4-BE49-F238E27FC236}">
                  <a16:creationId xmlns:a16="http://schemas.microsoft.com/office/drawing/2014/main" id="{B8D9E734-2916-4C3A-BA0A-D46DE5291792}"/>
                </a:ext>
              </a:extLst>
            </p:cNvPr>
            <p:cNvPicPr>
              <a:picLocks noChangeAspect="1"/>
            </p:cNvPicPr>
            <p:nvPr/>
          </p:nvPicPr>
          <p:blipFill rotWithShape="1">
            <a:blip r:embed="rId5">
              <a:extLst>
                <a:ext uri="{28A0092B-C50C-407E-A947-70E740481C1C}">
                  <a14:useLocalDpi xmlns:a14="http://schemas.microsoft.com/office/drawing/2010/main" val="0"/>
                </a:ext>
              </a:extLst>
            </a:blip>
            <a:srcRect r="90637"/>
            <a:stretch/>
          </p:blipFill>
          <p:spPr>
            <a:xfrm rot="5400000">
              <a:off x="3480871" y="432872"/>
              <a:ext cx="324873" cy="1716068"/>
            </a:xfrm>
            <a:prstGeom prst="rect">
              <a:avLst/>
            </a:prstGeom>
          </p:spPr>
        </p:pic>
        <p:sp>
          <p:nvSpPr>
            <p:cNvPr id="37" name="TextBox 36">
              <a:extLst>
                <a:ext uri="{FF2B5EF4-FFF2-40B4-BE49-F238E27FC236}">
                  <a16:creationId xmlns:a16="http://schemas.microsoft.com/office/drawing/2014/main" id="{3C4F17C6-626D-4B44-B7CD-3624742CAD3F}"/>
                </a:ext>
              </a:extLst>
            </p:cNvPr>
            <p:cNvSpPr txBox="1"/>
            <p:nvPr/>
          </p:nvSpPr>
          <p:spPr>
            <a:xfrm>
              <a:off x="2584569" y="1365895"/>
              <a:ext cx="831397" cy="3162404"/>
            </a:xfrm>
            <a:prstGeom prst="rect">
              <a:avLst/>
            </a:prstGeom>
            <a:solidFill>
              <a:schemeClr val="bg1"/>
            </a:solidFill>
          </p:spPr>
          <p:txBody>
            <a:bodyPr wrap="square" rtlCol="0">
              <a:spAutoFit/>
            </a:bodyPr>
            <a:lstStyle/>
            <a:p>
              <a:pPr algn="r"/>
              <a:r>
                <a:rPr lang="en-GB" sz="800" dirty="0"/>
                <a:t>Southampton</a:t>
              </a:r>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spcBef>
                  <a:spcPts val="600"/>
                </a:spcBef>
              </a:pPr>
              <a:r>
                <a:rPr lang="en-GB" sz="800" dirty="0"/>
                <a:t>Oxford</a:t>
              </a:r>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spcBef>
                  <a:spcPts val="300"/>
                </a:spcBef>
              </a:pPr>
              <a:r>
                <a:rPr lang="en-GB" sz="800" dirty="0"/>
                <a:t>Cheltenham</a:t>
              </a:r>
            </a:p>
          </p:txBody>
        </p:sp>
        <p:sp>
          <p:nvSpPr>
            <p:cNvPr id="38" name="TextBox 37">
              <a:extLst>
                <a:ext uri="{FF2B5EF4-FFF2-40B4-BE49-F238E27FC236}">
                  <a16:creationId xmlns:a16="http://schemas.microsoft.com/office/drawing/2014/main" id="{74A41768-FC84-46C1-AA0B-979D504BCB9A}"/>
                </a:ext>
              </a:extLst>
            </p:cNvPr>
            <p:cNvSpPr txBox="1"/>
            <p:nvPr/>
          </p:nvSpPr>
          <p:spPr>
            <a:xfrm>
              <a:off x="4131699" y="2380850"/>
              <a:ext cx="320922" cy="276999"/>
            </a:xfrm>
            <a:prstGeom prst="rect">
              <a:avLst/>
            </a:prstGeom>
            <a:noFill/>
          </p:spPr>
          <p:txBody>
            <a:bodyPr wrap="none" rtlCol="0">
              <a:spAutoFit/>
            </a:bodyPr>
            <a:lstStyle/>
            <a:p>
              <a:r>
                <a:rPr lang="en-GB" sz="1200" dirty="0"/>
                <a:t>6*</a:t>
              </a:r>
            </a:p>
          </p:txBody>
        </p:sp>
      </p:grpSp>
      <p:grpSp>
        <p:nvGrpSpPr>
          <p:cNvPr id="54" name="Group 53">
            <a:extLst>
              <a:ext uri="{FF2B5EF4-FFF2-40B4-BE49-F238E27FC236}">
                <a16:creationId xmlns:a16="http://schemas.microsoft.com/office/drawing/2014/main" id="{C094088C-14CA-48E9-9749-95401233E96C}"/>
              </a:ext>
            </a:extLst>
          </p:cNvPr>
          <p:cNvGrpSpPr/>
          <p:nvPr/>
        </p:nvGrpSpPr>
        <p:grpSpPr>
          <a:xfrm>
            <a:off x="9685913" y="2426989"/>
            <a:ext cx="1896443" cy="3347638"/>
            <a:chOff x="9348180" y="2188085"/>
            <a:chExt cx="1896443" cy="3347638"/>
          </a:xfrm>
        </p:grpSpPr>
        <p:pic>
          <p:nvPicPr>
            <p:cNvPr id="15" name="Picture 14">
              <a:extLst>
                <a:ext uri="{FF2B5EF4-FFF2-40B4-BE49-F238E27FC236}">
                  <a16:creationId xmlns:a16="http://schemas.microsoft.com/office/drawing/2014/main" id="{526A24D3-DF5F-4218-9D28-6271CC2164C1}"/>
                </a:ext>
              </a:extLst>
            </p:cNvPr>
            <p:cNvPicPr>
              <a:picLocks noChangeAspect="1"/>
            </p:cNvPicPr>
            <p:nvPr/>
          </p:nvPicPr>
          <p:blipFill rotWithShape="1">
            <a:blip r:embed="rId6">
              <a:extLst>
                <a:ext uri="{28A0092B-C50C-407E-A947-70E740481C1C}">
                  <a14:useLocalDpi xmlns:a14="http://schemas.microsoft.com/office/drawing/2010/main" val="0"/>
                </a:ext>
              </a:extLst>
            </a:blip>
            <a:srcRect l="9258"/>
            <a:stretch/>
          </p:blipFill>
          <p:spPr>
            <a:xfrm rot="16200000" flipV="1">
              <a:off x="8802125" y="3027045"/>
              <a:ext cx="3083330" cy="1801665"/>
            </a:xfrm>
            <a:prstGeom prst="rect">
              <a:avLst/>
            </a:prstGeom>
          </p:spPr>
        </p:pic>
        <p:sp>
          <p:nvSpPr>
            <p:cNvPr id="46" name="TextBox 45">
              <a:extLst>
                <a:ext uri="{FF2B5EF4-FFF2-40B4-BE49-F238E27FC236}">
                  <a16:creationId xmlns:a16="http://schemas.microsoft.com/office/drawing/2014/main" id="{CCCCE63C-04D3-426E-A237-CA4D1518F736}"/>
                </a:ext>
              </a:extLst>
            </p:cNvPr>
            <p:cNvSpPr txBox="1"/>
            <p:nvPr/>
          </p:nvSpPr>
          <p:spPr>
            <a:xfrm>
              <a:off x="10754278" y="4629055"/>
              <a:ext cx="401072" cy="276999"/>
            </a:xfrm>
            <a:prstGeom prst="rect">
              <a:avLst/>
            </a:prstGeom>
            <a:noFill/>
          </p:spPr>
          <p:txBody>
            <a:bodyPr wrap="none" rtlCol="0">
              <a:spAutoFit/>
            </a:bodyPr>
            <a:lstStyle/>
            <a:p>
              <a:r>
                <a:rPr lang="en-GB" sz="1200" dirty="0"/>
                <a:t>12*</a:t>
              </a:r>
            </a:p>
          </p:txBody>
        </p:sp>
        <p:pic>
          <p:nvPicPr>
            <p:cNvPr id="52" name="Picture 51">
              <a:extLst>
                <a:ext uri="{FF2B5EF4-FFF2-40B4-BE49-F238E27FC236}">
                  <a16:creationId xmlns:a16="http://schemas.microsoft.com/office/drawing/2014/main" id="{04A69602-EBFE-4F51-9B97-8603E04BCB5B}"/>
                </a:ext>
              </a:extLst>
            </p:cNvPr>
            <p:cNvPicPr>
              <a:picLocks noChangeAspect="1"/>
            </p:cNvPicPr>
            <p:nvPr/>
          </p:nvPicPr>
          <p:blipFill rotWithShape="1">
            <a:blip r:embed="rId6">
              <a:extLst>
                <a:ext uri="{28A0092B-C50C-407E-A947-70E740481C1C}">
                  <a14:useLocalDpi xmlns:a14="http://schemas.microsoft.com/office/drawing/2010/main" val="0"/>
                </a:ext>
              </a:extLst>
            </a:blip>
            <a:srcRect r="91848"/>
            <a:stretch/>
          </p:blipFill>
          <p:spPr>
            <a:xfrm rot="5400000">
              <a:off x="10205291" y="1425752"/>
              <a:ext cx="277000" cy="1801665"/>
            </a:xfrm>
            <a:prstGeom prst="rect">
              <a:avLst/>
            </a:prstGeom>
          </p:spPr>
        </p:pic>
        <p:sp>
          <p:nvSpPr>
            <p:cNvPr id="53" name="TextBox 52">
              <a:extLst>
                <a:ext uri="{FF2B5EF4-FFF2-40B4-BE49-F238E27FC236}">
                  <a16:creationId xmlns:a16="http://schemas.microsoft.com/office/drawing/2014/main" id="{14DDC399-2FEB-4863-A3E2-A538A85D669E}"/>
                </a:ext>
              </a:extLst>
            </p:cNvPr>
            <p:cNvSpPr txBox="1"/>
            <p:nvPr/>
          </p:nvSpPr>
          <p:spPr>
            <a:xfrm>
              <a:off x="9348180" y="2437439"/>
              <a:ext cx="831397" cy="3098284"/>
            </a:xfrm>
            <a:prstGeom prst="rect">
              <a:avLst/>
            </a:prstGeom>
            <a:solidFill>
              <a:schemeClr val="bg1"/>
            </a:solidFill>
          </p:spPr>
          <p:txBody>
            <a:bodyPr wrap="square" rtlCol="0">
              <a:spAutoFit/>
            </a:bodyPr>
            <a:lstStyle/>
            <a:p>
              <a:pPr algn="r"/>
              <a:r>
                <a:rPr lang="en-GB" sz="800" dirty="0"/>
                <a:t>Sevenoaks</a:t>
              </a:r>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spcBef>
                  <a:spcPts val="400"/>
                </a:spcBef>
              </a:pPr>
              <a:r>
                <a:rPr lang="en-GB" sz="800" dirty="0"/>
                <a:t>West Oxon</a:t>
              </a:r>
            </a:p>
            <a:p>
              <a:pPr algn="r"/>
              <a:endParaRPr lang="en-GB" sz="800" dirty="0"/>
            </a:p>
            <a:p>
              <a:pPr algn="r"/>
              <a:endParaRPr lang="en-GB" sz="800" dirty="0"/>
            </a:p>
            <a:p>
              <a:pPr algn="r"/>
              <a:endParaRPr lang="en-GB" sz="800" dirty="0"/>
            </a:p>
            <a:p>
              <a:pPr algn="r"/>
              <a:endParaRPr lang="en-GB" sz="800" dirty="0"/>
            </a:p>
            <a:p>
              <a:pPr algn="r">
                <a:spcBef>
                  <a:spcPts val="200"/>
                </a:spcBef>
              </a:pPr>
              <a:r>
                <a:rPr lang="en-GB" sz="800" dirty="0"/>
                <a:t>Rutland</a:t>
              </a:r>
            </a:p>
          </p:txBody>
        </p:sp>
      </p:grpSp>
      <p:grpSp>
        <p:nvGrpSpPr>
          <p:cNvPr id="57" name="Group 56">
            <a:extLst>
              <a:ext uri="{FF2B5EF4-FFF2-40B4-BE49-F238E27FC236}">
                <a16:creationId xmlns:a16="http://schemas.microsoft.com/office/drawing/2014/main" id="{F51E81AE-3DAD-47F2-9E5C-7C167890261B}"/>
              </a:ext>
            </a:extLst>
          </p:cNvPr>
          <p:cNvGrpSpPr/>
          <p:nvPr/>
        </p:nvGrpSpPr>
        <p:grpSpPr>
          <a:xfrm>
            <a:off x="7711477" y="2426990"/>
            <a:ext cx="1917366" cy="3510887"/>
            <a:chOff x="7711477" y="2368798"/>
            <a:chExt cx="1917366" cy="3510887"/>
          </a:xfrm>
        </p:grpSpPr>
        <p:grpSp>
          <p:nvGrpSpPr>
            <p:cNvPr id="55" name="Group 54">
              <a:extLst>
                <a:ext uri="{FF2B5EF4-FFF2-40B4-BE49-F238E27FC236}">
                  <a16:creationId xmlns:a16="http://schemas.microsoft.com/office/drawing/2014/main" id="{9D073D61-2F9B-4FA3-A7D1-DC20B1B4F644}"/>
                </a:ext>
              </a:extLst>
            </p:cNvPr>
            <p:cNvGrpSpPr/>
            <p:nvPr/>
          </p:nvGrpSpPr>
          <p:grpSpPr>
            <a:xfrm>
              <a:off x="7711477" y="2368798"/>
              <a:ext cx="1917366" cy="3510887"/>
              <a:chOff x="7169491" y="2351619"/>
              <a:chExt cx="1917366" cy="3510887"/>
            </a:xfrm>
          </p:grpSpPr>
          <p:grpSp>
            <p:nvGrpSpPr>
              <p:cNvPr id="45" name="Group 44">
                <a:extLst>
                  <a:ext uri="{FF2B5EF4-FFF2-40B4-BE49-F238E27FC236}">
                    <a16:creationId xmlns:a16="http://schemas.microsoft.com/office/drawing/2014/main" id="{5B244FF7-0F8B-4636-B7B6-649503ACCB6A}"/>
                  </a:ext>
                </a:extLst>
              </p:cNvPr>
              <p:cNvGrpSpPr/>
              <p:nvPr/>
            </p:nvGrpSpPr>
            <p:grpSpPr>
              <a:xfrm>
                <a:off x="7285192" y="2351619"/>
                <a:ext cx="1801665" cy="3369872"/>
                <a:chOff x="6808888" y="888618"/>
                <a:chExt cx="1801665" cy="3369872"/>
              </a:xfrm>
            </p:grpSpPr>
            <p:pic>
              <p:nvPicPr>
                <p:cNvPr id="13" name="Picture 12">
                  <a:extLst>
                    <a:ext uri="{FF2B5EF4-FFF2-40B4-BE49-F238E27FC236}">
                      <a16:creationId xmlns:a16="http://schemas.microsoft.com/office/drawing/2014/main" id="{FB5BD8FA-FED1-45DF-820B-0348FD9FE454}"/>
                    </a:ext>
                  </a:extLst>
                </p:cNvPr>
                <p:cNvPicPr>
                  <a:picLocks noChangeAspect="1"/>
                </p:cNvPicPr>
                <p:nvPr/>
              </p:nvPicPr>
              <p:blipFill rotWithShape="1">
                <a:blip r:embed="rId7">
                  <a:extLst>
                    <a:ext uri="{28A0092B-C50C-407E-A947-70E740481C1C}">
                      <a14:useLocalDpi xmlns:a14="http://schemas.microsoft.com/office/drawing/2010/main" val="0"/>
                    </a:ext>
                  </a:extLst>
                </a:blip>
                <a:srcRect r="90959"/>
                <a:stretch/>
              </p:blipFill>
              <p:spPr>
                <a:xfrm rot="5400000">
                  <a:off x="7555742" y="141764"/>
                  <a:ext cx="307958" cy="1801665"/>
                </a:xfrm>
                <a:prstGeom prst="rect">
                  <a:avLst/>
                </a:prstGeom>
              </p:spPr>
            </p:pic>
            <p:pic>
              <p:nvPicPr>
                <p:cNvPr id="39" name="Picture 38">
                  <a:extLst>
                    <a:ext uri="{FF2B5EF4-FFF2-40B4-BE49-F238E27FC236}">
                      <a16:creationId xmlns:a16="http://schemas.microsoft.com/office/drawing/2014/main" id="{F200D123-81B6-459E-8FF0-10DD246436E1}"/>
                    </a:ext>
                  </a:extLst>
                </p:cNvPr>
                <p:cNvPicPr>
                  <a:picLocks noChangeAspect="1"/>
                </p:cNvPicPr>
                <p:nvPr/>
              </p:nvPicPr>
              <p:blipFill rotWithShape="1">
                <a:blip r:embed="rId7">
                  <a:extLst>
                    <a:ext uri="{28A0092B-C50C-407E-A947-70E740481C1C}">
                      <a14:useLocalDpi xmlns:a14="http://schemas.microsoft.com/office/drawing/2010/main" val="0"/>
                    </a:ext>
                  </a:extLst>
                </a:blip>
                <a:srcRect l="9476"/>
                <a:stretch/>
              </p:blipFill>
              <p:spPr>
                <a:xfrm rot="16200000" flipV="1">
                  <a:off x="6168056" y="1815993"/>
                  <a:ext cx="3083329" cy="1801665"/>
                </a:xfrm>
                <a:prstGeom prst="rect">
                  <a:avLst/>
                </a:prstGeom>
              </p:spPr>
            </p:pic>
          </p:grpSp>
          <p:sp>
            <p:nvSpPr>
              <p:cNvPr id="40" name="TextBox 39">
                <a:extLst>
                  <a:ext uri="{FF2B5EF4-FFF2-40B4-BE49-F238E27FC236}">
                    <a16:creationId xmlns:a16="http://schemas.microsoft.com/office/drawing/2014/main" id="{FD756168-C255-4111-BB0D-39096F71B327}"/>
                  </a:ext>
                </a:extLst>
              </p:cNvPr>
              <p:cNvSpPr txBox="1"/>
              <p:nvPr/>
            </p:nvSpPr>
            <p:spPr>
              <a:xfrm>
                <a:off x="7169491" y="2615463"/>
                <a:ext cx="831397" cy="3247043"/>
              </a:xfrm>
              <a:prstGeom prst="rect">
                <a:avLst/>
              </a:prstGeom>
              <a:solidFill>
                <a:schemeClr val="bg1"/>
              </a:solidFill>
            </p:spPr>
            <p:txBody>
              <a:bodyPr wrap="square" rtlCol="0">
                <a:spAutoFit/>
              </a:bodyPr>
              <a:lstStyle/>
              <a:p>
                <a:pPr algn="r"/>
                <a:r>
                  <a:rPr lang="en-GB" sz="800" dirty="0"/>
                  <a:t>South Bucks</a:t>
                </a:r>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r>
                  <a:rPr lang="en-GB" sz="800" dirty="0"/>
                  <a:t>Vale of WH</a:t>
                </a:r>
              </a:p>
              <a:p>
                <a:pPr algn="r">
                  <a:spcBef>
                    <a:spcPts val="600"/>
                  </a:spcBef>
                </a:pPr>
                <a:r>
                  <a:rPr lang="en-GB" sz="800" dirty="0"/>
                  <a:t>South Oxon</a:t>
                </a:r>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endParaRPr lang="en-GB" sz="800" dirty="0"/>
              </a:p>
              <a:p>
                <a:pPr algn="r">
                  <a:spcBef>
                    <a:spcPts val="400"/>
                  </a:spcBef>
                </a:pPr>
                <a:r>
                  <a:rPr lang="en-GB" sz="800" dirty="0"/>
                  <a:t>Mid Sussex</a:t>
                </a:r>
              </a:p>
            </p:txBody>
          </p:sp>
          <p:sp>
            <p:nvSpPr>
              <p:cNvPr id="41" name="TextBox 40">
                <a:extLst>
                  <a:ext uri="{FF2B5EF4-FFF2-40B4-BE49-F238E27FC236}">
                    <a16:creationId xmlns:a16="http://schemas.microsoft.com/office/drawing/2014/main" id="{EE1EC8CA-8203-4316-8EFE-EB75516783BA}"/>
                  </a:ext>
                </a:extLst>
              </p:cNvPr>
              <p:cNvSpPr txBox="1"/>
              <p:nvPr/>
            </p:nvSpPr>
            <p:spPr>
              <a:xfrm>
                <a:off x="8542126" y="3451055"/>
                <a:ext cx="320922" cy="276999"/>
              </a:xfrm>
              <a:prstGeom prst="rect">
                <a:avLst/>
              </a:prstGeom>
              <a:noFill/>
            </p:spPr>
            <p:txBody>
              <a:bodyPr wrap="none" rtlCol="0">
                <a:spAutoFit/>
              </a:bodyPr>
              <a:lstStyle/>
              <a:p>
                <a:r>
                  <a:rPr lang="en-GB" sz="1200" dirty="0"/>
                  <a:t>5*</a:t>
                </a:r>
              </a:p>
            </p:txBody>
          </p:sp>
          <p:sp>
            <p:nvSpPr>
              <p:cNvPr id="43" name="TextBox 42">
                <a:extLst>
                  <a:ext uri="{FF2B5EF4-FFF2-40B4-BE49-F238E27FC236}">
                    <a16:creationId xmlns:a16="http://schemas.microsoft.com/office/drawing/2014/main" id="{DE102045-598F-4209-94EC-69E0EC87887B}"/>
                  </a:ext>
                </a:extLst>
              </p:cNvPr>
              <p:cNvSpPr txBox="1"/>
              <p:nvPr/>
            </p:nvSpPr>
            <p:spPr>
              <a:xfrm>
                <a:off x="8542127" y="3648027"/>
                <a:ext cx="320921" cy="276999"/>
              </a:xfrm>
              <a:prstGeom prst="rect">
                <a:avLst/>
              </a:prstGeom>
              <a:noFill/>
            </p:spPr>
            <p:txBody>
              <a:bodyPr wrap="square" rtlCol="0">
                <a:spAutoFit/>
              </a:bodyPr>
              <a:lstStyle/>
              <a:p>
                <a:r>
                  <a:rPr lang="en-GB" sz="1200" dirty="0"/>
                  <a:t>6*</a:t>
                </a:r>
              </a:p>
            </p:txBody>
          </p:sp>
        </p:grpSp>
        <p:sp>
          <p:nvSpPr>
            <p:cNvPr id="56" name="Rectangle 55">
              <a:extLst>
                <a:ext uri="{FF2B5EF4-FFF2-40B4-BE49-F238E27FC236}">
                  <a16:creationId xmlns:a16="http://schemas.microsoft.com/office/drawing/2014/main" id="{70B3756E-0DC9-498A-A526-077B4D719C14}"/>
                </a:ext>
              </a:extLst>
            </p:cNvPr>
            <p:cNvSpPr/>
            <p:nvPr/>
          </p:nvSpPr>
          <p:spPr>
            <a:xfrm>
              <a:off x="8596313" y="3543300"/>
              <a:ext cx="452437" cy="8339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Content Placeholder 2">
            <a:extLst>
              <a:ext uri="{FF2B5EF4-FFF2-40B4-BE49-F238E27FC236}">
                <a16:creationId xmlns:a16="http://schemas.microsoft.com/office/drawing/2014/main" id="{20456E99-D79E-41BF-9949-FD6E6DEA3A91}"/>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1" action="ppaction://hlinksldjump">
                  <a:extLst>
                    <a:ext uri="{A12FA001-AC4F-418D-AE19-62706E023703}">
                      <ahyp:hlinkClr xmlns:ahyp="http://schemas.microsoft.com/office/drawing/2018/hyperlinkcolor" val="tx"/>
                    </a:ext>
                  </a:extLst>
                </a:hlinkClick>
              </a:rPr>
              <a:t>Crime trends</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20"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21"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22"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772929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4FF874-6521-4E75-B0FF-9C2846AED658}"/>
              </a:ext>
            </a:extLst>
          </p:cNvPr>
          <p:cNvSpPr>
            <a:spLocks noGrp="1"/>
          </p:cNvSpPr>
          <p:nvPr>
            <p:ph type="title"/>
          </p:nvPr>
        </p:nvSpPr>
        <p:spPr/>
        <p:txBody>
          <a:bodyPr>
            <a:normAutofit/>
          </a:bodyPr>
          <a:lstStyle/>
          <a:p>
            <a:r>
              <a:rPr lang="en-GB" dirty="0"/>
              <a:t>Cherwell had higher comparative rates for most types of crime</a:t>
            </a:r>
          </a:p>
        </p:txBody>
      </p:sp>
      <p:graphicFrame>
        <p:nvGraphicFramePr>
          <p:cNvPr id="11" name="Content Placeholder 10">
            <a:extLst>
              <a:ext uri="{FF2B5EF4-FFF2-40B4-BE49-F238E27FC236}">
                <a16:creationId xmlns:a16="http://schemas.microsoft.com/office/drawing/2014/main" id="{88C7A183-6626-4E2E-808F-E925EF57271A}"/>
              </a:ext>
            </a:extLst>
          </p:cNvPr>
          <p:cNvGraphicFramePr>
            <a:graphicFrameLocks noGrp="1"/>
          </p:cNvGraphicFramePr>
          <p:nvPr>
            <p:ph idx="1"/>
            <p:extLst>
              <p:ext uri="{D42A27DB-BD31-4B8C-83A1-F6EECF244321}">
                <p14:modId xmlns:p14="http://schemas.microsoft.com/office/powerpoint/2010/main" val="3468540009"/>
              </p:ext>
            </p:extLst>
          </p:nvPr>
        </p:nvGraphicFramePr>
        <p:xfrm>
          <a:off x="5111340" y="2568064"/>
          <a:ext cx="6288258" cy="3356963"/>
        </p:xfrm>
        <a:graphic>
          <a:graphicData uri="http://schemas.openxmlformats.org/drawingml/2006/table">
            <a:tbl>
              <a:tblPr/>
              <a:tblGrid>
                <a:gridCol w="1893427">
                  <a:extLst>
                    <a:ext uri="{9D8B030D-6E8A-4147-A177-3AD203B41FA5}">
                      <a16:colId xmlns:a16="http://schemas.microsoft.com/office/drawing/2014/main" val="586144568"/>
                    </a:ext>
                  </a:extLst>
                </a:gridCol>
                <a:gridCol w="984823">
                  <a:extLst>
                    <a:ext uri="{9D8B030D-6E8A-4147-A177-3AD203B41FA5}">
                      <a16:colId xmlns:a16="http://schemas.microsoft.com/office/drawing/2014/main" val="1938185642"/>
                    </a:ext>
                  </a:extLst>
                </a:gridCol>
                <a:gridCol w="852502">
                  <a:extLst>
                    <a:ext uri="{9D8B030D-6E8A-4147-A177-3AD203B41FA5}">
                      <a16:colId xmlns:a16="http://schemas.microsoft.com/office/drawing/2014/main" val="2667324182"/>
                    </a:ext>
                  </a:extLst>
                </a:gridCol>
                <a:gridCol w="852502">
                  <a:extLst>
                    <a:ext uri="{9D8B030D-6E8A-4147-A177-3AD203B41FA5}">
                      <a16:colId xmlns:a16="http://schemas.microsoft.com/office/drawing/2014/main" val="2079334029"/>
                    </a:ext>
                  </a:extLst>
                </a:gridCol>
                <a:gridCol w="852502">
                  <a:extLst>
                    <a:ext uri="{9D8B030D-6E8A-4147-A177-3AD203B41FA5}">
                      <a16:colId xmlns:a16="http://schemas.microsoft.com/office/drawing/2014/main" val="3122051814"/>
                    </a:ext>
                  </a:extLst>
                </a:gridCol>
                <a:gridCol w="852502">
                  <a:extLst>
                    <a:ext uri="{9D8B030D-6E8A-4147-A177-3AD203B41FA5}">
                      <a16:colId xmlns:a16="http://schemas.microsoft.com/office/drawing/2014/main" val="3813219291"/>
                    </a:ext>
                  </a:extLst>
                </a:gridCol>
              </a:tblGrid>
              <a:tr h="499493">
                <a:tc>
                  <a:txBody>
                    <a:bodyPr/>
                    <a:lstStyle/>
                    <a:p>
                      <a:pPr algn="ctr" fontAlgn="b"/>
                      <a:endParaRPr lang="en-GB" sz="1200" b="0" i="0" u="none" strike="noStrike" dirty="0">
                        <a:solidFill>
                          <a:schemeClr val="bg1"/>
                        </a:solidFill>
                        <a:effectLst/>
                        <a:latin typeface="Calibri" panose="020F0502020204030204" pitchFamily="34" charset="0"/>
                      </a:endParaRPr>
                    </a:p>
                  </a:txBody>
                  <a:tcPr marL="3358" marR="3358" marT="33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19567C"/>
                    </a:solidFill>
                  </a:tcPr>
                </a:tc>
                <a:tc>
                  <a:txBody>
                    <a:bodyPr/>
                    <a:lstStyle/>
                    <a:p>
                      <a:pPr algn="ctr" fontAlgn="b"/>
                      <a:r>
                        <a:rPr lang="en-GB" sz="1200" b="0" i="0" u="none" strike="noStrike" dirty="0">
                          <a:solidFill>
                            <a:schemeClr val="bg1"/>
                          </a:solidFill>
                          <a:effectLst/>
                          <a:latin typeface="Calibri" panose="020F0502020204030204" pitchFamily="34" charset="0"/>
                        </a:rPr>
                        <a:t>Cherwell</a:t>
                      </a:r>
                    </a:p>
                  </a:txBody>
                  <a:tcPr marL="3358" marR="3358" marT="33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19567C"/>
                    </a:solidFill>
                  </a:tcPr>
                </a:tc>
                <a:tc>
                  <a:txBody>
                    <a:bodyPr/>
                    <a:lstStyle/>
                    <a:p>
                      <a:pPr algn="ctr" fontAlgn="b"/>
                      <a:r>
                        <a:rPr lang="en-GB" sz="1200" b="0" i="0" u="none" strike="noStrike" dirty="0">
                          <a:solidFill>
                            <a:schemeClr val="bg1"/>
                          </a:solidFill>
                          <a:effectLst/>
                          <a:latin typeface="Calibri" panose="020F0502020204030204" pitchFamily="34" charset="0"/>
                        </a:rPr>
                        <a:t>Oxford</a:t>
                      </a:r>
                    </a:p>
                  </a:txBody>
                  <a:tcPr marL="3358" marR="3358" marT="33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19567C"/>
                    </a:solidFill>
                  </a:tcPr>
                </a:tc>
                <a:tc>
                  <a:txBody>
                    <a:bodyPr/>
                    <a:lstStyle/>
                    <a:p>
                      <a:pPr algn="ctr" fontAlgn="b"/>
                      <a:r>
                        <a:rPr lang="en-GB" sz="1200" b="0" i="0" u="none" strike="noStrike" dirty="0">
                          <a:solidFill>
                            <a:schemeClr val="bg1"/>
                          </a:solidFill>
                          <a:effectLst/>
                          <a:latin typeface="Calibri" panose="020F0502020204030204" pitchFamily="34" charset="0"/>
                        </a:rPr>
                        <a:t>South Oxfordshire</a:t>
                      </a:r>
                    </a:p>
                  </a:txBody>
                  <a:tcPr marL="3358" marR="3358" marT="33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19567C"/>
                    </a:solidFill>
                  </a:tcPr>
                </a:tc>
                <a:tc>
                  <a:txBody>
                    <a:bodyPr/>
                    <a:lstStyle/>
                    <a:p>
                      <a:pPr algn="ctr" fontAlgn="b"/>
                      <a:r>
                        <a:rPr lang="en-GB" sz="1200" b="0" i="0" u="none" strike="noStrike" dirty="0">
                          <a:solidFill>
                            <a:schemeClr val="bg1"/>
                          </a:solidFill>
                          <a:effectLst/>
                          <a:latin typeface="Calibri" panose="020F0502020204030204" pitchFamily="34" charset="0"/>
                        </a:rPr>
                        <a:t>Vale of White Horse</a:t>
                      </a:r>
                    </a:p>
                  </a:txBody>
                  <a:tcPr marL="3358" marR="3358" marT="33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19567C"/>
                    </a:solidFill>
                  </a:tcPr>
                </a:tc>
                <a:tc>
                  <a:txBody>
                    <a:bodyPr/>
                    <a:lstStyle/>
                    <a:p>
                      <a:pPr algn="ctr" fontAlgn="b"/>
                      <a:r>
                        <a:rPr lang="en-GB" sz="1200" b="0" i="0" u="none" strike="noStrike" dirty="0">
                          <a:solidFill>
                            <a:schemeClr val="bg1"/>
                          </a:solidFill>
                          <a:effectLst/>
                          <a:latin typeface="Calibri" panose="020F0502020204030204" pitchFamily="34" charset="0"/>
                        </a:rPr>
                        <a:t>West Oxfordshire</a:t>
                      </a:r>
                    </a:p>
                  </a:txBody>
                  <a:tcPr marL="3358" marR="3358" marT="335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19567C"/>
                    </a:solidFill>
                  </a:tcPr>
                </a:tc>
                <a:extLst>
                  <a:ext uri="{0D108BD9-81ED-4DB2-BD59-A6C34878D82A}">
                    <a16:rowId xmlns:a16="http://schemas.microsoft.com/office/drawing/2014/main" val="1289019481"/>
                  </a:ext>
                </a:extLst>
              </a:tr>
              <a:tr h="204105">
                <a:tc>
                  <a:txBody>
                    <a:bodyPr/>
                    <a:lstStyle/>
                    <a:p>
                      <a:pPr algn="l" fontAlgn="b"/>
                      <a:r>
                        <a:rPr lang="en-GB" sz="1200" b="0" i="0" u="none" strike="noStrike" dirty="0">
                          <a:solidFill>
                            <a:srgbClr val="000000"/>
                          </a:solidFill>
                          <a:effectLst/>
                          <a:latin typeface="Calibri" panose="020F0502020204030204" pitchFamily="34" charset="0"/>
                        </a:rPr>
                        <a:t>All crime</a:t>
                      </a:r>
                    </a:p>
                  </a:txBody>
                  <a:tcPr marL="3358" marR="3358" marT="3358"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GB" sz="1200" b="0" i="0" u="none" strike="noStrike" dirty="0">
                          <a:solidFill>
                            <a:schemeClr val="bg1"/>
                          </a:solidFill>
                          <a:effectLst/>
                          <a:latin typeface="Calibri" panose="020F0502020204030204" pitchFamily="34" charset="0"/>
                        </a:rPr>
                        <a:t>69.99</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C00000"/>
                    </a:solidFill>
                  </a:tcPr>
                </a:tc>
                <a:tc>
                  <a:txBody>
                    <a:bodyPr/>
                    <a:lstStyle/>
                    <a:p>
                      <a:pPr algn="ctr" fontAlgn="b"/>
                      <a:r>
                        <a:rPr lang="en-GB" sz="1200" b="0" i="0" u="none" strike="noStrike">
                          <a:solidFill>
                            <a:srgbClr val="000000"/>
                          </a:solidFill>
                          <a:effectLst/>
                          <a:latin typeface="Calibri" panose="020F0502020204030204" pitchFamily="34" charset="0"/>
                        </a:rPr>
                        <a:t>97.58</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48.14</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49.03</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Calibri" panose="020F0502020204030204" pitchFamily="34" charset="0"/>
                        </a:rPr>
                        <a:t>44.43</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3211309698"/>
                  </a:ext>
                </a:extLst>
              </a:tr>
              <a:tr h="204105">
                <a:tc>
                  <a:txBody>
                    <a:bodyPr/>
                    <a:lstStyle/>
                    <a:p>
                      <a:pPr algn="l" fontAlgn="b"/>
                      <a:r>
                        <a:rPr lang="en-GB" sz="1200" b="0" i="0" u="none" strike="noStrike" dirty="0">
                          <a:solidFill>
                            <a:srgbClr val="000000"/>
                          </a:solidFill>
                          <a:effectLst/>
                          <a:latin typeface="Calibri" panose="020F0502020204030204" pitchFamily="34" charset="0"/>
                        </a:rPr>
                        <a:t>Bicycle theft</a:t>
                      </a:r>
                    </a:p>
                  </a:txBody>
                  <a:tcPr marL="3358" marR="3358" marT="3358"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0.51</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dirty="0">
                          <a:solidFill>
                            <a:schemeClr val="bg1"/>
                          </a:solidFill>
                          <a:effectLst/>
                          <a:latin typeface="Calibri" panose="020F0502020204030204" pitchFamily="34" charset="0"/>
                        </a:rPr>
                        <a:t>9.13</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C00000"/>
                    </a:solidFill>
                  </a:tcPr>
                </a:tc>
                <a:tc>
                  <a:txBody>
                    <a:bodyPr/>
                    <a:lstStyle/>
                    <a:p>
                      <a:pPr algn="ctr" fontAlgn="b"/>
                      <a:r>
                        <a:rPr lang="en-GB" sz="1200" b="0" i="0" u="none" strike="noStrike">
                          <a:solidFill>
                            <a:srgbClr val="000000"/>
                          </a:solidFill>
                          <a:effectLst/>
                          <a:latin typeface="Calibri" panose="020F0502020204030204" pitchFamily="34" charset="0"/>
                        </a:rPr>
                        <a:t>0.63</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0.73</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0.44</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4235886478"/>
                  </a:ext>
                </a:extLst>
              </a:tr>
              <a:tr h="204105">
                <a:tc>
                  <a:txBody>
                    <a:bodyPr/>
                    <a:lstStyle/>
                    <a:p>
                      <a:pPr algn="l" fontAlgn="b"/>
                      <a:r>
                        <a:rPr lang="en-GB" sz="1200" b="0" i="0" u="none" strike="noStrike" dirty="0">
                          <a:solidFill>
                            <a:srgbClr val="000000"/>
                          </a:solidFill>
                          <a:effectLst/>
                          <a:latin typeface="Calibri" panose="020F0502020204030204" pitchFamily="34" charset="0"/>
                        </a:rPr>
                        <a:t>Burglary</a:t>
                      </a:r>
                    </a:p>
                  </a:txBody>
                  <a:tcPr marL="3358" marR="3358" marT="3358"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panose="020F0502020204030204" pitchFamily="34" charset="0"/>
                        </a:rPr>
                        <a:t>2.38</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92D050"/>
                    </a:solidFill>
                  </a:tcPr>
                </a:tc>
                <a:tc>
                  <a:txBody>
                    <a:bodyPr/>
                    <a:lstStyle/>
                    <a:p>
                      <a:pPr algn="ctr" fontAlgn="b"/>
                      <a:r>
                        <a:rPr lang="en-GB" sz="1200" b="0" i="0" u="none" strike="noStrike" dirty="0">
                          <a:solidFill>
                            <a:schemeClr val="bg1"/>
                          </a:solidFill>
                          <a:effectLst/>
                          <a:latin typeface="Calibri" panose="020F0502020204030204" pitchFamily="34" charset="0"/>
                        </a:rPr>
                        <a:t>5.28</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C00000"/>
                    </a:solidFill>
                  </a:tcPr>
                </a:tc>
                <a:tc>
                  <a:txBody>
                    <a:bodyPr/>
                    <a:lstStyle/>
                    <a:p>
                      <a:pPr algn="ctr" fontAlgn="b"/>
                      <a:r>
                        <a:rPr lang="en-GB" sz="1200" b="0" i="0" u="none" strike="noStrike">
                          <a:solidFill>
                            <a:srgbClr val="000000"/>
                          </a:solidFill>
                          <a:effectLst/>
                          <a:latin typeface="Calibri" panose="020F0502020204030204" pitchFamily="34" charset="0"/>
                        </a:rPr>
                        <a:t>3.14</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Calibri" panose="020F0502020204030204" pitchFamily="34" charset="0"/>
                        </a:rPr>
                        <a:t>2.08</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latin typeface="Calibri" panose="020F0502020204030204" pitchFamily="34" charset="0"/>
                        </a:rPr>
                        <a:t>2.38</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776584276"/>
                  </a:ext>
                </a:extLst>
              </a:tr>
              <a:tr h="204105">
                <a:tc>
                  <a:txBody>
                    <a:bodyPr/>
                    <a:lstStyle/>
                    <a:p>
                      <a:pPr algn="l" fontAlgn="b"/>
                      <a:r>
                        <a:rPr lang="en-GB" sz="1200" b="0" i="0" u="none" strike="noStrike" dirty="0">
                          <a:solidFill>
                            <a:srgbClr val="000000"/>
                          </a:solidFill>
                          <a:effectLst/>
                          <a:latin typeface="Calibri" panose="020F0502020204030204" pitchFamily="34" charset="0"/>
                        </a:rPr>
                        <a:t>Criminal damage and arson</a:t>
                      </a:r>
                    </a:p>
                  </a:txBody>
                  <a:tcPr marL="3358" marR="3358" marT="3358"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panose="020F0502020204030204" pitchFamily="34" charset="0"/>
                        </a:rPr>
                        <a:t>6.7</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7.73</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5.55</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5.8</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5.6</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648253400"/>
                  </a:ext>
                </a:extLst>
              </a:tr>
              <a:tr h="204105">
                <a:tc>
                  <a:txBody>
                    <a:bodyPr/>
                    <a:lstStyle/>
                    <a:p>
                      <a:pPr algn="l" fontAlgn="b"/>
                      <a:r>
                        <a:rPr lang="en-GB" sz="1200" b="0" i="0" u="none" strike="noStrike" dirty="0">
                          <a:solidFill>
                            <a:srgbClr val="000000"/>
                          </a:solidFill>
                          <a:effectLst/>
                          <a:latin typeface="Calibri" panose="020F0502020204030204" pitchFamily="34" charset="0"/>
                        </a:rPr>
                        <a:t>Drugs</a:t>
                      </a:r>
                    </a:p>
                  </a:txBody>
                  <a:tcPr marL="3358" marR="3358" marT="3358"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GB" sz="1200" b="0" i="0" u="none" strike="noStrike" dirty="0">
                          <a:solidFill>
                            <a:schemeClr val="bg1"/>
                          </a:solidFill>
                          <a:effectLst/>
                          <a:latin typeface="Calibri" panose="020F0502020204030204" pitchFamily="34" charset="0"/>
                        </a:rPr>
                        <a:t>3.26</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C00000"/>
                    </a:solidFill>
                  </a:tcPr>
                </a:tc>
                <a:tc>
                  <a:txBody>
                    <a:bodyPr/>
                    <a:lstStyle/>
                    <a:p>
                      <a:pPr algn="ctr" fontAlgn="b"/>
                      <a:r>
                        <a:rPr lang="en-GB" sz="1200" b="0" i="0" u="none" strike="noStrike">
                          <a:solidFill>
                            <a:srgbClr val="000000"/>
                          </a:solidFill>
                          <a:effectLst/>
                          <a:latin typeface="Calibri" panose="020F0502020204030204" pitchFamily="34" charset="0"/>
                        </a:rPr>
                        <a:t>4.87</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2.4</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dirty="0">
                          <a:solidFill>
                            <a:schemeClr val="bg1"/>
                          </a:solidFill>
                          <a:effectLst/>
                          <a:latin typeface="Calibri" panose="020F0502020204030204" pitchFamily="34" charset="0"/>
                        </a:rPr>
                        <a:t>2.67</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C00000"/>
                    </a:solidFill>
                  </a:tcPr>
                </a:tc>
                <a:tc>
                  <a:txBody>
                    <a:bodyPr/>
                    <a:lstStyle/>
                    <a:p>
                      <a:pPr algn="ctr" fontAlgn="b"/>
                      <a:r>
                        <a:rPr lang="en-GB" sz="1200" b="0" i="0" u="none" strike="noStrike">
                          <a:solidFill>
                            <a:srgbClr val="000000"/>
                          </a:solidFill>
                          <a:effectLst/>
                          <a:latin typeface="Calibri" panose="020F0502020204030204" pitchFamily="34" charset="0"/>
                        </a:rPr>
                        <a:t>1.66</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682245648"/>
                  </a:ext>
                </a:extLst>
              </a:tr>
              <a:tr h="204105">
                <a:tc>
                  <a:txBody>
                    <a:bodyPr/>
                    <a:lstStyle/>
                    <a:p>
                      <a:pPr algn="l" fontAlgn="b"/>
                      <a:r>
                        <a:rPr lang="en-GB" sz="1200" b="0" i="0" u="none" strike="noStrike" dirty="0">
                          <a:solidFill>
                            <a:srgbClr val="000000"/>
                          </a:solidFill>
                          <a:effectLst/>
                          <a:latin typeface="Calibri" panose="020F0502020204030204" pitchFamily="34" charset="0"/>
                        </a:rPr>
                        <a:t>Other crime</a:t>
                      </a:r>
                    </a:p>
                  </a:txBody>
                  <a:tcPr marL="3358" marR="3358" marT="3358"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GB" sz="1200" b="0" i="0" u="none" strike="noStrike" dirty="0">
                          <a:solidFill>
                            <a:schemeClr val="bg1"/>
                          </a:solidFill>
                          <a:effectLst/>
                          <a:latin typeface="Calibri" panose="020F0502020204030204" pitchFamily="34" charset="0"/>
                        </a:rPr>
                        <a:t>1.94</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C00000"/>
                    </a:solidFill>
                  </a:tcPr>
                </a:tc>
                <a:tc>
                  <a:txBody>
                    <a:bodyPr/>
                    <a:lstStyle/>
                    <a:p>
                      <a:pPr algn="ctr" fontAlgn="b"/>
                      <a:r>
                        <a:rPr lang="en-GB" sz="1200" b="0" i="0" u="none" strike="noStrike">
                          <a:solidFill>
                            <a:srgbClr val="000000"/>
                          </a:solidFill>
                          <a:effectLst/>
                          <a:latin typeface="Calibri" panose="020F0502020204030204" pitchFamily="34" charset="0"/>
                        </a:rPr>
                        <a:t>1.68</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1.07</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1.13</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Calibri" panose="020F0502020204030204" pitchFamily="34" charset="0"/>
                        </a:rPr>
                        <a:t>0.86</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3795869676"/>
                  </a:ext>
                </a:extLst>
              </a:tr>
              <a:tr h="204105">
                <a:tc>
                  <a:txBody>
                    <a:bodyPr/>
                    <a:lstStyle/>
                    <a:p>
                      <a:pPr algn="l" fontAlgn="b"/>
                      <a:r>
                        <a:rPr lang="en-GB" sz="1200" b="0" i="0" u="none" strike="noStrike" dirty="0">
                          <a:solidFill>
                            <a:srgbClr val="000000"/>
                          </a:solidFill>
                          <a:effectLst/>
                          <a:latin typeface="Calibri" panose="020F0502020204030204" pitchFamily="34" charset="0"/>
                        </a:rPr>
                        <a:t>Other theft</a:t>
                      </a:r>
                    </a:p>
                  </a:txBody>
                  <a:tcPr marL="3358" marR="3358" marT="3358"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GB" sz="1200" b="0" i="0" u="none" strike="noStrike" dirty="0">
                          <a:solidFill>
                            <a:schemeClr val="bg1"/>
                          </a:solidFill>
                          <a:effectLst/>
                          <a:latin typeface="Calibri" panose="020F0502020204030204" pitchFamily="34" charset="0"/>
                        </a:rPr>
                        <a:t>6.02</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C00000"/>
                    </a:solidFill>
                  </a:tcPr>
                </a:tc>
                <a:tc>
                  <a:txBody>
                    <a:bodyPr/>
                    <a:lstStyle/>
                    <a:p>
                      <a:pPr algn="ctr" fontAlgn="b"/>
                      <a:r>
                        <a:rPr lang="en-GB" sz="1200" b="0" i="0" u="none" strike="noStrike">
                          <a:solidFill>
                            <a:srgbClr val="000000"/>
                          </a:solidFill>
                          <a:effectLst/>
                          <a:latin typeface="Calibri" panose="020F0502020204030204" pitchFamily="34" charset="0"/>
                        </a:rPr>
                        <a:t>6.51</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4.36</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Calibri" panose="020F0502020204030204" pitchFamily="34" charset="0"/>
                        </a:rPr>
                        <a:t>3.34</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latin typeface="Calibri" panose="020F0502020204030204" pitchFamily="34" charset="0"/>
                        </a:rPr>
                        <a:t>3.91</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205143933"/>
                  </a:ext>
                </a:extLst>
              </a:tr>
              <a:tr h="204105">
                <a:tc>
                  <a:txBody>
                    <a:bodyPr/>
                    <a:lstStyle/>
                    <a:p>
                      <a:pPr algn="l" fontAlgn="b"/>
                      <a:r>
                        <a:rPr lang="en-GB" sz="1200" b="0" i="0" u="none" strike="noStrike">
                          <a:solidFill>
                            <a:srgbClr val="000000"/>
                          </a:solidFill>
                          <a:effectLst/>
                          <a:latin typeface="Calibri" panose="020F0502020204030204" pitchFamily="34" charset="0"/>
                        </a:rPr>
                        <a:t>Possession of weapons</a:t>
                      </a:r>
                    </a:p>
                  </a:txBody>
                  <a:tcPr marL="3358" marR="3358" marT="3358"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GB" sz="1200" b="0" i="0" u="none" strike="noStrike" dirty="0">
                          <a:solidFill>
                            <a:schemeClr val="bg1"/>
                          </a:solidFill>
                          <a:effectLst/>
                          <a:latin typeface="Calibri" panose="020F0502020204030204" pitchFamily="34" charset="0"/>
                        </a:rPr>
                        <a:t>0.78</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C00000"/>
                    </a:solidFill>
                  </a:tcPr>
                </a:tc>
                <a:tc>
                  <a:txBody>
                    <a:bodyPr/>
                    <a:lstStyle/>
                    <a:p>
                      <a:pPr algn="ctr" fontAlgn="b"/>
                      <a:r>
                        <a:rPr lang="en-GB" sz="1200" b="0" i="0" u="none" strike="noStrike">
                          <a:solidFill>
                            <a:srgbClr val="000000"/>
                          </a:solidFill>
                          <a:effectLst/>
                          <a:latin typeface="Calibri" panose="020F0502020204030204" pitchFamily="34" charset="0"/>
                        </a:rPr>
                        <a:t>1.06</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0.38</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0.43</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0.37</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692048335"/>
                  </a:ext>
                </a:extLst>
              </a:tr>
              <a:tr h="204105">
                <a:tc>
                  <a:txBody>
                    <a:bodyPr/>
                    <a:lstStyle/>
                    <a:p>
                      <a:pPr algn="l" fontAlgn="b"/>
                      <a:r>
                        <a:rPr lang="en-GB" sz="1200" b="0" i="0" u="none" strike="noStrike">
                          <a:solidFill>
                            <a:srgbClr val="000000"/>
                          </a:solidFill>
                          <a:effectLst/>
                          <a:latin typeface="Calibri" panose="020F0502020204030204" pitchFamily="34" charset="0"/>
                        </a:rPr>
                        <a:t>Public order</a:t>
                      </a:r>
                    </a:p>
                  </a:txBody>
                  <a:tcPr marL="3358" marR="3358" marT="3358"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6.84</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10.95</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4.8</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6.05</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4.67</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007639003"/>
                  </a:ext>
                </a:extLst>
              </a:tr>
              <a:tr h="204105">
                <a:tc>
                  <a:txBody>
                    <a:bodyPr/>
                    <a:lstStyle/>
                    <a:p>
                      <a:pPr algn="l" fontAlgn="b"/>
                      <a:r>
                        <a:rPr lang="en-GB" sz="1200" b="0" i="0" u="none" strike="noStrike">
                          <a:solidFill>
                            <a:srgbClr val="000000"/>
                          </a:solidFill>
                          <a:effectLst/>
                          <a:latin typeface="Calibri" panose="020F0502020204030204" pitchFamily="34" charset="0"/>
                        </a:rPr>
                        <a:t>Robbery</a:t>
                      </a:r>
                    </a:p>
                  </a:txBody>
                  <a:tcPr marL="3358" marR="3358" marT="3358"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0.31</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Calibri" panose="020F0502020204030204" pitchFamily="34" charset="0"/>
                        </a:rPr>
                        <a:t>0.6</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latin typeface="Calibri" panose="020F0502020204030204" pitchFamily="34" charset="0"/>
                        </a:rPr>
                        <a:t>0.2</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Calibri" panose="020F0502020204030204" pitchFamily="34" charset="0"/>
                        </a:rPr>
                        <a:t>0.17</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92D050"/>
                    </a:solidFill>
                  </a:tcPr>
                </a:tc>
                <a:tc>
                  <a:txBody>
                    <a:bodyPr/>
                    <a:lstStyle/>
                    <a:p>
                      <a:pPr algn="ctr" fontAlgn="b"/>
                      <a:r>
                        <a:rPr lang="en-GB" sz="1200" b="0" i="0" u="none" strike="noStrike" dirty="0">
                          <a:solidFill>
                            <a:srgbClr val="000000"/>
                          </a:solidFill>
                          <a:effectLst/>
                          <a:latin typeface="Calibri" panose="020F0502020204030204" pitchFamily="34" charset="0"/>
                        </a:rPr>
                        <a:t>0.07</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1060313624"/>
                  </a:ext>
                </a:extLst>
              </a:tr>
              <a:tr h="204105">
                <a:tc>
                  <a:txBody>
                    <a:bodyPr/>
                    <a:lstStyle/>
                    <a:p>
                      <a:pPr algn="l" fontAlgn="b"/>
                      <a:r>
                        <a:rPr lang="en-GB" sz="1200" b="0" i="0" u="none" strike="noStrike">
                          <a:solidFill>
                            <a:srgbClr val="000000"/>
                          </a:solidFill>
                          <a:effectLst/>
                          <a:latin typeface="Calibri" panose="020F0502020204030204" pitchFamily="34" charset="0"/>
                        </a:rPr>
                        <a:t>Shoplifting</a:t>
                      </a:r>
                    </a:p>
                  </a:txBody>
                  <a:tcPr marL="3358" marR="3358" marT="3358"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GB" sz="1200" b="0" i="0" u="none" strike="noStrike" dirty="0">
                          <a:solidFill>
                            <a:schemeClr val="bg1"/>
                          </a:solidFill>
                          <a:effectLst/>
                          <a:latin typeface="Calibri" panose="020F0502020204030204" pitchFamily="34" charset="0"/>
                        </a:rPr>
                        <a:t>5.47</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C00000"/>
                    </a:solidFill>
                  </a:tcPr>
                </a:tc>
                <a:tc>
                  <a:txBody>
                    <a:bodyPr/>
                    <a:lstStyle/>
                    <a:p>
                      <a:pPr algn="ctr" fontAlgn="b"/>
                      <a:r>
                        <a:rPr lang="en-GB" sz="1200" b="0" i="0" u="none" strike="noStrike" dirty="0">
                          <a:solidFill>
                            <a:schemeClr val="bg1"/>
                          </a:solidFill>
                          <a:effectLst/>
                          <a:latin typeface="Calibri" panose="020F0502020204030204" pitchFamily="34" charset="0"/>
                        </a:rPr>
                        <a:t>9.43</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C00000"/>
                    </a:solidFill>
                  </a:tcPr>
                </a:tc>
                <a:tc>
                  <a:txBody>
                    <a:bodyPr/>
                    <a:lstStyle/>
                    <a:p>
                      <a:pPr algn="ctr" fontAlgn="b"/>
                      <a:r>
                        <a:rPr lang="en-GB" sz="1200" b="0" i="0" u="none" strike="noStrike">
                          <a:solidFill>
                            <a:srgbClr val="000000"/>
                          </a:solidFill>
                          <a:effectLst/>
                          <a:latin typeface="Calibri" panose="020F0502020204030204" pitchFamily="34" charset="0"/>
                        </a:rPr>
                        <a:t>2.68</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latin typeface="Calibri" panose="020F0502020204030204" pitchFamily="34" charset="0"/>
                        </a:rPr>
                        <a:t>1.79</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422606442"/>
                  </a:ext>
                </a:extLst>
              </a:tr>
              <a:tr h="204105">
                <a:tc>
                  <a:txBody>
                    <a:bodyPr/>
                    <a:lstStyle/>
                    <a:p>
                      <a:pPr algn="l" fontAlgn="b"/>
                      <a:r>
                        <a:rPr lang="en-GB" sz="1200" b="0" i="0" u="none" strike="noStrike">
                          <a:solidFill>
                            <a:srgbClr val="000000"/>
                          </a:solidFill>
                          <a:effectLst/>
                          <a:latin typeface="Calibri" panose="020F0502020204030204" pitchFamily="34" charset="0"/>
                        </a:rPr>
                        <a:t>Theft from the person</a:t>
                      </a:r>
                    </a:p>
                  </a:txBody>
                  <a:tcPr marL="3358" marR="3358" marT="3358"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GB" sz="1200" b="0" i="0" u="none" strike="noStrike" dirty="0">
                          <a:solidFill>
                            <a:schemeClr val="bg1"/>
                          </a:solidFill>
                          <a:effectLst/>
                          <a:latin typeface="Calibri" panose="020F0502020204030204" pitchFamily="34" charset="0"/>
                        </a:rPr>
                        <a:t>1.03</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C00000"/>
                    </a:solidFill>
                  </a:tcPr>
                </a:tc>
                <a:tc>
                  <a:txBody>
                    <a:bodyPr/>
                    <a:lstStyle/>
                    <a:p>
                      <a:pPr algn="ctr" fontAlgn="b"/>
                      <a:r>
                        <a:rPr lang="en-GB" sz="1200" b="0" i="0" u="none" strike="noStrike" dirty="0">
                          <a:solidFill>
                            <a:schemeClr val="bg1"/>
                          </a:solidFill>
                          <a:effectLst/>
                          <a:latin typeface="Calibri" panose="020F0502020204030204" pitchFamily="34" charset="0"/>
                        </a:rPr>
                        <a:t>1.78</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C00000"/>
                    </a:solidFill>
                  </a:tcPr>
                </a:tc>
                <a:tc>
                  <a:txBody>
                    <a:bodyPr/>
                    <a:lstStyle/>
                    <a:p>
                      <a:pPr algn="ctr" fontAlgn="b"/>
                      <a:r>
                        <a:rPr lang="en-GB" sz="1200" b="0" i="0" u="none" strike="noStrike" dirty="0">
                          <a:solidFill>
                            <a:schemeClr val="bg1"/>
                          </a:solidFill>
                          <a:effectLst/>
                          <a:latin typeface="Calibri" panose="020F0502020204030204" pitchFamily="34" charset="0"/>
                        </a:rPr>
                        <a:t>0.53</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C00000"/>
                    </a:solidFill>
                  </a:tcPr>
                </a:tc>
                <a:tc>
                  <a:txBody>
                    <a:bodyPr/>
                    <a:lstStyle/>
                    <a:p>
                      <a:pPr algn="ctr" fontAlgn="b"/>
                      <a:r>
                        <a:rPr lang="en-GB" sz="1200" b="0" i="0" u="none" strike="noStrike">
                          <a:solidFill>
                            <a:srgbClr val="000000"/>
                          </a:solidFill>
                          <a:effectLst/>
                          <a:latin typeface="Calibri" panose="020F0502020204030204" pitchFamily="34" charset="0"/>
                        </a:rPr>
                        <a:t>0.47</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dirty="0">
                          <a:solidFill>
                            <a:schemeClr val="bg1"/>
                          </a:solidFill>
                          <a:effectLst/>
                          <a:latin typeface="Calibri" panose="020F0502020204030204" pitchFamily="34" charset="0"/>
                        </a:rPr>
                        <a:t>0.54</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C00000"/>
                    </a:solidFill>
                  </a:tcPr>
                </a:tc>
                <a:extLst>
                  <a:ext uri="{0D108BD9-81ED-4DB2-BD59-A6C34878D82A}">
                    <a16:rowId xmlns:a16="http://schemas.microsoft.com/office/drawing/2014/main" val="26118937"/>
                  </a:ext>
                </a:extLst>
              </a:tr>
              <a:tr h="204105">
                <a:tc>
                  <a:txBody>
                    <a:bodyPr/>
                    <a:lstStyle/>
                    <a:p>
                      <a:pPr algn="l" fontAlgn="b"/>
                      <a:r>
                        <a:rPr lang="en-GB" sz="1200" b="0" i="0" u="none" strike="noStrike">
                          <a:solidFill>
                            <a:srgbClr val="000000"/>
                          </a:solidFill>
                          <a:effectLst/>
                          <a:latin typeface="Calibri" panose="020F0502020204030204" pitchFamily="34" charset="0"/>
                        </a:rPr>
                        <a:t>Vehicle crime</a:t>
                      </a:r>
                    </a:p>
                  </a:txBody>
                  <a:tcPr marL="3358" marR="3358" marT="3358"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panose="020F0502020204030204" pitchFamily="34" charset="0"/>
                        </a:rPr>
                        <a:t>3.39</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latin typeface="Calibri" panose="020F0502020204030204" pitchFamily="34" charset="0"/>
                        </a:rPr>
                        <a:t>5.46</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3.4</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Calibri" panose="020F0502020204030204" pitchFamily="34" charset="0"/>
                        </a:rPr>
                        <a:t>2.25</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latin typeface="Calibri" panose="020F0502020204030204" pitchFamily="34" charset="0"/>
                        </a:rPr>
                        <a:t>2.85</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571293704"/>
                  </a:ext>
                </a:extLst>
              </a:tr>
              <a:tr h="204105">
                <a:tc>
                  <a:txBody>
                    <a:bodyPr/>
                    <a:lstStyle/>
                    <a:p>
                      <a:pPr algn="l" fontAlgn="b"/>
                      <a:r>
                        <a:rPr lang="en-GB" sz="1200" b="0" i="0" u="none" strike="noStrike" dirty="0">
                          <a:solidFill>
                            <a:srgbClr val="000000"/>
                          </a:solidFill>
                          <a:effectLst/>
                          <a:latin typeface="Calibri" panose="020F0502020204030204" pitchFamily="34" charset="0"/>
                        </a:rPr>
                        <a:t>Violence and sexual offences</a:t>
                      </a:r>
                    </a:p>
                  </a:txBody>
                  <a:tcPr marL="3358" marR="3358" marT="3358"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n-GB" sz="1200" b="0" i="0" u="none" strike="noStrike" dirty="0">
                          <a:solidFill>
                            <a:schemeClr val="bg1"/>
                          </a:solidFill>
                          <a:effectLst/>
                          <a:latin typeface="Calibri" panose="020F0502020204030204" pitchFamily="34" charset="0"/>
                        </a:rPr>
                        <a:t>31.35</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C00000"/>
                    </a:solidFill>
                  </a:tcPr>
                </a:tc>
                <a:tc>
                  <a:txBody>
                    <a:bodyPr/>
                    <a:lstStyle/>
                    <a:p>
                      <a:pPr algn="ctr" fontAlgn="b"/>
                      <a:r>
                        <a:rPr lang="en-GB" sz="1200" b="0" i="0" u="none" strike="noStrike">
                          <a:solidFill>
                            <a:srgbClr val="000000"/>
                          </a:solidFill>
                          <a:effectLst/>
                          <a:latin typeface="Calibri" panose="020F0502020204030204" pitchFamily="34" charset="0"/>
                        </a:rPr>
                        <a:t>33.1</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19</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21.92</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Calibri" panose="020F0502020204030204" pitchFamily="34" charset="0"/>
                        </a:rPr>
                        <a:t>19.29</a:t>
                      </a:r>
                    </a:p>
                  </a:txBody>
                  <a:tcPr marL="9525" marR="9525" marT="9525" marB="0" anchor="b">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956356073"/>
                  </a:ext>
                </a:extLst>
              </a:tr>
            </a:tbl>
          </a:graphicData>
        </a:graphic>
      </p:graphicFrame>
      <p:sp>
        <p:nvSpPr>
          <p:cNvPr id="4" name="Content Placeholder 3">
            <a:extLst>
              <a:ext uri="{FF2B5EF4-FFF2-40B4-BE49-F238E27FC236}">
                <a16:creationId xmlns:a16="http://schemas.microsoft.com/office/drawing/2014/main" id="{790B558E-C886-475B-B1B4-73D2577AE776}"/>
              </a:ext>
            </a:extLst>
          </p:cNvPr>
          <p:cNvSpPr>
            <a:spLocks noGrp="1"/>
          </p:cNvSpPr>
          <p:nvPr>
            <p:ph idx="14"/>
          </p:nvPr>
        </p:nvSpPr>
        <p:spPr>
          <a:xfrm>
            <a:off x="3699164" y="6025076"/>
            <a:ext cx="7512787" cy="437273"/>
          </a:xfrm>
        </p:spPr>
        <p:txBody>
          <a:bodyPr/>
          <a:lstStyle/>
          <a:p>
            <a:r>
              <a:rPr lang="en-GB" dirty="0"/>
              <a:t>Police.uk </a:t>
            </a:r>
            <a:r>
              <a:rPr lang="en-GB" dirty="0">
                <a:hlinkClick r:id="rId2"/>
              </a:rPr>
              <a:t>What’s happening in your area?</a:t>
            </a:r>
            <a:r>
              <a:rPr lang="en-GB" dirty="0"/>
              <a:t> (Data as of year ending June 2021);  [1] </a:t>
            </a:r>
            <a:r>
              <a:rPr lang="en-GB" dirty="0">
                <a:hlinkClick r:id="rId3"/>
              </a:rPr>
              <a:t>How Most Similar Groups are formed</a:t>
            </a:r>
            <a:r>
              <a:rPr lang="en-GB" dirty="0"/>
              <a:t> [2] </a:t>
            </a:r>
            <a:r>
              <a:rPr lang="en-GB" dirty="0">
                <a:hlinkClick r:id="rId3"/>
              </a:rPr>
              <a:t>“Calculating the red and green lines”</a:t>
            </a:r>
            <a:r>
              <a:rPr lang="en-GB" dirty="0"/>
              <a:t> (at bottom of page)</a:t>
            </a:r>
          </a:p>
        </p:txBody>
      </p:sp>
      <p:sp>
        <p:nvSpPr>
          <p:cNvPr id="6" name="Slide Number Placeholder 5">
            <a:extLst>
              <a:ext uri="{FF2B5EF4-FFF2-40B4-BE49-F238E27FC236}">
                <a16:creationId xmlns:a16="http://schemas.microsoft.com/office/drawing/2014/main" id="{C91B3483-E764-4354-8C5B-648D533ECE1C}"/>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18</a:t>
            </a:fld>
            <a:endParaRPr lang="en-US" dirty="0"/>
          </a:p>
        </p:txBody>
      </p:sp>
      <p:sp>
        <p:nvSpPr>
          <p:cNvPr id="7" name="Footer Placeholder 6">
            <a:extLst>
              <a:ext uri="{FF2B5EF4-FFF2-40B4-BE49-F238E27FC236}">
                <a16:creationId xmlns:a16="http://schemas.microsoft.com/office/drawing/2014/main" id="{2937ACE4-E5EA-4479-A8A6-F80FF6A27236}"/>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12" name="Content Placeholder 14">
            <a:extLst>
              <a:ext uri="{FF2B5EF4-FFF2-40B4-BE49-F238E27FC236}">
                <a16:creationId xmlns:a16="http://schemas.microsoft.com/office/drawing/2014/main" id="{9BFFE6DC-174D-4A0A-8F1F-1C6778DC02FD}"/>
              </a:ext>
            </a:extLst>
          </p:cNvPr>
          <p:cNvSpPr txBox="1">
            <a:spLocks/>
          </p:cNvSpPr>
          <p:nvPr/>
        </p:nvSpPr>
        <p:spPr>
          <a:xfrm>
            <a:off x="3699164" y="1315991"/>
            <a:ext cx="7873510" cy="1041366"/>
          </a:xfrm>
          <a:prstGeom prst="rect">
            <a:avLst/>
          </a:prstGeom>
        </p:spPr>
        <p:txBody>
          <a:bodyPr vert="horz" lIns="91440" tIns="45720" rIns="91440" bIns="45720" rtlCol="0" anchor="t" anchorCtr="0">
            <a:normAutofit/>
          </a:bodyPr>
          <a:lstStyle>
            <a:lvl1pPr marL="285750" indent="-285750" algn="l" defTabSz="914400" rtl="0" eaLnBrk="1" latinLnBrk="0" hangingPunct="1">
              <a:lnSpc>
                <a:spcPct val="90000"/>
              </a:lnSpc>
              <a:spcBef>
                <a:spcPts val="1200"/>
              </a:spcBef>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1pPr>
            <a:lvl2pPr marL="7886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2pPr>
            <a:lvl3pPr marL="1245870" indent="-285750" algn="l" defTabSz="914400" rtl="0" eaLnBrk="1" latinLnBrk="0" hangingPunct="1">
              <a:lnSpc>
                <a:spcPct val="90000"/>
              </a:lnSpc>
              <a:spcBef>
                <a:spcPts val="250"/>
              </a:spcBef>
              <a:spcAft>
                <a:spcPts val="250"/>
              </a:spcAft>
              <a:buClr>
                <a:schemeClr val="accent3">
                  <a:lumMod val="75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3pPr>
            <a:lvl4pPr marL="1703070" indent="-285750" algn="l" defTabSz="914400" rtl="0" eaLnBrk="1" latinLnBrk="0" hangingPunct="1">
              <a:lnSpc>
                <a:spcPct val="90000"/>
              </a:lnSpc>
              <a:spcBef>
                <a:spcPts val="250"/>
              </a:spcBef>
              <a:spcAft>
                <a:spcPts val="250"/>
              </a:spcAft>
              <a:buClr>
                <a:schemeClr val="accent3">
                  <a:lumMod val="60000"/>
                  <a:lumOff val="4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4pPr>
            <a:lvl5pPr marL="21602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t>For individual types of crime, Oxford generally had the highest rates in Oxfordshire.  When compared to similar areas, however, Cherwell had higher rates for more types of crime (including drugs, shoplifting, and theft from the person, as well as ‘other’ crime/theft).</a:t>
            </a:r>
          </a:p>
        </p:txBody>
      </p:sp>
      <p:sp>
        <p:nvSpPr>
          <p:cNvPr id="13" name="TextBox 12">
            <a:extLst>
              <a:ext uri="{FF2B5EF4-FFF2-40B4-BE49-F238E27FC236}">
                <a16:creationId xmlns:a16="http://schemas.microsoft.com/office/drawing/2014/main" id="{085B9505-2AD8-4C96-B9D1-F594EF297B67}"/>
              </a:ext>
            </a:extLst>
          </p:cNvPr>
          <p:cNvSpPr txBox="1"/>
          <p:nvPr/>
        </p:nvSpPr>
        <p:spPr>
          <a:xfrm>
            <a:off x="5064876" y="2099305"/>
            <a:ext cx="5825527" cy="523220"/>
          </a:xfrm>
          <a:prstGeom prst="rect">
            <a:avLst/>
          </a:prstGeom>
          <a:noFill/>
        </p:spPr>
        <p:txBody>
          <a:bodyPr wrap="square" rtlCol="0">
            <a:spAutoFit/>
          </a:bodyPr>
          <a:lstStyle/>
          <a:p>
            <a:r>
              <a:rPr lang="en-GB" sz="1400" b="1" dirty="0">
                <a:solidFill>
                  <a:schemeClr val="tx1">
                    <a:lumMod val="65000"/>
                    <a:lumOff val="35000"/>
                  </a:schemeClr>
                </a:solidFill>
              </a:rPr>
              <a:t>Rates of crime per 1,000 population, for Oxfordshire Districts with similar area comparisons</a:t>
            </a:r>
            <a:r>
              <a:rPr lang="en-GB" sz="1400" b="1" baseline="30000" dirty="0">
                <a:solidFill>
                  <a:schemeClr val="tx1">
                    <a:lumMod val="65000"/>
                    <a:lumOff val="35000"/>
                  </a:schemeClr>
                </a:solidFill>
              </a:rPr>
              <a:t>1</a:t>
            </a:r>
          </a:p>
        </p:txBody>
      </p:sp>
      <p:grpSp>
        <p:nvGrpSpPr>
          <p:cNvPr id="17" name="Group 16">
            <a:extLst>
              <a:ext uri="{FF2B5EF4-FFF2-40B4-BE49-F238E27FC236}">
                <a16:creationId xmlns:a16="http://schemas.microsoft.com/office/drawing/2014/main" id="{D2B68DB4-99F0-4336-BA64-668F3ECFD749}"/>
              </a:ext>
            </a:extLst>
          </p:cNvPr>
          <p:cNvGrpSpPr/>
          <p:nvPr/>
        </p:nvGrpSpPr>
        <p:grpSpPr>
          <a:xfrm>
            <a:off x="3639351" y="3097694"/>
            <a:ext cx="1425525" cy="2716676"/>
            <a:chOff x="3540370" y="3137095"/>
            <a:chExt cx="1425525" cy="2716676"/>
          </a:xfrm>
        </p:grpSpPr>
        <p:sp>
          <p:nvSpPr>
            <p:cNvPr id="14" name="Content Placeholder 14">
              <a:extLst>
                <a:ext uri="{FF2B5EF4-FFF2-40B4-BE49-F238E27FC236}">
                  <a16:creationId xmlns:a16="http://schemas.microsoft.com/office/drawing/2014/main" id="{9C224D97-722B-4E04-B3E2-C6FBFA8E640B}"/>
                </a:ext>
              </a:extLst>
            </p:cNvPr>
            <p:cNvSpPr txBox="1">
              <a:spLocks/>
            </p:cNvSpPr>
            <p:nvPr/>
          </p:nvSpPr>
          <p:spPr>
            <a:xfrm>
              <a:off x="3540370" y="3137095"/>
              <a:ext cx="1425525" cy="2716676"/>
            </a:xfrm>
            <a:prstGeom prst="rect">
              <a:avLst/>
            </a:prstGeom>
          </p:spPr>
          <p:txBody>
            <a:bodyPr vert="horz" lIns="91440" tIns="45720" rIns="91440" bIns="45720" rtlCol="0" anchor="t" anchorCtr="0">
              <a:normAutofit/>
            </a:bodyPr>
            <a:lstStyle>
              <a:lvl1pPr marL="285750" indent="-285750" algn="l" defTabSz="914400" rtl="0" eaLnBrk="1" latinLnBrk="0" hangingPunct="1">
                <a:lnSpc>
                  <a:spcPct val="90000"/>
                </a:lnSpc>
                <a:spcBef>
                  <a:spcPts val="1200"/>
                </a:spcBef>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1pPr>
              <a:lvl2pPr marL="7886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2pPr>
              <a:lvl3pPr marL="1245870" indent="-285750" algn="l" defTabSz="914400" rtl="0" eaLnBrk="1" latinLnBrk="0" hangingPunct="1">
                <a:lnSpc>
                  <a:spcPct val="90000"/>
                </a:lnSpc>
                <a:spcBef>
                  <a:spcPts val="250"/>
                </a:spcBef>
                <a:spcAft>
                  <a:spcPts val="250"/>
                </a:spcAft>
                <a:buClr>
                  <a:schemeClr val="accent3">
                    <a:lumMod val="75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3pPr>
              <a:lvl4pPr marL="1703070" indent="-285750" algn="l" defTabSz="914400" rtl="0" eaLnBrk="1" latinLnBrk="0" hangingPunct="1">
                <a:lnSpc>
                  <a:spcPct val="90000"/>
                </a:lnSpc>
                <a:spcBef>
                  <a:spcPts val="250"/>
                </a:spcBef>
                <a:spcAft>
                  <a:spcPts val="250"/>
                </a:spcAft>
                <a:buClr>
                  <a:schemeClr val="accent3">
                    <a:lumMod val="60000"/>
                    <a:lumOff val="4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4pPr>
              <a:lvl5pPr marL="21602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GB" u="sng" dirty="0"/>
                <a:t>Key</a:t>
              </a:r>
            </a:p>
            <a:p>
              <a:pPr marL="0" indent="0">
                <a:buNone/>
              </a:pPr>
              <a:r>
                <a:rPr lang="en-GB" dirty="0"/>
                <a:t>       - </a:t>
              </a:r>
              <a:r>
                <a:rPr lang="en-GB" b="1" dirty="0"/>
                <a:t>higher </a:t>
              </a:r>
              <a:r>
                <a:rPr lang="en-GB" dirty="0"/>
                <a:t>rate than normal</a:t>
              </a:r>
              <a:r>
                <a:rPr lang="en-GB" baseline="30000" dirty="0"/>
                <a:t>2</a:t>
              </a:r>
              <a:r>
                <a:rPr lang="en-GB" dirty="0"/>
                <a:t> when compared to similar areas</a:t>
              </a:r>
            </a:p>
            <a:p>
              <a:pPr marL="0" indent="0">
                <a:buNone/>
              </a:pPr>
              <a:r>
                <a:rPr lang="en-GB" dirty="0"/>
                <a:t>       – </a:t>
              </a:r>
              <a:r>
                <a:rPr lang="en-GB" b="1" dirty="0"/>
                <a:t>lower </a:t>
              </a:r>
              <a:r>
                <a:rPr lang="en-GB" dirty="0"/>
                <a:t>rate than normal</a:t>
              </a:r>
              <a:r>
                <a:rPr lang="en-GB" baseline="30000" dirty="0"/>
                <a:t>2</a:t>
              </a:r>
              <a:r>
                <a:rPr lang="en-GB" dirty="0"/>
                <a:t> when compared to similar areas</a:t>
              </a:r>
            </a:p>
            <a:p>
              <a:pPr marL="0" indent="0">
                <a:buNone/>
              </a:pPr>
              <a:endParaRPr lang="en-GB" u="sng" dirty="0"/>
            </a:p>
          </p:txBody>
        </p:sp>
        <p:sp>
          <p:nvSpPr>
            <p:cNvPr id="15" name="Rectangle 14">
              <a:extLst>
                <a:ext uri="{FF2B5EF4-FFF2-40B4-BE49-F238E27FC236}">
                  <a16:creationId xmlns:a16="http://schemas.microsoft.com/office/drawing/2014/main" id="{1BA487AE-2B87-44E5-A116-8B6099A2D3BB}"/>
                </a:ext>
              </a:extLst>
            </p:cNvPr>
            <p:cNvSpPr/>
            <p:nvPr/>
          </p:nvSpPr>
          <p:spPr>
            <a:xfrm>
              <a:off x="3572235" y="3469260"/>
              <a:ext cx="380787" cy="2446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36B91D3-9B58-48FF-A88B-128BCA84A44A}"/>
                </a:ext>
              </a:extLst>
            </p:cNvPr>
            <p:cNvSpPr/>
            <p:nvPr/>
          </p:nvSpPr>
          <p:spPr>
            <a:xfrm>
              <a:off x="3572235" y="4593172"/>
              <a:ext cx="380787" cy="24461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a:extLst>
              <a:ext uri="{FF2B5EF4-FFF2-40B4-BE49-F238E27FC236}">
                <a16:creationId xmlns:a16="http://schemas.microsoft.com/office/drawing/2014/main" id="{D670FED5-E509-4CF7-9D76-7F9E0BB0C835}"/>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9" name="Content Placeholder 2">
            <a:extLst>
              <a:ext uri="{FF2B5EF4-FFF2-40B4-BE49-F238E27FC236}">
                <a16:creationId xmlns:a16="http://schemas.microsoft.com/office/drawing/2014/main" id="{BD768FF4-F07D-4A63-8FDE-CC7A969AE37A}"/>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7" action="ppaction://hlinksldjump">
                  <a:extLst>
                    <a:ext uri="{A12FA001-AC4F-418D-AE19-62706E023703}">
                      <ahyp:hlinkClr xmlns:ahyp="http://schemas.microsoft.com/office/drawing/2018/hyperlinkcolor" val="tx"/>
                    </a:ext>
                  </a:extLst>
                </a:hlinkClick>
              </a:rPr>
              <a:t>Crime trends</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3169587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8AF3-C840-4756-8499-94538268F906}"/>
              </a:ext>
            </a:extLst>
          </p:cNvPr>
          <p:cNvSpPr>
            <a:spLocks noGrp="1"/>
          </p:cNvSpPr>
          <p:nvPr>
            <p:ph type="title"/>
          </p:nvPr>
        </p:nvSpPr>
        <p:spPr/>
        <p:txBody>
          <a:bodyPr/>
          <a:lstStyle/>
          <a:p>
            <a:r>
              <a:rPr lang="en-GB" dirty="0"/>
              <a:t>Abuse and exploitation</a:t>
            </a:r>
          </a:p>
        </p:txBody>
      </p:sp>
      <p:sp>
        <p:nvSpPr>
          <p:cNvPr id="3" name="Slide Number Placeholder 2">
            <a:extLst>
              <a:ext uri="{FF2B5EF4-FFF2-40B4-BE49-F238E27FC236}">
                <a16:creationId xmlns:a16="http://schemas.microsoft.com/office/drawing/2014/main" id="{58335CA8-90F5-4848-A7B8-0D36CE470992}"/>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19</a:t>
            </a:fld>
            <a:endParaRPr lang="en-US" dirty="0"/>
          </a:p>
        </p:txBody>
      </p:sp>
      <p:sp>
        <p:nvSpPr>
          <p:cNvPr id="4" name="Footer Placeholder 3">
            <a:extLst>
              <a:ext uri="{FF2B5EF4-FFF2-40B4-BE49-F238E27FC236}">
                <a16:creationId xmlns:a16="http://schemas.microsoft.com/office/drawing/2014/main" id="{78DEF12E-C628-4B69-89CB-9B6971A47B01}"/>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5" name="Title 4">
            <a:extLst>
              <a:ext uri="{FF2B5EF4-FFF2-40B4-BE49-F238E27FC236}">
                <a16:creationId xmlns:a16="http://schemas.microsoft.com/office/drawing/2014/main" id="{ABA7501B-E014-4E8E-91DB-624C1270A9A7}"/>
              </a:ext>
            </a:extLst>
          </p:cNvPr>
          <p:cNvSpPr txBox="1">
            <a:spLocks/>
          </p:cNvSpPr>
          <p:nvPr/>
        </p:nvSpPr>
        <p:spPr>
          <a:xfrm>
            <a:off x="117763" y="911447"/>
            <a:ext cx="3204000" cy="54720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0" kern="1200" spc="-100" baseline="0">
                <a:solidFill>
                  <a:schemeClr val="tx1">
                    <a:lumMod val="65000"/>
                    <a:lumOff val="35000"/>
                  </a:schemeClr>
                </a:solidFill>
                <a:latin typeface="Trebuchet MS" panose="020B0603020202020204" pitchFamily="34" charset="0"/>
                <a:ea typeface="+mj-ea"/>
                <a:cs typeface="+mj-cs"/>
              </a:defRPr>
            </a:lvl1pPr>
          </a:lstStyle>
          <a:p>
            <a:pPr>
              <a:lnSpc>
                <a:spcPts val="2400"/>
              </a:lnSpc>
            </a:pPr>
            <a:endParaRPr lang="en-GB" sz="1400" u="sng" spc="-60" dirty="0">
              <a:solidFill>
                <a:schemeClr val="tx1">
                  <a:lumMod val="50000"/>
                  <a:lumOff val="50000"/>
                </a:schemeClr>
              </a:solidFill>
              <a:uFill>
                <a:solidFill>
                  <a:schemeClr val="bg2"/>
                </a:solidFill>
              </a:uFill>
            </a:endParaRPr>
          </a:p>
        </p:txBody>
      </p:sp>
    </p:spTree>
    <p:extLst>
      <p:ext uri="{BB962C8B-B14F-4D97-AF65-F5344CB8AC3E}">
        <p14:creationId xmlns:p14="http://schemas.microsoft.com/office/powerpoint/2010/main" val="3893127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9153C096-E1D3-4507-B297-C5E313F82432}"/>
              </a:ext>
            </a:extLst>
          </p:cNvPr>
          <p:cNvSpPr/>
          <p:nvPr/>
        </p:nvSpPr>
        <p:spPr>
          <a:xfrm>
            <a:off x="3903785" y="3880338"/>
            <a:ext cx="3961805" cy="773724"/>
          </a:xfrm>
          <a:prstGeom prst="ellipse">
            <a:avLst/>
          </a:prstGeom>
          <a:solidFill>
            <a:srgbClr val="FFE8B2"/>
          </a:solidFill>
          <a:ln>
            <a:solidFill>
              <a:srgbClr val="FFD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5306CBA5-47E1-4A64-8A79-92003C965A62}"/>
              </a:ext>
            </a:extLst>
          </p:cNvPr>
          <p:cNvSpPr>
            <a:spLocks noGrp="1"/>
          </p:cNvSpPr>
          <p:nvPr>
            <p:ph idx="1"/>
          </p:nvPr>
        </p:nvSpPr>
        <p:spPr>
          <a:xfrm>
            <a:off x="3699164" y="1307939"/>
            <a:ext cx="3961805" cy="4995013"/>
          </a:xfrm>
        </p:spPr>
        <p:txBody>
          <a:bodyPr>
            <a:normAutofit/>
          </a:bodyPr>
          <a:lstStyle/>
          <a:p>
            <a:r>
              <a:rPr lang="en-GB" dirty="0"/>
              <a:t>The </a:t>
            </a:r>
            <a:r>
              <a:rPr lang="en-GB" dirty="0">
                <a:solidFill>
                  <a:srgbClr val="0070C0"/>
                </a:solidFill>
                <a:hlinkClick r:id="rId2">
                  <a:extLst>
                    <a:ext uri="{A12FA001-AC4F-418D-AE19-62706E023703}">
                      <ahyp:hlinkClr xmlns:ahyp="http://schemas.microsoft.com/office/drawing/2018/hyperlinkcolor" val="tx"/>
                    </a:ext>
                  </a:extLst>
                </a:hlinkClick>
              </a:rPr>
              <a:t>Safer Oxfordshire Partnership </a:t>
            </a:r>
            <a:r>
              <a:rPr lang="en-GB" dirty="0"/>
              <a:t>works together to reduce crime and create safer communities in Oxfordshire.  Each year the Partnership receives a summary of the latest data on crime and community safety in a </a:t>
            </a:r>
            <a:r>
              <a:rPr lang="en-GB" dirty="0">
                <a:solidFill>
                  <a:srgbClr val="0070C0"/>
                </a:solidFill>
                <a:hlinkClick r:id="rId3">
                  <a:extLst>
                    <a:ext uri="{A12FA001-AC4F-418D-AE19-62706E023703}">
                      <ahyp:hlinkClr xmlns:ahyp="http://schemas.microsoft.com/office/drawing/2018/hyperlinkcolor" val="tx"/>
                    </a:ext>
                  </a:extLst>
                </a:hlinkClick>
              </a:rPr>
              <a:t>Strategic Intelligence Assessment (SIA) for Oxfordshire</a:t>
            </a:r>
            <a:r>
              <a:rPr lang="en-GB" dirty="0"/>
              <a:t>.</a:t>
            </a:r>
          </a:p>
          <a:p>
            <a:r>
              <a:rPr lang="en-GB" dirty="0"/>
              <a:t>The 2022 update is in two parts:</a:t>
            </a:r>
          </a:p>
          <a:p>
            <a:pPr lvl="1"/>
            <a:r>
              <a:rPr lang="en-GB" u="sng" dirty="0"/>
              <a:t>Part 1</a:t>
            </a:r>
            <a:r>
              <a:rPr lang="en-GB" dirty="0"/>
              <a:t> is an update of the Oxfordshire Strategic Intelligence Assessment showing overall changes in </a:t>
            </a:r>
            <a:r>
              <a:rPr lang="en-GB" u="sng" dirty="0"/>
              <a:t>all types</a:t>
            </a:r>
            <a:r>
              <a:rPr lang="en-GB" dirty="0"/>
              <a:t> of crime and community safety statistics;</a:t>
            </a:r>
          </a:p>
          <a:p>
            <a:pPr lvl="1"/>
            <a:r>
              <a:rPr lang="en-GB" u="sng" dirty="0"/>
              <a:t>Part 2</a:t>
            </a:r>
            <a:r>
              <a:rPr lang="en-GB" dirty="0"/>
              <a:t> is an overview of the key data relating to serious violence.</a:t>
            </a:r>
          </a:p>
          <a:p>
            <a:r>
              <a:rPr lang="en-GB" dirty="0"/>
              <a:t>This report is accompanied by an Oxfordshire </a:t>
            </a:r>
            <a:r>
              <a:rPr lang="en-GB" dirty="0">
                <a:solidFill>
                  <a:srgbClr val="0070C0"/>
                </a:solidFill>
                <a:hlinkClick r:id="rId4">
                  <a:extLst>
                    <a:ext uri="{A12FA001-AC4F-418D-AE19-62706E023703}">
                      <ahyp:hlinkClr xmlns:ahyp="http://schemas.microsoft.com/office/drawing/2018/hyperlinkcolor" val="tx"/>
                    </a:ext>
                  </a:extLst>
                </a:hlinkClick>
              </a:rPr>
              <a:t>Interactive crime dashboard</a:t>
            </a:r>
            <a:r>
              <a:rPr lang="en-GB" dirty="0">
                <a:solidFill>
                  <a:srgbClr val="0070C0"/>
                </a:solidFill>
              </a:rPr>
              <a:t> </a:t>
            </a:r>
            <a:r>
              <a:rPr lang="en-GB" dirty="0"/>
              <a:t>showing trend charts and maps, which has been updated with data to year ending Dec21 from </a:t>
            </a:r>
            <a:r>
              <a:rPr lang="en-GB" dirty="0">
                <a:solidFill>
                  <a:srgbClr val="0070C0"/>
                </a:solidFill>
                <a:hlinkClick r:id="rId5">
                  <a:extLst>
                    <a:ext uri="{A12FA001-AC4F-418D-AE19-62706E023703}">
                      <ahyp:hlinkClr xmlns:ahyp="http://schemas.microsoft.com/office/drawing/2018/hyperlinkcolor" val="tx"/>
                    </a:ext>
                  </a:extLst>
                </a:hlinkClick>
              </a:rPr>
              <a:t>Home Office crime open data tables </a:t>
            </a:r>
            <a:r>
              <a:rPr lang="en-GB" dirty="0"/>
              <a:t>and</a:t>
            </a:r>
            <a:r>
              <a:rPr lang="en-GB" dirty="0">
                <a:solidFill>
                  <a:srgbClr val="0070C0"/>
                </a:solidFill>
              </a:rPr>
              <a:t> </a:t>
            </a:r>
            <a:r>
              <a:rPr lang="en-GB" dirty="0">
                <a:solidFill>
                  <a:srgbClr val="0070C0"/>
                </a:solidFill>
                <a:hlinkClick r:id="rId6">
                  <a:extLst>
                    <a:ext uri="{A12FA001-AC4F-418D-AE19-62706E023703}">
                      <ahyp:hlinkClr xmlns:ahyp="http://schemas.microsoft.com/office/drawing/2018/hyperlinkcolor" val="tx"/>
                    </a:ext>
                  </a:extLst>
                </a:hlinkClick>
              </a:rPr>
              <a:t>police.uk</a:t>
            </a:r>
            <a:endParaRPr lang="en-GB" dirty="0">
              <a:solidFill>
                <a:srgbClr val="0070C0"/>
              </a:solidFill>
            </a:endParaRPr>
          </a:p>
          <a:p>
            <a:endParaRPr lang="en-GB" dirty="0"/>
          </a:p>
        </p:txBody>
      </p:sp>
      <p:sp>
        <p:nvSpPr>
          <p:cNvPr id="3" name="Content Placeholder 2">
            <a:extLst>
              <a:ext uri="{FF2B5EF4-FFF2-40B4-BE49-F238E27FC236}">
                <a16:creationId xmlns:a16="http://schemas.microsoft.com/office/drawing/2014/main" id="{EACF25A8-7BFD-4C17-9C99-1494A5353825}"/>
              </a:ext>
            </a:extLst>
          </p:cNvPr>
          <p:cNvSpPr>
            <a:spLocks noGrp="1"/>
          </p:cNvSpPr>
          <p:nvPr>
            <p:ph idx="13"/>
          </p:nvPr>
        </p:nvSpPr>
        <p:spPr>
          <a:xfrm>
            <a:off x="140418" y="868338"/>
            <a:ext cx="3220620" cy="5434613"/>
          </a:xfrm>
        </p:spPr>
        <p:txBody>
          <a:bodyPr/>
          <a:lstStyle/>
          <a:p>
            <a:pPr>
              <a:lnSpc>
                <a:spcPts val="2200"/>
              </a:lnSpc>
              <a:spcBef>
                <a:spcPts val="0"/>
              </a:spcBef>
            </a:pPr>
            <a:r>
              <a:rPr lang="en-GB" b="0" dirty="0">
                <a:solidFill>
                  <a:srgbClr val="0070C0"/>
                </a:solidFill>
                <a:hlinkClick r:id="rId7"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b="0"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Crime trends</a:t>
            </a:r>
            <a:endParaRPr lang="en-GB" b="0" u="sng" dirty="0">
              <a:solidFill>
                <a:schemeClr val="bg1">
                  <a:lumMod val="50000"/>
                </a:schemeClr>
              </a:solidFill>
            </a:endParaRPr>
          </a:p>
          <a:p>
            <a:pPr marL="182563" lvl="1">
              <a:lnSpc>
                <a:spcPts val="2200"/>
              </a:lnSpc>
              <a:spcBef>
                <a:spcPts val="0"/>
              </a:spcBef>
              <a:spcAft>
                <a:spcPts val="0"/>
              </a:spcAft>
            </a:pPr>
            <a:r>
              <a:rPr lang="en-GB" b="0"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Abuse and exploitation</a:t>
            </a:r>
            <a:endParaRPr lang="en-GB" b="0"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b="0"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Knife crime</a:t>
            </a:r>
            <a:endParaRPr lang="en-GB" b="0"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b="0"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Rural crime</a:t>
            </a:r>
            <a:endParaRPr lang="en-GB" b="0"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20"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21"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
        <p:nvSpPr>
          <p:cNvPr id="5" name="Title 4">
            <a:extLst>
              <a:ext uri="{FF2B5EF4-FFF2-40B4-BE49-F238E27FC236}">
                <a16:creationId xmlns:a16="http://schemas.microsoft.com/office/drawing/2014/main" id="{88856B71-8D64-442F-B37E-EAB45DE0045F}"/>
              </a:ext>
            </a:extLst>
          </p:cNvPr>
          <p:cNvSpPr>
            <a:spLocks noGrp="1"/>
          </p:cNvSpPr>
          <p:nvPr>
            <p:ph type="title"/>
          </p:nvPr>
        </p:nvSpPr>
        <p:spPr/>
        <p:txBody>
          <a:bodyPr>
            <a:normAutofit fontScale="90000"/>
          </a:bodyPr>
          <a:lstStyle/>
          <a:p>
            <a:r>
              <a:rPr lang="en-GB" dirty="0">
                <a:solidFill>
                  <a:srgbClr val="7F7F7F"/>
                </a:solidFill>
              </a:rPr>
              <a:t>This </a:t>
            </a:r>
            <a:r>
              <a:rPr lang="en-GB" sz="1600" dirty="0">
                <a:solidFill>
                  <a:srgbClr val="7F7F7F"/>
                </a:solidFill>
              </a:rPr>
              <a:t>report</a:t>
            </a:r>
            <a:r>
              <a:rPr lang="en-GB" dirty="0">
                <a:solidFill>
                  <a:srgbClr val="7F7F7F"/>
                </a:solidFill>
              </a:rPr>
              <a:t>…</a:t>
            </a:r>
            <a:br>
              <a:rPr lang="en-GB" dirty="0">
                <a:solidFill>
                  <a:srgbClr val="7F7F7F"/>
                </a:solidFill>
              </a:rPr>
            </a:br>
            <a:endParaRPr lang="en-GB" dirty="0">
              <a:solidFill>
                <a:srgbClr val="7F7F7F"/>
              </a:solidFill>
            </a:endParaRPr>
          </a:p>
        </p:txBody>
      </p:sp>
      <p:sp>
        <p:nvSpPr>
          <p:cNvPr id="6" name="Slide Number Placeholder 5">
            <a:extLst>
              <a:ext uri="{FF2B5EF4-FFF2-40B4-BE49-F238E27FC236}">
                <a16:creationId xmlns:a16="http://schemas.microsoft.com/office/drawing/2014/main" id="{8F0C5840-6DE7-425F-89A4-15F3243FA235}"/>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2</a:t>
            </a:fld>
            <a:endParaRPr lang="en-US" dirty="0"/>
          </a:p>
        </p:txBody>
      </p:sp>
      <p:sp>
        <p:nvSpPr>
          <p:cNvPr id="7" name="Footer Placeholder 6">
            <a:extLst>
              <a:ext uri="{FF2B5EF4-FFF2-40B4-BE49-F238E27FC236}">
                <a16:creationId xmlns:a16="http://schemas.microsoft.com/office/drawing/2014/main" id="{A2611CA6-CF95-416E-A7BE-F1AAB1ED4EA8}"/>
              </a:ext>
            </a:extLst>
          </p:cNvPr>
          <p:cNvSpPr>
            <a:spLocks noGrp="1"/>
          </p:cNvSpPr>
          <p:nvPr>
            <p:ph type="ftr" sz="quarter" idx="3"/>
          </p:nvPr>
        </p:nvSpPr>
        <p:spPr/>
        <p:txBody>
          <a:bodyPr/>
          <a:lstStyle/>
          <a:p>
            <a:pPr defTabSz="457200">
              <a:defRPr/>
            </a:pPr>
            <a:r>
              <a:rPr lang="en-US" dirty="0">
                <a:solidFill>
                  <a:prstClr val="white"/>
                </a:solidFill>
              </a:rPr>
              <a:t>Oxfordshire </a:t>
            </a:r>
            <a:r>
              <a:rPr lang="en-GB" dirty="0">
                <a:solidFill>
                  <a:prstClr val="white"/>
                </a:solidFill>
              </a:rPr>
              <a:t>Strategic Intelligence Assessment 2022</a:t>
            </a:r>
            <a:endParaRPr lang="en-US" dirty="0">
              <a:solidFill>
                <a:prstClr val="white"/>
              </a:solidFill>
            </a:endParaRPr>
          </a:p>
        </p:txBody>
      </p:sp>
      <p:sp>
        <p:nvSpPr>
          <p:cNvPr id="8" name="Content Placeholder 1">
            <a:extLst>
              <a:ext uri="{FF2B5EF4-FFF2-40B4-BE49-F238E27FC236}">
                <a16:creationId xmlns:a16="http://schemas.microsoft.com/office/drawing/2014/main" id="{4643FA71-5BF6-4E02-9C4B-C873FA786D8B}"/>
              </a:ext>
            </a:extLst>
          </p:cNvPr>
          <p:cNvSpPr txBox="1">
            <a:spLocks/>
          </p:cNvSpPr>
          <p:nvPr/>
        </p:nvSpPr>
        <p:spPr>
          <a:xfrm>
            <a:off x="7794766" y="1196575"/>
            <a:ext cx="3961805" cy="5169391"/>
          </a:xfrm>
          <a:prstGeom prst="rect">
            <a:avLst/>
          </a:prstGeom>
        </p:spPr>
        <p:txBody>
          <a:bodyPr vert="horz" lIns="91440" tIns="45720" rIns="91440" bIns="45720" rtlCol="0" anchor="t" anchorCtr="0">
            <a:normAutofit/>
          </a:bodyPr>
          <a:lstStyle>
            <a:lvl1pPr marL="285750" indent="-285750" algn="l" defTabSz="914400" rtl="0" eaLnBrk="1" latinLnBrk="0" hangingPunct="1">
              <a:lnSpc>
                <a:spcPct val="90000"/>
              </a:lnSpc>
              <a:spcBef>
                <a:spcPts val="1200"/>
              </a:spcBef>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1pPr>
            <a:lvl2pPr marL="7886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2pPr>
            <a:lvl3pPr marL="1245870" indent="-285750" algn="l" defTabSz="914400" rtl="0" eaLnBrk="1" latinLnBrk="0" hangingPunct="1">
              <a:lnSpc>
                <a:spcPct val="90000"/>
              </a:lnSpc>
              <a:spcBef>
                <a:spcPts val="250"/>
              </a:spcBef>
              <a:spcAft>
                <a:spcPts val="250"/>
              </a:spcAft>
              <a:buClr>
                <a:schemeClr val="accent3">
                  <a:lumMod val="75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3pPr>
            <a:lvl4pPr marL="1703070" indent="-285750" algn="l" defTabSz="914400" rtl="0" eaLnBrk="1" latinLnBrk="0" hangingPunct="1">
              <a:lnSpc>
                <a:spcPct val="90000"/>
              </a:lnSpc>
              <a:spcBef>
                <a:spcPts val="250"/>
              </a:spcBef>
              <a:spcAft>
                <a:spcPts val="250"/>
              </a:spcAft>
              <a:buClr>
                <a:schemeClr val="accent3">
                  <a:lumMod val="60000"/>
                  <a:lumOff val="4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4pPr>
            <a:lvl5pPr marL="21602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t>SIA 2022 lead authors: </a:t>
            </a:r>
          </a:p>
          <a:p>
            <a:pPr lvl="1"/>
            <a:r>
              <a:rPr lang="en-GB" dirty="0"/>
              <a:t>Alick Bird, Insight Analyst, Oxfordshire County Council</a:t>
            </a:r>
          </a:p>
          <a:p>
            <a:pPr lvl="1"/>
            <a:r>
              <a:rPr lang="en-GB" dirty="0"/>
              <a:t>Daisy Hickman, Insight Analyst and Intelligence Manager Trading Standards, Oxfordshire County Council</a:t>
            </a:r>
          </a:p>
          <a:p>
            <a:pPr lvl="1"/>
            <a:r>
              <a:rPr lang="en-GB" dirty="0"/>
              <a:t>Margaret Melling, Senior Research Officer, Oxfordshire County Council</a:t>
            </a:r>
          </a:p>
          <a:p>
            <a:pPr marL="0" indent="0">
              <a:buNone/>
            </a:pPr>
            <a:r>
              <a:rPr lang="en-GB" dirty="0"/>
              <a:t>last updated 15</a:t>
            </a:r>
            <a:r>
              <a:rPr lang="en-GB" baseline="30000" dirty="0"/>
              <a:t>th</a:t>
            </a:r>
            <a:r>
              <a:rPr lang="en-GB" dirty="0"/>
              <a:t> June 2022</a:t>
            </a:r>
          </a:p>
          <a:p>
            <a:endParaRPr lang="en-GB" dirty="0"/>
          </a:p>
        </p:txBody>
      </p:sp>
      <p:sp>
        <p:nvSpPr>
          <p:cNvPr id="17" name="TextBox 16">
            <a:extLst>
              <a:ext uri="{FF2B5EF4-FFF2-40B4-BE49-F238E27FC236}">
                <a16:creationId xmlns:a16="http://schemas.microsoft.com/office/drawing/2014/main" id="{8A1C5BDA-DEA4-44C4-8237-2F077E9AA7D4}"/>
              </a:ext>
            </a:extLst>
          </p:cNvPr>
          <p:cNvSpPr txBox="1"/>
          <p:nvPr/>
        </p:nvSpPr>
        <p:spPr>
          <a:xfrm>
            <a:off x="8142333" y="4069286"/>
            <a:ext cx="3501027" cy="1384995"/>
          </a:xfrm>
          <a:prstGeom prst="wedgeRectCallout">
            <a:avLst>
              <a:gd name="adj1" fmla="val -56068"/>
              <a:gd name="adj2" fmla="val -33974"/>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a:ln>
            <a:noFill/>
          </a:ln>
        </p:spPr>
        <p:txBody>
          <a:bodyPr wrap="square" rtlCol="0">
            <a:spAutoFit/>
          </a:bodyPr>
          <a:lstStyle/>
          <a:p>
            <a:r>
              <a:rPr lang="en-GB" sz="1400" dirty="0"/>
              <a:t>First step towards a Serious Violence Strategic Needs Assessment for Oxfordshire</a:t>
            </a:r>
          </a:p>
          <a:p>
            <a:endParaRPr lang="en-GB" sz="1400" dirty="0"/>
          </a:p>
          <a:p>
            <a:r>
              <a:rPr lang="en-GB" sz="1400" dirty="0"/>
              <a:t>Includes extracts from the wider Thames Valley VRU Strategic Needs Assessment</a:t>
            </a:r>
          </a:p>
        </p:txBody>
      </p:sp>
    </p:spTree>
    <p:extLst>
      <p:ext uri="{BB962C8B-B14F-4D97-AF65-F5344CB8AC3E}">
        <p14:creationId xmlns:p14="http://schemas.microsoft.com/office/powerpoint/2010/main" val="1505941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DA70AEE-651E-4470-B227-2654D28FDDF5}"/>
              </a:ext>
            </a:extLst>
          </p:cNvPr>
          <p:cNvGraphicFramePr>
            <a:graphicFrameLocks noGrp="1"/>
          </p:cNvGraphicFramePr>
          <p:nvPr>
            <p:extLst>
              <p:ext uri="{D42A27DB-BD31-4B8C-83A1-F6EECF244321}">
                <p14:modId xmlns:p14="http://schemas.microsoft.com/office/powerpoint/2010/main" val="2935972918"/>
              </p:ext>
            </p:extLst>
          </p:nvPr>
        </p:nvGraphicFramePr>
        <p:xfrm>
          <a:off x="3994396" y="3167506"/>
          <a:ext cx="7491367" cy="2666387"/>
        </p:xfrm>
        <a:graphic>
          <a:graphicData uri="http://schemas.openxmlformats.org/drawingml/2006/table">
            <a:tbl>
              <a:tblPr firstRow="1" bandRow="1">
                <a:tableStyleId>{3B4B98B0-60AC-42C2-AFA5-B58CD77FA1E5}</a:tableStyleId>
              </a:tblPr>
              <a:tblGrid>
                <a:gridCol w="1935034">
                  <a:extLst>
                    <a:ext uri="{9D8B030D-6E8A-4147-A177-3AD203B41FA5}">
                      <a16:colId xmlns:a16="http://schemas.microsoft.com/office/drawing/2014/main" val="419166679"/>
                    </a:ext>
                  </a:extLst>
                </a:gridCol>
                <a:gridCol w="780518">
                  <a:extLst>
                    <a:ext uri="{9D8B030D-6E8A-4147-A177-3AD203B41FA5}">
                      <a16:colId xmlns:a16="http://schemas.microsoft.com/office/drawing/2014/main" val="2136304291"/>
                    </a:ext>
                  </a:extLst>
                </a:gridCol>
                <a:gridCol w="780518">
                  <a:extLst>
                    <a:ext uri="{9D8B030D-6E8A-4147-A177-3AD203B41FA5}">
                      <a16:colId xmlns:a16="http://schemas.microsoft.com/office/drawing/2014/main" val="3362667198"/>
                    </a:ext>
                  </a:extLst>
                </a:gridCol>
                <a:gridCol w="780518">
                  <a:extLst>
                    <a:ext uri="{9D8B030D-6E8A-4147-A177-3AD203B41FA5}">
                      <a16:colId xmlns:a16="http://schemas.microsoft.com/office/drawing/2014/main" val="1780397249"/>
                    </a:ext>
                  </a:extLst>
                </a:gridCol>
                <a:gridCol w="780518">
                  <a:extLst>
                    <a:ext uri="{9D8B030D-6E8A-4147-A177-3AD203B41FA5}">
                      <a16:colId xmlns:a16="http://schemas.microsoft.com/office/drawing/2014/main" val="1462411884"/>
                    </a:ext>
                  </a:extLst>
                </a:gridCol>
                <a:gridCol w="780518">
                  <a:extLst>
                    <a:ext uri="{9D8B030D-6E8A-4147-A177-3AD203B41FA5}">
                      <a16:colId xmlns:a16="http://schemas.microsoft.com/office/drawing/2014/main" val="3462083147"/>
                    </a:ext>
                  </a:extLst>
                </a:gridCol>
                <a:gridCol w="780518">
                  <a:extLst>
                    <a:ext uri="{9D8B030D-6E8A-4147-A177-3AD203B41FA5}">
                      <a16:colId xmlns:a16="http://schemas.microsoft.com/office/drawing/2014/main" val="1895447159"/>
                    </a:ext>
                  </a:extLst>
                </a:gridCol>
                <a:gridCol w="827228">
                  <a:extLst>
                    <a:ext uri="{9D8B030D-6E8A-4147-A177-3AD203B41FA5}">
                      <a16:colId xmlns:a16="http://schemas.microsoft.com/office/drawing/2014/main" val="1587112081"/>
                    </a:ext>
                  </a:extLst>
                </a:gridCol>
                <a:gridCol w="45997">
                  <a:extLst>
                    <a:ext uri="{9D8B030D-6E8A-4147-A177-3AD203B41FA5}">
                      <a16:colId xmlns:a16="http://schemas.microsoft.com/office/drawing/2014/main" val="1420802183"/>
                    </a:ext>
                  </a:extLst>
                </a:gridCol>
              </a:tblGrid>
              <a:tr h="483686">
                <a:tc>
                  <a:txBody>
                    <a:bodyPr/>
                    <a:lstStyle/>
                    <a:p>
                      <a:pPr algn="l" rtl="0" fontAlgn="ctr"/>
                      <a:r>
                        <a:rPr lang="en-GB" sz="1200" u="none" strike="noStrike" dirty="0">
                          <a:effectLst/>
                        </a:rPr>
                        <a:t>Recorded victims of..</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ctr"/>
                      <a:r>
                        <a:rPr lang="en-GB" sz="1200" u="none" strike="noStrike">
                          <a:effectLst/>
                        </a:rPr>
                        <a:t>2017</a:t>
                      </a:r>
                      <a:endParaRPr lang="en-GB" sz="1200" b="1"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GB" sz="1200" u="none" strike="noStrike" dirty="0">
                          <a:effectLst/>
                        </a:rPr>
                        <a:t>2018</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ctr"/>
                      <a:r>
                        <a:rPr lang="en-GB" sz="1200" u="none" strike="noStrike">
                          <a:effectLst/>
                        </a:rPr>
                        <a:t>2019</a:t>
                      </a:r>
                      <a:endParaRPr lang="en-GB" sz="1200" b="1"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GB" sz="1200" u="none" strike="noStrike">
                          <a:effectLst/>
                        </a:rPr>
                        <a:t>2020</a:t>
                      </a:r>
                      <a:endParaRPr lang="en-GB" sz="1200" b="1"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GB" sz="1200" u="none" strike="noStrike">
                          <a:effectLst/>
                        </a:rPr>
                        <a:t>2021</a:t>
                      </a:r>
                      <a:endParaRPr lang="en-GB" sz="1200" b="1" i="0" u="none" strike="noStrike">
                        <a:solidFill>
                          <a:srgbClr val="000000"/>
                        </a:solidFill>
                        <a:effectLst/>
                        <a:latin typeface="Calibri" panose="020F0502020204030204" pitchFamily="34" charset="0"/>
                      </a:endParaRPr>
                    </a:p>
                  </a:txBody>
                  <a:tcPr marL="7620" marR="7620" marT="7620" marB="0" anchor="ctr"/>
                </a:tc>
                <a:tc gridSpan="3">
                  <a:txBody>
                    <a:bodyPr/>
                    <a:lstStyle/>
                    <a:p>
                      <a:pPr algn="ctr" rtl="0" fontAlgn="ctr"/>
                      <a:r>
                        <a:rPr lang="en-GB" sz="1200" u="none" strike="noStrike" dirty="0">
                          <a:effectLst/>
                        </a:rPr>
                        <a:t>Change from average </a:t>
                      </a:r>
                      <a:r>
                        <a:rPr lang="en-GB" sz="1200" u="none" strike="noStrike">
                          <a:effectLst/>
                        </a:rPr>
                        <a:t>of 2018-20 </a:t>
                      </a:r>
                      <a:r>
                        <a:rPr lang="en-GB" sz="1200" u="none" strike="noStrike" dirty="0">
                          <a:effectLst/>
                        </a:rPr>
                        <a:t>to 2021</a:t>
                      </a:r>
                      <a:endParaRPr lang="en-GB" sz="1200" b="1" i="1"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17284067"/>
                  </a:ext>
                </a:extLst>
              </a:tr>
              <a:tr h="266521">
                <a:tc>
                  <a:txBody>
                    <a:bodyPr/>
                    <a:lstStyle/>
                    <a:p>
                      <a:pPr algn="l" rtl="0" fontAlgn="b"/>
                      <a:r>
                        <a:rPr lang="en-GB" sz="1200" u="none" strike="noStrike" dirty="0">
                          <a:effectLst/>
                        </a:rPr>
                        <a:t>  Domestic abuse</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rgbClr val="000000"/>
                          </a:solidFill>
                          <a:effectLst/>
                        </a:rPr>
                        <a:t>6,986</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a:solidFill>
                            <a:srgbClr val="000000"/>
                          </a:solidFill>
                          <a:effectLst/>
                        </a:rPr>
                        <a:t>7,163</a:t>
                      </a:r>
                      <a:endParaRPr lang="en-GB" sz="1200" b="1"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a:solidFill>
                            <a:srgbClr val="000000"/>
                          </a:solidFill>
                          <a:effectLst/>
                        </a:rPr>
                        <a:t>7,285</a:t>
                      </a:r>
                      <a:endParaRPr lang="en-GB" sz="1200" b="1"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a:solidFill>
                            <a:srgbClr val="000000"/>
                          </a:solidFill>
                          <a:effectLst/>
                        </a:rPr>
                        <a:t>7,851</a:t>
                      </a:r>
                      <a:endParaRPr lang="en-GB" sz="1200" b="1"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a:solidFill>
                            <a:srgbClr val="000000"/>
                          </a:solidFill>
                          <a:effectLst/>
                        </a:rPr>
                        <a:t>7,950</a:t>
                      </a:r>
                      <a:endParaRPr lang="en-GB" sz="1200" b="1"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chemeClr val="tx1"/>
                          </a:solidFill>
                          <a:effectLst/>
                        </a:rPr>
                        <a:t>517</a:t>
                      </a:r>
                      <a:endParaRPr lang="en-GB" sz="1200" b="1" i="1" u="none" strike="noStrike" dirty="0">
                        <a:solidFill>
                          <a:schemeClr val="tx1"/>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a:solidFill>
                            <a:srgbClr val="C00000"/>
                          </a:solidFill>
                          <a:effectLst/>
                        </a:rPr>
                        <a:t>7%</a:t>
                      </a:r>
                      <a:endParaRPr lang="en-GB" sz="1200" b="1" i="1" u="none" strike="noStrike">
                        <a:solidFill>
                          <a:srgbClr val="C00000"/>
                        </a:solidFill>
                        <a:effectLst/>
                        <a:latin typeface="Calibri" panose="020F0502020204030204" pitchFamily="34" charset="0"/>
                      </a:endParaRPr>
                    </a:p>
                  </a:txBody>
                  <a:tcPr marL="7620" marR="7620" marT="7620" marB="0" anchor="ctr"/>
                </a:tc>
                <a:tc rowSpan="7">
                  <a:txBody>
                    <a:bodyPr/>
                    <a:lstStyle/>
                    <a:p>
                      <a:pPr algn="r" fontAlgn="b"/>
                      <a:endParaRPr lang="en-GB"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286958596"/>
                  </a:ext>
                </a:extLst>
              </a:tr>
              <a:tr h="266521">
                <a:tc>
                  <a:txBody>
                    <a:bodyPr/>
                    <a:lstStyle/>
                    <a:p>
                      <a:pPr algn="l" rtl="0" fontAlgn="b"/>
                      <a:r>
                        <a:rPr lang="en-GB" sz="1200" u="none" strike="noStrike" kern="1200" dirty="0">
                          <a:solidFill>
                            <a:schemeClr val="dk1"/>
                          </a:solidFill>
                          <a:effectLst/>
                        </a:rPr>
                        <a:t>  Older victims of violence</a:t>
                      </a:r>
                    </a:p>
                    <a:p>
                      <a:pPr algn="l" rtl="0" fontAlgn="b"/>
                      <a:r>
                        <a:rPr lang="en-GB" sz="1200" u="none" strike="noStrike" kern="1200" dirty="0">
                          <a:solidFill>
                            <a:schemeClr val="dk1"/>
                          </a:solidFill>
                          <a:effectLst/>
                        </a:rPr>
                        <a:t>    and sexual offences</a:t>
                      </a:r>
                      <a:endParaRPr lang="en-GB" sz="1200" u="none" strike="noStrike" kern="1200" dirty="0">
                        <a:solidFill>
                          <a:schemeClr val="dk1"/>
                        </a:solidFill>
                        <a:effectLst/>
                        <a:latin typeface="+mn-lt"/>
                        <a:ea typeface="+mn-ea"/>
                        <a:cs typeface="+mn-cs"/>
                      </a:endParaRPr>
                    </a:p>
                  </a:txBody>
                  <a:tcPr marL="7620" marR="7620" marT="7620" marB="0" anchor="ctr"/>
                </a:tc>
                <a:tc>
                  <a:txBody>
                    <a:bodyPr/>
                    <a:lstStyle/>
                    <a:p>
                      <a:pPr algn="ctr" rtl="0" fontAlgn="b"/>
                      <a:r>
                        <a:rPr lang="en-GB" sz="1200" b="1" u="none" strike="noStrike" kern="1200" dirty="0">
                          <a:solidFill>
                            <a:srgbClr val="000000"/>
                          </a:solidFill>
                          <a:effectLst/>
                          <a:latin typeface="+mn-lt"/>
                          <a:ea typeface="+mn-ea"/>
                          <a:cs typeface="+mn-cs"/>
                        </a:rPr>
                        <a:t>250</a:t>
                      </a:r>
                    </a:p>
                  </a:txBody>
                  <a:tcPr marL="9525" marR="9525" marT="9525" marB="0" anchor="ctr"/>
                </a:tc>
                <a:tc>
                  <a:txBody>
                    <a:bodyPr/>
                    <a:lstStyle/>
                    <a:p>
                      <a:pPr algn="ctr" rtl="0" fontAlgn="b"/>
                      <a:r>
                        <a:rPr lang="en-GB" sz="1200" b="1" u="none" strike="noStrike" kern="1200" dirty="0">
                          <a:solidFill>
                            <a:srgbClr val="000000"/>
                          </a:solidFill>
                          <a:effectLst/>
                          <a:latin typeface="+mn-lt"/>
                          <a:ea typeface="+mn-ea"/>
                          <a:cs typeface="+mn-cs"/>
                        </a:rPr>
                        <a:t>403</a:t>
                      </a:r>
                    </a:p>
                  </a:txBody>
                  <a:tcPr marL="9525" marR="9525" marT="9525" marB="0" anchor="ctr"/>
                </a:tc>
                <a:tc>
                  <a:txBody>
                    <a:bodyPr/>
                    <a:lstStyle/>
                    <a:p>
                      <a:pPr algn="ctr" rtl="0" fontAlgn="b"/>
                      <a:r>
                        <a:rPr lang="en-GB" sz="1200" b="1" u="none" strike="noStrike" kern="1200" dirty="0">
                          <a:solidFill>
                            <a:srgbClr val="000000"/>
                          </a:solidFill>
                          <a:effectLst/>
                          <a:latin typeface="+mn-lt"/>
                          <a:ea typeface="+mn-ea"/>
                          <a:cs typeface="+mn-cs"/>
                        </a:rPr>
                        <a:t>410</a:t>
                      </a:r>
                    </a:p>
                  </a:txBody>
                  <a:tcPr marL="9525" marR="9525" marT="9525" marB="0" anchor="ctr"/>
                </a:tc>
                <a:tc>
                  <a:txBody>
                    <a:bodyPr/>
                    <a:lstStyle/>
                    <a:p>
                      <a:pPr algn="ctr" rtl="0" fontAlgn="b"/>
                      <a:r>
                        <a:rPr lang="en-GB" sz="1200" b="1" u="none" strike="noStrike" kern="1200" dirty="0">
                          <a:solidFill>
                            <a:srgbClr val="000000"/>
                          </a:solidFill>
                          <a:effectLst/>
                          <a:latin typeface="+mn-lt"/>
                          <a:ea typeface="+mn-ea"/>
                          <a:cs typeface="+mn-cs"/>
                        </a:rPr>
                        <a:t>555</a:t>
                      </a:r>
                    </a:p>
                  </a:txBody>
                  <a:tcPr marL="9525" marR="9525" marT="9525" marB="0" anchor="ctr"/>
                </a:tc>
                <a:tc>
                  <a:txBody>
                    <a:bodyPr/>
                    <a:lstStyle/>
                    <a:p>
                      <a:pPr algn="ctr" rtl="0" fontAlgn="b"/>
                      <a:r>
                        <a:rPr lang="en-GB" sz="1200" b="1" u="none" strike="noStrike" kern="1200" dirty="0">
                          <a:solidFill>
                            <a:srgbClr val="000000"/>
                          </a:solidFill>
                          <a:effectLst/>
                          <a:latin typeface="+mn-lt"/>
                          <a:ea typeface="+mn-ea"/>
                          <a:cs typeface="+mn-cs"/>
                        </a:rPr>
                        <a:t>601</a:t>
                      </a:r>
                    </a:p>
                  </a:txBody>
                  <a:tcPr marL="9525" marR="9525" marT="9525" marB="0" anchor="ctr"/>
                </a:tc>
                <a:tc>
                  <a:txBody>
                    <a:bodyPr/>
                    <a:lstStyle/>
                    <a:p>
                      <a:pPr algn="ctr" rtl="0" fontAlgn="b"/>
                      <a:r>
                        <a:rPr lang="en-GB" sz="1200" b="1" u="none" strike="noStrike" kern="1200" dirty="0">
                          <a:solidFill>
                            <a:schemeClr val="tx1"/>
                          </a:solidFill>
                          <a:effectLst/>
                          <a:latin typeface="+mn-lt"/>
                          <a:ea typeface="+mn-ea"/>
                          <a:cs typeface="+mn-cs"/>
                        </a:rPr>
                        <a:t>145</a:t>
                      </a:r>
                    </a:p>
                  </a:txBody>
                  <a:tcPr marL="9525" marR="9525" marT="9525" marB="0" anchor="ctr"/>
                </a:tc>
                <a:tc>
                  <a:txBody>
                    <a:bodyPr/>
                    <a:lstStyle/>
                    <a:p>
                      <a:pPr algn="ctr" rtl="0" fontAlgn="b"/>
                      <a:r>
                        <a:rPr lang="en-GB" sz="1200" b="1" u="none" strike="noStrike" kern="1200" dirty="0">
                          <a:solidFill>
                            <a:srgbClr val="C00000"/>
                          </a:solidFill>
                          <a:effectLst/>
                          <a:latin typeface="+mn-lt"/>
                          <a:ea typeface="+mn-ea"/>
                          <a:cs typeface="+mn-cs"/>
                        </a:rPr>
                        <a:t>32%</a:t>
                      </a:r>
                    </a:p>
                  </a:txBody>
                  <a:tcPr marL="9525" marR="9525" marT="9525" marB="0" anchor="ctr"/>
                </a:tc>
                <a:tc vMerge="1">
                  <a:txBody>
                    <a:bodyPr/>
                    <a:lstStyle/>
                    <a:p>
                      <a:endParaRPr lang="en-GB"/>
                    </a:p>
                  </a:txBody>
                  <a:tcPr/>
                </a:tc>
                <a:extLst>
                  <a:ext uri="{0D108BD9-81ED-4DB2-BD59-A6C34878D82A}">
                    <a16:rowId xmlns:a16="http://schemas.microsoft.com/office/drawing/2014/main" val="3798963762"/>
                  </a:ext>
                </a:extLst>
              </a:tr>
              <a:tr h="266521">
                <a:tc>
                  <a:txBody>
                    <a:bodyPr/>
                    <a:lstStyle/>
                    <a:p>
                      <a:pPr algn="l" rtl="0" fontAlgn="b"/>
                      <a:r>
                        <a:rPr lang="en-GB" sz="1200" u="none" strike="noStrike" kern="1200" dirty="0">
                          <a:solidFill>
                            <a:schemeClr val="dk1"/>
                          </a:solidFill>
                          <a:effectLst/>
                        </a:rPr>
                        <a:t>  Rape crimes</a:t>
                      </a:r>
                      <a:endParaRPr lang="en-GB" sz="1200" u="none" strike="noStrike" kern="1200" dirty="0">
                        <a:solidFill>
                          <a:schemeClr val="dk1"/>
                        </a:solidFill>
                        <a:effectLst/>
                        <a:latin typeface="+mn-lt"/>
                        <a:ea typeface="+mn-ea"/>
                        <a:cs typeface="+mn-cs"/>
                      </a:endParaRPr>
                    </a:p>
                  </a:txBody>
                  <a:tcPr marL="7620" marR="7620" marT="7620" marB="0" anchor="ctr"/>
                </a:tc>
                <a:tc>
                  <a:txBody>
                    <a:bodyPr/>
                    <a:lstStyle/>
                    <a:p>
                      <a:pPr algn="ctr" rtl="0" fontAlgn="b"/>
                      <a:r>
                        <a:rPr lang="en-GB" sz="1200" b="1" u="none" strike="noStrike" dirty="0">
                          <a:solidFill>
                            <a:srgbClr val="000000"/>
                          </a:solidFill>
                          <a:effectLst/>
                        </a:rPr>
                        <a:t>428</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rgbClr val="000000"/>
                          </a:solidFill>
                          <a:effectLst/>
                        </a:rPr>
                        <a:t>473</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rgbClr val="000000"/>
                          </a:solidFill>
                          <a:effectLst/>
                        </a:rPr>
                        <a:t>508</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rgbClr val="000000"/>
                          </a:solidFill>
                          <a:effectLst/>
                        </a:rPr>
                        <a:t>503</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rgbClr val="000000"/>
                          </a:solidFill>
                          <a:effectLst/>
                        </a:rPr>
                        <a:t>588</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chemeClr val="tx1"/>
                          </a:solidFill>
                          <a:effectLst/>
                        </a:rPr>
                        <a:t>93</a:t>
                      </a:r>
                      <a:endParaRPr lang="en-GB" sz="1200" b="1" i="1" u="none" strike="noStrike" dirty="0">
                        <a:solidFill>
                          <a:schemeClr val="tx1"/>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rgbClr val="C00000"/>
                          </a:solidFill>
                          <a:effectLst/>
                        </a:rPr>
                        <a:t>19%</a:t>
                      </a:r>
                      <a:endParaRPr lang="en-GB" sz="1200" b="1" i="1" u="none" strike="noStrike" dirty="0">
                        <a:solidFill>
                          <a:srgbClr val="C00000"/>
                        </a:solidFill>
                        <a:effectLst/>
                        <a:latin typeface="Calibri" panose="020F0502020204030204" pitchFamily="34" charset="0"/>
                      </a:endParaRPr>
                    </a:p>
                  </a:txBody>
                  <a:tcPr marL="7620" marR="7620" marT="7620" marB="0" anchor="ctr"/>
                </a:tc>
                <a:tc vMerge="1">
                  <a:txBody>
                    <a:bodyPr/>
                    <a:lstStyle/>
                    <a:p>
                      <a:pPr algn="r" fontAlgn="b"/>
                      <a:endParaRPr lang="en-GB"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03224166"/>
                  </a:ext>
                </a:extLst>
              </a:tr>
              <a:tr h="266521">
                <a:tc>
                  <a:txBody>
                    <a:bodyPr/>
                    <a:lstStyle/>
                    <a:p>
                      <a:pPr algn="l" rtl="0" fontAlgn="b"/>
                      <a:r>
                        <a:rPr lang="en-GB" sz="1200" u="none" strike="noStrike" dirty="0">
                          <a:effectLst/>
                        </a:rPr>
                        <a:t>  Modern slavery</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rgbClr val="000000"/>
                          </a:solidFill>
                          <a:effectLst/>
                        </a:rPr>
                        <a:t>99</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rgbClr val="000000"/>
                          </a:solidFill>
                          <a:effectLst/>
                        </a:rPr>
                        <a:t>124</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rgbClr val="000000"/>
                          </a:solidFill>
                          <a:effectLst/>
                        </a:rPr>
                        <a:t>132</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rgbClr val="000000"/>
                          </a:solidFill>
                          <a:effectLst/>
                        </a:rPr>
                        <a:t>149</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rgbClr val="000000"/>
                          </a:solidFill>
                          <a:effectLst/>
                        </a:rPr>
                        <a:t>182</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chemeClr val="tx1"/>
                          </a:solidFill>
                          <a:effectLst/>
                        </a:rPr>
                        <a:t>47</a:t>
                      </a:r>
                      <a:endParaRPr lang="en-GB" sz="1200" b="1" i="1" u="none" strike="noStrike" dirty="0">
                        <a:solidFill>
                          <a:schemeClr val="tx1"/>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a:solidFill>
                            <a:srgbClr val="C00000"/>
                          </a:solidFill>
                          <a:effectLst/>
                        </a:rPr>
                        <a:t>35%</a:t>
                      </a:r>
                      <a:endParaRPr lang="en-GB" sz="1200" b="1" i="1" u="none" strike="noStrike">
                        <a:solidFill>
                          <a:srgbClr val="C00000"/>
                        </a:solidFill>
                        <a:effectLst/>
                        <a:latin typeface="Calibri" panose="020F0502020204030204" pitchFamily="34" charset="0"/>
                      </a:endParaRPr>
                    </a:p>
                  </a:txBody>
                  <a:tcPr marL="7620" marR="7620" marT="7620" marB="0" anchor="ctr"/>
                </a:tc>
                <a:tc vMerge="1">
                  <a:txBody>
                    <a:bodyPr/>
                    <a:lstStyle/>
                    <a:p>
                      <a:pPr algn="r" fontAlgn="b"/>
                      <a:endParaRPr lang="en-GB"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57232874"/>
                  </a:ext>
                </a:extLst>
              </a:tr>
              <a:tr h="365106">
                <a:tc>
                  <a:txBody>
                    <a:bodyPr/>
                    <a:lstStyle/>
                    <a:p>
                      <a:pPr algn="l" rtl="0" fontAlgn="b"/>
                      <a:r>
                        <a:rPr lang="en-GB" sz="1200" u="none" strike="noStrike" dirty="0">
                          <a:effectLst/>
                        </a:rPr>
                        <a:t>  Child sexual exploitation</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rgbClr val="000000"/>
                          </a:solidFill>
                          <a:effectLst/>
                        </a:rPr>
                        <a:t>83</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rgbClr val="000000"/>
                          </a:solidFill>
                          <a:effectLst/>
                        </a:rPr>
                        <a:t>106</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a:solidFill>
                            <a:srgbClr val="000000"/>
                          </a:solidFill>
                          <a:effectLst/>
                        </a:rPr>
                        <a:t>60</a:t>
                      </a:r>
                      <a:endParaRPr lang="en-GB" sz="1200" b="1"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rgbClr val="000000"/>
                          </a:solidFill>
                          <a:effectLst/>
                        </a:rPr>
                        <a:t>94</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rgbClr val="000000"/>
                          </a:solidFill>
                          <a:effectLst/>
                        </a:rPr>
                        <a:t>90</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chemeClr val="tx1"/>
                          </a:solidFill>
                          <a:effectLst/>
                        </a:rPr>
                        <a:t>3</a:t>
                      </a:r>
                      <a:endParaRPr lang="en-GB" sz="1200" b="1" i="1" u="none" strike="noStrike" dirty="0">
                        <a:solidFill>
                          <a:schemeClr val="tx1"/>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a:solidFill>
                            <a:srgbClr val="C00000"/>
                          </a:solidFill>
                          <a:effectLst/>
                        </a:rPr>
                        <a:t>4%</a:t>
                      </a:r>
                      <a:endParaRPr lang="en-GB" sz="1200" b="1" i="1" u="none" strike="noStrike">
                        <a:solidFill>
                          <a:srgbClr val="C00000"/>
                        </a:solidFill>
                        <a:effectLst/>
                        <a:latin typeface="Calibri" panose="020F0502020204030204" pitchFamily="34" charset="0"/>
                      </a:endParaRPr>
                    </a:p>
                  </a:txBody>
                  <a:tcPr marL="7620" marR="7620" marT="7620" marB="0" anchor="ctr"/>
                </a:tc>
                <a:tc vMerge="1">
                  <a:txBody>
                    <a:bodyPr/>
                    <a:lstStyle/>
                    <a:p>
                      <a:pPr algn="r" fontAlgn="b"/>
                      <a:endParaRPr lang="en-GB"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66225613"/>
                  </a:ext>
                </a:extLst>
              </a:tr>
              <a:tr h="280735">
                <a:tc>
                  <a:txBody>
                    <a:bodyPr/>
                    <a:lstStyle/>
                    <a:p>
                      <a:pPr algn="l" rtl="0" fontAlgn="b"/>
                      <a:r>
                        <a:rPr lang="en-GB" sz="1200" u="none" strike="noStrike" dirty="0">
                          <a:effectLst/>
                        </a:rPr>
                        <a:t>  Honour-based violence</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a:solidFill>
                            <a:srgbClr val="000000"/>
                          </a:solidFill>
                          <a:effectLst/>
                        </a:rPr>
                        <a:t>47</a:t>
                      </a:r>
                      <a:endParaRPr lang="en-GB" sz="1200" b="1"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rgbClr val="000000"/>
                          </a:solidFill>
                          <a:effectLst/>
                        </a:rPr>
                        <a:t>33</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rgbClr val="000000"/>
                          </a:solidFill>
                          <a:effectLst/>
                        </a:rPr>
                        <a:t>34</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a:solidFill>
                            <a:srgbClr val="000000"/>
                          </a:solidFill>
                          <a:effectLst/>
                        </a:rPr>
                        <a:t>24</a:t>
                      </a:r>
                      <a:endParaRPr lang="en-GB" sz="1200" b="1"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rgbClr val="000000"/>
                          </a:solidFill>
                          <a:effectLst/>
                        </a:rPr>
                        <a:t>26</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chemeClr val="tx1"/>
                          </a:solidFill>
                          <a:effectLst/>
                        </a:rPr>
                        <a:t>-4</a:t>
                      </a:r>
                      <a:endParaRPr lang="en-GB" sz="1200" b="1" i="1" u="none" strike="noStrike" dirty="0">
                        <a:solidFill>
                          <a:schemeClr val="tx1"/>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rgbClr val="00B050"/>
                          </a:solidFill>
                          <a:effectLst/>
                        </a:rPr>
                        <a:t>-14%</a:t>
                      </a:r>
                      <a:endParaRPr lang="en-GB" sz="1200" b="1" i="1" u="none" strike="noStrike" dirty="0">
                        <a:solidFill>
                          <a:srgbClr val="00B050"/>
                        </a:solidFill>
                        <a:effectLst/>
                        <a:latin typeface="Calibri" panose="020F0502020204030204" pitchFamily="34" charset="0"/>
                      </a:endParaRPr>
                    </a:p>
                  </a:txBody>
                  <a:tcPr marL="7620" marR="7620" marT="7620" marB="0" anchor="ctr"/>
                </a:tc>
                <a:tc vMerge="1">
                  <a:txBody>
                    <a:bodyPr/>
                    <a:lstStyle/>
                    <a:p>
                      <a:pPr algn="r" fontAlgn="b"/>
                      <a:endParaRPr lang="en-GB"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02155489"/>
                  </a:ext>
                </a:extLst>
              </a:tr>
              <a:tr h="363917">
                <a:tc>
                  <a:txBody>
                    <a:bodyPr/>
                    <a:lstStyle/>
                    <a:p>
                      <a:pPr algn="l" rtl="0" fontAlgn="b"/>
                      <a:r>
                        <a:rPr lang="en-GB" sz="1200" u="none" strike="noStrike" dirty="0">
                          <a:effectLst/>
                        </a:rPr>
                        <a:t>  Female genital mutilation</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a:solidFill>
                            <a:srgbClr val="000000"/>
                          </a:solidFill>
                          <a:effectLst/>
                        </a:rPr>
                        <a:t>5</a:t>
                      </a:r>
                      <a:endParaRPr lang="en-GB" sz="1200" b="1"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a:solidFill>
                            <a:srgbClr val="000000"/>
                          </a:solidFill>
                          <a:effectLst/>
                        </a:rPr>
                        <a:t>6</a:t>
                      </a:r>
                      <a:endParaRPr lang="en-GB" sz="1200" b="1"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rgbClr val="000000"/>
                          </a:solidFill>
                          <a:effectLst/>
                        </a:rPr>
                        <a:t>2</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rgbClr val="000000"/>
                          </a:solidFill>
                          <a:effectLst/>
                        </a:rPr>
                        <a:t>1</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rgbClr val="000000"/>
                          </a:solidFill>
                          <a:effectLst/>
                        </a:rPr>
                        <a:t>0</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chemeClr val="tx1"/>
                          </a:solidFill>
                          <a:effectLst/>
                        </a:rPr>
                        <a:t>-3</a:t>
                      </a:r>
                      <a:endParaRPr lang="en-GB" sz="1200" b="1" i="1" u="none" strike="noStrike" dirty="0">
                        <a:solidFill>
                          <a:schemeClr val="tx1"/>
                        </a:solidFill>
                        <a:effectLst/>
                        <a:latin typeface="Calibri" panose="020F0502020204030204" pitchFamily="34" charset="0"/>
                      </a:endParaRPr>
                    </a:p>
                  </a:txBody>
                  <a:tcPr marL="7620" marR="7620" marT="7620" marB="0" anchor="ctr"/>
                </a:tc>
                <a:tc>
                  <a:txBody>
                    <a:bodyPr/>
                    <a:lstStyle/>
                    <a:p>
                      <a:pPr algn="ctr" rtl="0" fontAlgn="b"/>
                      <a:r>
                        <a:rPr lang="en-GB" sz="1200" b="1" u="none" strike="noStrike" dirty="0">
                          <a:solidFill>
                            <a:srgbClr val="00B050"/>
                          </a:solidFill>
                          <a:effectLst/>
                        </a:rPr>
                        <a:t>-100%</a:t>
                      </a:r>
                      <a:endParaRPr lang="en-GB" sz="1200" b="1" i="1" u="none" strike="noStrike" dirty="0">
                        <a:solidFill>
                          <a:srgbClr val="00B050"/>
                        </a:solidFill>
                        <a:effectLst/>
                        <a:latin typeface="Calibri" panose="020F0502020204030204" pitchFamily="34" charset="0"/>
                      </a:endParaRPr>
                    </a:p>
                  </a:txBody>
                  <a:tcPr marL="7620" marR="7620" marT="7620" marB="0" anchor="ctr"/>
                </a:tc>
                <a:tc vMerge="1">
                  <a:txBody>
                    <a:bodyPr/>
                    <a:lstStyle/>
                    <a:p>
                      <a:pPr algn="r" fontAlgn="b"/>
                      <a:endParaRPr lang="en-GB"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19752553"/>
                  </a:ext>
                </a:extLst>
              </a:tr>
            </a:tbl>
          </a:graphicData>
        </a:graphic>
      </p:graphicFrame>
      <p:sp>
        <p:nvSpPr>
          <p:cNvPr id="2" name="Content Placeholder 1">
            <a:extLst>
              <a:ext uri="{FF2B5EF4-FFF2-40B4-BE49-F238E27FC236}">
                <a16:creationId xmlns:a16="http://schemas.microsoft.com/office/drawing/2014/main" id="{692BAECB-24D1-4001-ACF5-839AD700BFDE}"/>
              </a:ext>
            </a:extLst>
          </p:cNvPr>
          <p:cNvSpPr>
            <a:spLocks noGrp="1"/>
          </p:cNvSpPr>
          <p:nvPr>
            <p:ph idx="1"/>
          </p:nvPr>
        </p:nvSpPr>
        <p:spPr>
          <a:xfrm>
            <a:off x="3699164" y="1307939"/>
            <a:ext cx="7873510" cy="1414939"/>
          </a:xfrm>
        </p:spPr>
        <p:txBody>
          <a:bodyPr>
            <a:normAutofit fontScale="92500"/>
          </a:bodyPr>
          <a:lstStyle/>
          <a:p>
            <a:pPr>
              <a:lnSpc>
                <a:spcPct val="100000"/>
              </a:lnSpc>
              <a:spcBef>
                <a:spcPts val="300"/>
              </a:spcBef>
              <a:spcAft>
                <a:spcPts val="300"/>
              </a:spcAft>
            </a:pPr>
            <a:r>
              <a:rPr lang="en-GB" dirty="0"/>
              <a:t>Comparing year ending December 2021 with the average of the previous 3 years (2018 to 2020), shows an increase in the number of police recorded victims of domestic abuse, older victims of violence and sexual offences, rape, modern slavery and child sexual exploitation in Oxfordshire.</a:t>
            </a:r>
          </a:p>
          <a:p>
            <a:pPr>
              <a:lnSpc>
                <a:spcPct val="100000"/>
              </a:lnSpc>
              <a:spcBef>
                <a:spcPts val="300"/>
              </a:spcBef>
              <a:spcAft>
                <a:spcPts val="300"/>
              </a:spcAft>
            </a:pPr>
            <a:r>
              <a:rPr lang="en-GB" dirty="0"/>
              <a:t>There was a decrease in the number of recorded victims of honour-based violence and female genital mutilation, however these are often hidden harms which are not reflected by crime figures.</a:t>
            </a:r>
          </a:p>
          <a:p>
            <a:pPr marL="0" indent="0">
              <a:spcBef>
                <a:spcPts val="300"/>
              </a:spcBef>
              <a:spcAft>
                <a:spcPts val="300"/>
              </a:spcAft>
              <a:buNone/>
            </a:pPr>
            <a:endParaRPr lang="en-GB" dirty="0"/>
          </a:p>
        </p:txBody>
      </p:sp>
      <p:sp>
        <p:nvSpPr>
          <p:cNvPr id="5" name="Title 4">
            <a:extLst>
              <a:ext uri="{FF2B5EF4-FFF2-40B4-BE49-F238E27FC236}">
                <a16:creationId xmlns:a16="http://schemas.microsoft.com/office/drawing/2014/main" id="{DFB07B84-D3FC-472F-A121-25430016C879}"/>
              </a:ext>
            </a:extLst>
          </p:cNvPr>
          <p:cNvSpPr>
            <a:spLocks noGrp="1"/>
          </p:cNvSpPr>
          <p:nvPr>
            <p:ph type="title"/>
          </p:nvPr>
        </p:nvSpPr>
        <p:spPr/>
        <p:txBody>
          <a:bodyPr>
            <a:normAutofit/>
          </a:bodyPr>
          <a:lstStyle/>
          <a:p>
            <a:r>
              <a:rPr lang="en-GB" dirty="0"/>
              <a:t>Increases in police recorded victims</a:t>
            </a:r>
          </a:p>
        </p:txBody>
      </p:sp>
      <p:sp>
        <p:nvSpPr>
          <p:cNvPr id="6" name="Slide Number Placeholder 5">
            <a:extLst>
              <a:ext uri="{FF2B5EF4-FFF2-40B4-BE49-F238E27FC236}">
                <a16:creationId xmlns:a16="http://schemas.microsoft.com/office/drawing/2014/main" id="{3784DB0C-F59D-4F24-AB3A-1BA1359D026E}"/>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20</a:t>
            </a:fld>
            <a:endParaRPr lang="en-US" dirty="0"/>
          </a:p>
        </p:txBody>
      </p:sp>
      <p:sp>
        <p:nvSpPr>
          <p:cNvPr id="7" name="Footer Placeholder 6">
            <a:extLst>
              <a:ext uri="{FF2B5EF4-FFF2-40B4-BE49-F238E27FC236}">
                <a16:creationId xmlns:a16="http://schemas.microsoft.com/office/drawing/2014/main" id="{91D3D710-5DB6-47CA-8070-C4D9F1B494AB}"/>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9" name="Content Placeholder 5">
            <a:extLst>
              <a:ext uri="{FF2B5EF4-FFF2-40B4-BE49-F238E27FC236}">
                <a16:creationId xmlns:a16="http://schemas.microsoft.com/office/drawing/2014/main" id="{3D5D959B-08F9-458A-9106-00F30B63F9A4}"/>
              </a:ext>
            </a:extLst>
          </p:cNvPr>
          <p:cNvSpPr txBox="1">
            <a:spLocks/>
          </p:cNvSpPr>
          <p:nvPr/>
        </p:nvSpPr>
        <p:spPr>
          <a:xfrm>
            <a:off x="3540370" y="5925696"/>
            <a:ext cx="7873510" cy="440482"/>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t>Thames Valley Police Crime Recording System - Niche RMS; [1] count is of total recorded unique victims in the 12 month period, whether or not individuals have been a victim more than once</a:t>
            </a:r>
          </a:p>
        </p:txBody>
      </p:sp>
      <p:sp>
        <p:nvSpPr>
          <p:cNvPr id="10" name="TextBox 9">
            <a:extLst>
              <a:ext uri="{FF2B5EF4-FFF2-40B4-BE49-F238E27FC236}">
                <a16:creationId xmlns:a16="http://schemas.microsoft.com/office/drawing/2014/main" id="{CBF13C16-35AE-4ED8-A0B2-CC968AB064C1}"/>
              </a:ext>
            </a:extLst>
          </p:cNvPr>
          <p:cNvSpPr txBox="1"/>
          <p:nvPr/>
        </p:nvSpPr>
        <p:spPr>
          <a:xfrm>
            <a:off x="3908232" y="2822323"/>
            <a:ext cx="7491366" cy="307777"/>
          </a:xfrm>
          <a:prstGeom prst="rect">
            <a:avLst/>
          </a:prstGeom>
          <a:noFill/>
        </p:spPr>
        <p:txBody>
          <a:bodyPr wrap="square" rtlCol="0">
            <a:spAutoFit/>
          </a:bodyPr>
          <a:lstStyle/>
          <a:p>
            <a:r>
              <a:rPr lang="en-GB" sz="1400" b="1" dirty="0">
                <a:solidFill>
                  <a:schemeClr val="tx1">
                    <a:lumMod val="65000"/>
                    <a:lumOff val="35000"/>
                  </a:schemeClr>
                </a:solidFill>
              </a:rPr>
              <a:t>Number of police recorded victims</a:t>
            </a:r>
            <a:r>
              <a:rPr lang="en-GB" sz="1400" b="1" baseline="30000" dirty="0">
                <a:solidFill>
                  <a:schemeClr val="tx1">
                    <a:lumMod val="65000"/>
                    <a:lumOff val="35000"/>
                  </a:schemeClr>
                </a:solidFill>
              </a:rPr>
              <a:t>1</a:t>
            </a:r>
            <a:r>
              <a:rPr lang="en-GB" sz="1400" b="1" dirty="0">
                <a:solidFill>
                  <a:schemeClr val="tx1">
                    <a:lumMod val="65000"/>
                    <a:lumOff val="35000"/>
                  </a:schemeClr>
                </a:solidFill>
              </a:rPr>
              <a:t> of abuse and exploitation in Oxfordshire (Jan-Dec)</a:t>
            </a:r>
          </a:p>
        </p:txBody>
      </p:sp>
      <p:sp>
        <p:nvSpPr>
          <p:cNvPr id="11" name="Rectangle 10">
            <a:extLst>
              <a:ext uri="{FF2B5EF4-FFF2-40B4-BE49-F238E27FC236}">
                <a16:creationId xmlns:a16="http://schemas.microsoft.com/office/drawing/2014/main" id="{FF20AAE0-4176-4519-86AC-FE807D1458D7}"/>
              </a:ext>
            </a:extLst>
          </p:cNvPr>
          <p:cNvSpPr/>
          <p:nvPr/>
        </p:nvSpPr>
        <p:spPr>
          <a:xfrm>
            <a:off x="9086513" y="3167506"/>
            <a:ext cx="762568" cy="2666387"/>
          </a:xfrm>
          <a:prstGeom prst="rect">
            <a:avLst/>
          </a:prstGeom>
          <a:noFill/>
          <a:ln w="38100">
            <a:solidFill>
              <a:schemeClr val="bg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0C47F8C-A89A-4145-9282-E44F5F5281C5}"/>
              </a:ext>
            </a:extLst>
          </p:cNvPr>
          <p:cNvSpPr txBox="1"/>
          <p:nvPr/>
        </p:nvSpPr>
        <p:spPr>
          <a:xfrm>
            <a:off x="10634135" y="6465623"/>
            <a:ext cx="1058303" cy="369332"/>
          </a:xfrm>
          <a:prstGeom prst="rect">
            <a:avLst/>
          </a:prstGeom>
          <a:solidFill>
            <a:srgbClr val="92D050"/>
          </a:solidFill>
        </p:spPr>
        <p:txBody>
          <a:bodyPr wrap="none" rtlCol="0">
            <a:spAutoFit/>
          </a:bodyPr>
          <a:lstStyle/>
          <a:p>
            <a:r>
              <a:rPr lang="en-GB" dirty="0"/>
              <a:t>Updated</a:t>
            </a:r>
          </a:p>
        </p:txBody>
      </p:sp>
      <p:sp>
        <p:nvSpPr>
          <p:cNvPr id="12" name="Content Placeholder 2">
            <a:extLst>
              <a:ext uri="{FF2B5EF4-FFF2-40B4-BE49-F238E27FC236}">
                <a16:creationId xmlns:a16="http://schemas.microsoft.com/office/drawing/2014/main" id="{C6264935-BBB7-4F3C-9EE1-2A891BAB1EC5}"/>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2"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6" action="ppaction://hlinksldjump">
                  <a:extLst>
                    <a:ext uri="{A12FA001-AC4F-418D-AE19-62706E023703}">
                      <ahyp:hlinkClr xmlns:ahyp="http://schemas.microsoft.com/office/drawing/2018/hyperlinkcolor" val="tx"/>
                    </a:ext>
                  </a:extLst>
                </a:hlinkClick>
              </a:rPr>
              <a:t>Abuse and exploitation</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1401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1C78D88-88AF-4E6E-BA41-D040F83408B1}"/>
              </a:ext>
            </a:extLst>
          </p:cNvPr>
          <p:cNvSpPr>
            <a:spLocks noGrp="1"/>
          </p:cNvSpPr>
          <p:nvPr>
            <p:ph idx="14"/>
          </p:nvPr>
        </p:nvSpPr>
        <p:spPr>
          <a:xfrm>
            <a:off x="3699164" y="5077097"/>
            <a:ext cx="2213956" cy="1253566"/>
          </a:xfrm>
        </p:spPr>
        <p:txBody>
          <a:bodyPr/>
          <a:lstStyle/>
          <a:p>
            <a:r>
              <a:rPr lang="en-GB" dirty="0"/>
              <a:t>Thames Valley Police Crime Recording System - Niche RMS (extracted Feb 2021)</a:t>
            </a:r>
          </a:p>
          <a:p>
            <a:r>
              <a:rPr lang="en-GB" dirty="0"/>
              <a:t>[1] Proportion of total unique victims</a:t>
            </a:r>
          </a:p>
        </p:txBody>
      </p:sp>
      <p:sp>
        <p:nvSpPr>
          <p:cNvPr id="5" name="Title 4">
            <a:extLst>
              <a:ext uri="{FF2B5EF4-FFF2-40B4-BE49-F238E27FC236}">
                <a16:creationId xmlns:a16="http://schemas.microsoft.com/office/drawing/2014/main" id="{72714B97-FAA8-4742-B0D0-9201573FDD81}"/>
              </a:ext>
            </a:extLst>
          </p:cNvPr>
          <p:cNvSpPr>
            <a:spLocks noGrp="1"/>
          </p:cNvSpPr>
          <p:nvPr>
            <p:ph type="title"/>
          </p:nvPr>
        </p:nvSpPr>
        <p:spPr/>
        <p:txBody>
          <a:bodyPr>
            <a:normAutofit/>
          </a:bodyPr>
          <a:lstStyle/>
          <a:p>
            <a:r>
              <a:rPr lang="en-GB" dirty="0"/>
              <a:t>Almost a third of domestic abuse victims in 2021 were repeat victims</a:t>
            </a:r>
          </a:p>
        </p:txBody>
      </p:sp>
      <p:sp>
        <p:nvSpPr>
          <p:cNvPr id="6" name="Slide Number Placeholder 5">
            <a:extLst>
              <a:ext uri="{FF2B5EF4-FFF2-40B4-BE49-F238E27FC236}">
                <a16:creationId xmlns:a16="http://schemas.microsoft.com/office/drawing/2014/main" id="{02B00082-3253-47CA-B1DA-4431B7FD46BD}"/>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21</a:t>
            </a:fld>
            <a:endParaRPr lang="en-US" dirty="0"/>
          </a:p>
        </p:txBody>
      </p:sp>
      <p:sp>
        <p:nvSpPr>
          <p:cNvPr id="7" name="Footer Placeholder 6">
            <a:extLst>
              <a:ext uri="{FF2B5EF4-FFF2-40B4-BE49-F238E27FC236}">
                <a16:creationId xmlns:a16="http://schemas.microsoft.com/office/drawing/2014/main" id="{8BD73D64-597E-409A-A346-BBC19F2A8F38}"/>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10" name="TextBox 9">
            <a:extLst>
              <a:ext uri="{FF2B5EF4-FFF2-40B4-BE49-F238E27FC236}">
                <a16:creationId xmlns:a16="http://schemas.microsoft.com/office/drawing/2014/main" id="{ED9A5893-0BB8-45E4-9746-25B10058FE53}"/>
              </a:ext>
            </a:extLst>
          </p:cNvPr>
          <p:cNvSpPr txBox="1"/>
          <p:nvPr/>
        </p:nvSpPr>
        <p:spPr>
          <a:xfrm>
            <a:off x="4486727" y="2959138"/>
            <a:ext cx="1581606" cy="1384995"/>
          </a:xfrm>
          <a:prstGeom prst="rect">
            <a:avLst/>
          </a:prstGeom>
          <a:noFill/>
        </p:spPr>
        <p:txBody>
          <a:bodyPr wrap="square" rtlCol="0">
            <a:spAutoFit/>
          </a:bodyPr>
          <a:lstStyle/>
          <a:p>
            <a:r>
              <a:rPr lang="en-GB" sz="1400" b="1" dirty="0">
                <a:solidFill>
                  <a:schemeClr val="tx1">
                    <a:lumMod val="65000"/>
                    <a:lumOff val="35000"/>
                  </a:schemeClr>
                </a:solidFill>
              </a:rPr>
              <a:t>Proportion of victims</a:t>
            </a:r>
            <a:r>
              <a:rPr lang="en-GB" sz="1400" b="1" baseline="30000" dirty="0">
                <a:solidFill>
                  <a:schemeClr val="tx1">
                    <a:lumMod val="65000"/>
                    <a:lumOff val="35000"/>
                  </a:schemeClr>
                </a:solidFill>
              </a:rPr>
              <a:t>1</a:t>
            </a:r>
            <a:r>
              <a:rPr lang="en-GB" sz="1400" b="1" dirty="0">
                <a:solidFill>
                  <a:schemeClr val="tx1">
                    <a:lumMod val="65000"/>
                    <a:lumOff val="35000"/>
                  </a:schemeClr>
                </a:solidFill>
              </a:rPr>
              <a:t> by number of times recorded as a victim Jan-Dec 2021</a:t>
            </a:r>
          </a:p>
        </p:txBody>
      </p:sp>
      <p:sp>
        <p:nvSpPr>
          <p:cNvPr id="11" name="Content Placeholder 1">
            <a:extLst>
              <a:ext uri="{FF2B5EF4-FFF2-40B4-BE49-F238E27FC236}">
                <a16:creationId xmlns:a16="http://schemas.microsoft.com/office/drawing/2014/main" id="{006C52D0-2542-4EC3-8FA7-AFF199C7B3F2}"/>
              </a:ext>
            </a:extLst>
          </p:cNvPr>
          <p:cNvSpPr txBox="1">
            <a:spLocks/>
          </p:cNvSpPr>
          <p:nvPr/>
        </p:nvSpPr>
        <p:spPr>
          <a:xfrm>
            <a:off x="3699164" y="1402080"/>
            <a:ext cx="7873510" cy="1315766"/>
          </a:xfrm>
          <a:prstGeom prst="rect">
            <a:avLst/>
          </a:prstGeom>
        </p:spPr>
        <p:txBody>
          <a:bodyPr vert="horz" lIns="91440" tIns="45720" rIns="91440" bIns="45720" rtlCol="0" anchor="t" anchorCtr="0">
            <a:normAutofit/>
          </a:bodyPr>
          <a:lstStyle>
            <a:lvl1pPr marL="285750" indent="-285750" algn="l" defTabSz="914400" rtl="0" eaLnBrk="1" latinLnBrk="0" hangingPunct="1">
              <a:lnSpc>
                <a:spcPct val="90000"/>
              </a:lnSpc>
              <a:spcBef>
                <a:spcPts val="1200"/>
              </a:spcBef>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1pPr>
            <a:lvl2pPr marL="7886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2pPr>
            <a:lvl3pPr marL="1245870" indent="-285750" algn="l" defTabSz="914400" rtl="0" eaLnBrk="1" latinLnBrk="0" hangingPunct="1">
              <a:lnSpc>
                <a:spcPct val="90000"/>
              </a:lnSpc>
              <a:spcBef>
                <a:spcPts val="250"/>
              </a:spcBef>
              <a:spcAft>
                <a:spcPts val="250"/>
              </a:spcAft>
              <a:buClr>
                <a:schemeClr val="accent3">
                  <a:lumMod val="75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3pPr>
            <a:lvl4pPr marL="1703070" indent="-285750" algn="l" defTabSz="914400" rtl="0" eaLnBrk="1" latinLnBrk="0" hangingPunct="1">
              <a:lnSpc>
                <a:spcPct val="90000"/>
              </a:lnSpc>
              <a:spcBef>
                <a:spcPts val="250"/>
              </a:spcBef>
              <a:spcAft>
                <a:spcPts val="250"/>
              </a:spcAft>
              <a:buClr>
                <a:schemeClr val="accent3">
                  <a:lumMod val="60000"/>
                  <a:lumOff val="4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4pPr>
            <a:lvl5pPr marL="21602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00000"/>
              </a:lnSpc>
              <a:spcBef>
                <a:spcPts val="300"/>
              </a:spcBef>
              <a:spcAft>
                <a:spcPts val="300"/>
              </a:spcAft>
            </a:pPr>
            <a:r>
              <a:rPr lang="en-GB" sz="1300" dirty="0"/>
              <a:t>30% of victims of domestic abuse in Oxfordshire were recorded at least twice in 2021.</a:t>
            </a:r>
          </a:p>
          <a:p>
            <a:pPr lvl="1">
              <a:lnSpc>
                <a:spcPct val="100000"/>
              </a:lnSpc>
              <a:spcBef>
                <a:spcPts val="300"/>
              </a:spcBef>
              <a:spcAft>
                <a:spcPts val="300"/>
              </a:spcAft>
            </a:pPr>
            <a:r>
              <a:rPr lang="en-GB" sz="1300" dirty="0"/>
              <a:t>15% were a victim of an occurrence on three or more occasions. This is an increase on 2020, where 13% were a victim on three or more occasions.</a:t>
            </a:r>
          </a:p>
          <a:p>
            <a:pPr>
              <a:lnSpc>
                <a:spcPct val="100000"/>
              </a:lnSpc>
              <a:spcBef>
                <a:spcPts val="300"/>
              </a:spcBef>
              <a:spcAft>
                <a:spcPts val="300"/>
              </a:spcAft>
            </a:pPr>
            <a:r>
              <a:rPr lang="en-GB" sz="1300" dirty="0"/>
              <a:t>19% of victims of Child Sexual Exploitation (CSE) were a repeat victim in 2021</a:t>
            </a:r>
          </a:p>
          <a:p>
            <a:pPr>
              <a:spcBef>
                <a:spcPts val="300"/>
              </a:spcBef>
              <a:spcAft>
                <a:spcPts val="300"/>
              </a:spcAft>
            </a:pPr>
            <a:endParaRPr lang="en-GB" dirty="0"/>
          </a:p>
        </p:txBody>
      </p:sp>
      <p:pic>
        <p:nvPicPr>
          <p:cNvPr id="8" name="Picture 7">
            <a:extLst>
              <a:ext uri="{FF2B5EF4-FFF2-40B4-BE49-F238E27FC236}">
                <a16:creationId xmlns:a16="http://schemas.microsoft.com/office/drawing/2014/main" id="{BDF21FA4-D329-4976-A008-62B424BCA498}"/>
              </a:ext>
            </a:extLst>
          </p:cNvPr>
          <p:cNvPicPr>
            <a:picLocks noChangeAspect="1"/>
          </p:cNvPicPr>
          <p:nvPr/>
        </p:nvPicPr>
        <p:blipFill>
          <a:blip r:embed="rId2"/>
          <a:stretch>
            <a:fillRect/>
          </a:stretch>
        </p:blipFill>
        <p:spPr>
          <a:xfrm>
            <a:off x="6123669" y="2659027"/>
            <a:ext cx="5537918" cy="3758873"/>
          </a:xfrm>
          <a:prstGeom prst="rect">
            <a:avLst/>
          </a:prstGeom>
        </p:spPr>
      </p:pic>
      <p:sp>
        <p:nvSpPr>
          <p:cNvPr id="12" name="TextBox 11">
            <a:extLst>
              <a:ext uri="{FF2B5EF4-FFF2-40B4-BE49-F238E27FC236}">
                <a16:creationId xmlns:a16="http://schemas.microsoft.com/office/drawing/2014/main" id="{1224ED30-8D81-4F5F-9F66-580F73968741}"/>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3" name="Content Placeholder 2">
            <a:extLst>
              <a:ext uri="{FF2B5EF4-FFF2-40B4-BE49-F238E27FC236}">
                <a16:creationId xmlns:a16="http://schemas.microsoft.com/office/drawing/2014/main" id="{96349A0C-FD22-414E-B58C-B54CE0CC7F3A}"/>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2833986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23E82A-B2CC-4700-9497-21002DAEA26B}"/>
              </a:ext>
            </a:extLst>
          </p:cNvPr>
          <p:cNvSpPr>
            <a:spLocks noGrp="1"/>
          </p:cNvSpPr>
          <p:nvPr>
            <p:ph type="title"/>
          </p:nvPr>
        </p:nvSpPr>
        <p:spPr/>
        <p:txBody>
          <a:bodyPr>
            <a:normAutofit/>
          </a:bodyPr>
          <a:lstStyle/>
          <a:p>
            <a:r>
              <a:rPr lang="en-GB" dirty="0"/>
              <a:t>Increase in victims of domestic abuse in Oxfordshire</a:t>
            </a:r>
          </a:p>
        </p:txBody>
      </p:sp>
      <p:sp>
        <p:nvSpPr>
          <p:cNvPr id="6" name="Slide Number Placeholder 5">
            <a:extLst>
              <a:ext uri="{FF2B5EF4-FFF2-40B4-BE49-F238E27FC236}">
                <a16:creationId xmlns:a16="http://schemas.microsoft.com/office/drawing/2014/main" id="{275C69E2-D05B-4CE1-808E-8BE69FCABE67}"/>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22</a:t>
            </a:fld>
            <a:endParaRPr lang="en-US" dirty="0"/>
          </a:p>
        </p:txBody>
      </p:sp>
      <p:sp>
        <p:nvSpPr>
          <p:cNvPr id="7" name="Footer Placeholder 6">
            <a:extLst>
              <a:ext uri="{FF2B5EF4-FFF2-40B4-BE49-F238E27FC236}">
                <a16:creationId xmlns:a16="http://schemas.microsoft.com/office/drawing/2014/main" id="{B26781C5-6F68-4ADC-99CE-0DE00F4DF20B}"/>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8" name="Content Placeholder 3">
            <a:extLst>
              <a:ext uri="{FF2B5EF4-FFF2-40B4-BE49-F238E27FC236}">
                <a16:creationId xmlns:a16="http://schemas.microsoft.com/office/drawing/2014/main" id="{E09E0FF0-C416-4B3C-A960-6F91F25A930F}"/>
              </a:ext>
            </a:extLst>
          </p:cNvPr>
          <p:cNvSpPr>
            <a:spLocks noGrp="1"/>
          </p:cNvSpPr>
          <p:nvPr>
            <p:ph idx="1"/>
          </p:nvPr>
        </p:nvSpPr>
        <p:spPr>
          <a:xfrm>
            <a:off x="3698875" y="1308101"/>
            <a:ext cx="7874000" cy="1218105"/>
          </a:xfrm>
        </p:spPr>
        <p:txBody>
          <a:bodyPr>
            <a:normAutofit/>
          </a:bodyPr>
          <a:lstStyle/>
          <a:p>
            <a:r>
              <a:rPr lang="en-GB" dirty="0"/>
              <a:t>In 2021 (Jan-Dec) Thames Valley Police recorded a total of 7,950 victims of domestic abuse in Oxfordshire</a:t>
            </a:r>
          </a:p>
          <a:p>
            <a:r>
              <a:rPr lang="en-GB" dirty="0"/>
              <a:t>This was 7% above the 3 year average for the years 2018 to 2020, with the greatest increases in Vale of White Horse (+11%) and Cherwell (10%)</a:t>
            </a:r>
          </a:p>
          <a:p>
            <a:endParaRPr lang="en-GB" dirty="0"/>
          </a:p>
        </p:txBody>
      </p:sp>
      <p:sp>
        <p:nvSpPr>
          <p:cNvPr id="11" name="Content Placeholder 5">
            <a:extLst>
              <a:ext uri="{FF2B5EF4-FFF2-40B4-BE49-F238E27FC236}">
                <a16:creationId xmlns:a16="http://schemas.microsoft.com/office/drawing/2014/main" id="{9E641C64-6691-4D81-B14C-F1EBF2C87F30}"/>
              </a:ext>
            </a:extLst>
          </p:cNvPr>
          <p:cNvSpPr>
            <a:spLocks noGrp="1"/>
          </p:cNvSpPr>
          <p:nvPr>
            <p:ph idx="14"/>
          </p:nvPr>
        </p:nvSpPr>
        <p:spPr>
          <a:xfrm>
            <a:off x="3699163" y="5930960"/>
            <a:ext cx="7492712" cy="399703"/>
          </a:xfrm>
        </p:spPr>
        <p:txBody>
          <a:bodyPr/>
          <a:lstStyle/>
          <a:p>
            <a:r>
              <a:rPr lang="en-GB" dirty="0"/>
              <a:t>Thames Valley Police Crime Recording System - Niche RMS; [1] count is of total recorded unique victims in the 12 month period, whether or not individuals have been a victim more than once</a:t>
            </a:r>
          </a:p>
        </p:txBody>
      </p:sp>
      <p:sp>
        <p:nvSpPr>
          <p:cNvPr id="12" name="TextBox 11">
            <a:extLst>
              <a:ext uri="{FF2B5EF4-FFF2-40B4-BE49-F238E27FC236}">
                <a16:creationId xmlns:a16="http://schemas.microsoft.com/office/drawing/2014/main" id="{2E613DAD-E116-42D8-B5B5-DBC0CFF34FB9}"/>
              </a:ext>
            </a:extLst>
          </p:cNvPr>
          <p:cNvSpPr txBox="1"/>
          <p:nvPr/>
        </p:nvSpPr>
        <p:spPr>
          <a:xfrm>
            <a:off x="4739017" y="2463441"/>
            <a:ext cx="4814286" cy="523220"/>
          </a:xfrm>
          <a:prstGeom prst="rect">
            <a:avLst/>
          </a:prstGeom>
          <a:noFill/>
        </p:spPr>
        <p:txBody>
          <a:bodyPr wrap="square" rtlCol="0">
            <a:spAutoFit/>
          </a:bodyPr>
          <a:lstStyle/>
          <a:p>
            <a:r>
              <a:rPr lang="en-GB" sz="1400" b="1" dirty="0">
                <a:solidFill>
                  <a:schemeClr val="tx1">
                    <a:lumMod val="65000"/>
                    <a:lumOff val="35000"/>
                  </a:schemeClr>
                </a:solidFill>
              </a:rPr>
              <a:t>Count of police recorded victims</a:t>
            </a:r>
            <a:r>
              <a:rPr lang="en-GB" sz="1400" b="1" baseline="30000" dirty="0">
                <a:solidFill>
                  <a:schemeClr val="tx1">
                    <a:lumMod val="65000"/>
                    <a:lumOff val="35000"/>
                  </a:schemeClr>
                </a:solidFill>
              </a:rPr>
              <a:t>1</a:t>
            </a:r>
            <a:r>
              <a:rPr lang="en-GB" sz="1400" b="1" dirty="0">
                <a:solidFill>
                  <a:schemeClr val="tx1">
                    <a:lumMod val="65000"/>
                    <a:lumOff val="35000"/>
                  </a:schemeClr>
                </a:solidFill>
              </a:rPr>
              <a:t> of domestic abuse (all occurrences)</a:t>
            </a:r>
          </a:p>
        </p:txBody>
      </p:sp>
      <p:pic>
        <p:nvPicPr>
          <p:cNvPr id="4" name="Picture 3">
            <a:extLst>
              <a:ext uri="{FF2B5EF4-FFF2-40B4-BE49-F238E27FC236}">
                <a16:creationId xmlns:a16="http://schemas.microsoft.com/office/drawing/2014/main" id="{BB603880-C291-47A6-8805-6B4DEEA1E4D2}"/>
              </a:ext>
            </a:extLst>
          </p:cNvPr>
          <p:cNvPicPr>
            <a:picLocks noChangeAspect="1"/>
          </p:cNvPicPr>
          <p:nvPr/>
        </p:nvPicPr>
        <p:blipFill>
          <a:blip r:embed="rId2"/>
          <a:stretch>
            <a:fillRect/>
          </a:stretch>
        </p:blipFill>
        <p:spPr>
          <a:xfrm>
            <a:off x="4434178" y="2652540"/>
            <a:ext cx="5800391" cy="3367517"/>
          </a:xfrm>
          <a:prstGeom prst="rect">
            <a:avLst/>
          </a:prstGeom>
        </p:spPr>
      </p:pic>
      <p:sp>
        <p:nvSpPr>
          <p:cNvPr id="10" name="TextBox 9">
            <a:extLst>
              <a:ext uri="{FF2B5EF4-FFF2-40B4-BE49-F238E27FC236}">
                <a16:creationId xmlns:a16="http://schemas.microsoft.com/office/drawing/2014/main" id="{F36B02E1-426B-4022-8B3A-AFA6B1FAC970}"/>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3" name="Content Placeholder 2">
            <a:extLst>
              <a:ext uri="{FF2B5EF4-FFF2-40B4-BE49-F238E27FC236}">
                <a16:creationId xmlns:a16="http://schemas.microsoft.com/office/drawing/2014/main" id="{B572751B-9C52-464D-8965-FB0451E58C4B}"/>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3733980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1CCFE5-2071-4C1D-8A3D-09AEF26148BA}"/>
              </a:ext>
            </a:extLst>
          </p:cNvPr>
          <p:cNvSpPr>
            <a:spLocks noGrp="1"/>
          </p:cNvSpPr>
          <p:nvPr>
            <p:ph idx="1"/>
          </p:nvPr>
        </p:nvSpPr>
        <p:spPr>
          <a:xfrm>
            <a:off x="3699164" y="1545394"/>
            <a:ext cx="7979030" cy="1126624"/>
          </a:xfrm>
        </p:spPr>
        <p:txBody>
          <a:bodyPr/>
          <a:lstStyle/>
          <a:p>
            <a:r>
              <a:rPr lang="en-GB" dirty="0"/>
              <a:t>The rate (per 1,000 population) of domestic abuse victims, for year ending December 2021, was highest in the age group 25-34 (24.2 per 1,000 population).</a:t>
            </a:r>
          </a:p>
          <a:p>
            <a:r>
              <a:rPr lang="en-GB" dirty="0"/>
              <a:t>There has been an increase in the rate (per 1,000 population) of domestic abuse victims compared to 2020 data, in the age groups 25-44 and 65-84.</a:t>
            </a:r>
          </a:p>
          <a:p>
            <a:endParaRPr lang="en-GB" dirty="0"/>
          </a:p>
          <a:p>
            <a:endParaRPr lang="en-GB" dirty="0"/>
          </a:p>
        </p:txBody>
      </p:sp>
      <p:sp>
        <p:nvSpPr>
          <p:cNvPr id="4" name="Content Placeholder 3">
            <a:extLst>
              <a:ext uri="{FF2B5EF4-FFF2-40B4-BE49-F238E27FC236}">
                <a16:creationId xmlns:a16="http://schemas.microsoft.com/office/drawing/2014/main" id="{FF0B1C92-A07E-4853-A3CB-FFA362B34431}"/>
              </a:ext>
            </a:extLst>
          </p:cNvPr>
          <p:cNvSpPr>
            <a:spLocks noGrp="1"/>
          </p:cNvSpPr>
          <p:nvPr>
            <p:ph idx="14"/>
          </p:nvPr>
        </p:nvSpPr>
        <p:spPr>
          <a:xfrm>
            <a:off x="3699164" y="5794408"/>
            <a:ext cx="7873510" cy="536255"/>
          </a:xfrm>
        </p:spPr>
        <p:txBody>
          <a:bodyPr/>
          <a:lstStyle/>
          <a:p>
            <a:r>
              <a:rPr lang="en-GB" dirty="0"/>
              <a:t>Thames Valley Police Crime Recording System - Niche RMS; ONS 2020 mid year population estimates (Note that rates for 2018, 2019 and 2020 each use the 2019 pop estimate) [1] Total recorded unique victims in the 12 month period, whether or not individuals have been a victim more than once</a:t>
            </a:r>
          </a:p>
        </p:txBody>
      </p:sp>
      <p:sp>
        <p:nvSpPr>
          <p:cNvPr id="5" name="Title 4">
            <a:extLst>
              <a:ext uri="{FF2B5EF4-FFF2-40B4-BE49-F238E27FC236}">
                <a16:creationId xmlns:a16="http://schemas.microsoft.com/office/drawing/2014/main" id="{20A89B81-479D-4984-BA16-353F7A420180}"/>
              </a:ext>
            </a:extLst>
          </p:cNvPr>
          <p:cNvSpPr>
            <a:spLocks noGrp="1"/>
          </p:cNvSpPr>
          <p:nvPr>
            <p:ph type="title"/>
          </p:nvPr>
        </p:nvSpPr>
        <p:spPr>
          <a:xfrm>
            <a:off x="3699164" y="871702"/>
            <a:ext cx="7873510" cy="562376"/>
          </a:xfrm>
        </p:spPr>
        <p:txBody>
          <a:bodyPr/>
          <a:lstStyle/>
          <a:p>
            <a:r>
              <a:rPr lang="en-GB" dirty="0"/>
              <a:t>Younger working age people more likely to be victims of domestic abuse; increases in post-retirement age groups</a:t>
            </a:r>
          </a:p>
        </p:txBody>
      </p:sp>
      <p:sp>
        <p:nvSpPr>
          <p:cNvPr id="6" name="Slide Number Placeholder 5">
            <a:extLst>
              <a:ext uri="{FF2B5EF4-FFF2-40B4-BE49-F238E27FC236}">
                <a16:creationId xmlns:a16="http://schemas.microsoft.com/office/drawing/2014/main" id="{7E9C752B-910B-48E2-A133-5F084A20C389}"/>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23</a:t>
            </a:fld>
            <a:endParaRPr lang="en-US" dirty="0"/>
          </a:p>
        </p:txBody>
      </p:sp>
      <p:sp>
        <p:nvSpPr>
          <p:cNvPr id="7" name="Footer Placeholder 6">
            <a:extLst>
              <a:ext uri="{FF2B5EF4-FFF2-40B4-BE49-F238E27FC236}">
                <a16:creationId xmlns:a16="http://schemas.microsoft.com/office/drawing/2014/main" id="{E40C1603-5107-4D52-9587-711B16C59F57}"/>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sp>
        <p:nvSpPr>
          <p:cNvPr id="12" name="TextBox 11">
            <a:extLst>
              <a:ext uri="{FF2B5EF4-FFF2-40B4-BE49-F238E27FC236}">
                <a16:creationId xmlns:a16="http://schemas.microsoft.com/office/drawing/2014/main" id="{4B549DB8-93A2-4304-8F48-5201F5C947C8}"/>
              </a:ext>
            </a:extLst>
          </p:cNvPr>
          <p:cNvSpPr txBox="1"/>
          <p:nvPr/>
        </p:nvSpPr>
        <p:spPr>
          <a:xfrm>
            <a:off x="3800189" y="3052658"/>
            <a:ext cx="1700552" cy="1600438"/>
          </a:xfrm>
          <a:prstGeom prst="rect">
            <a:avLst/>
          </a:prstGeom>
          <a:noFill/>
        </p:spPr>
        <p:txBody>
          <a:bodyPr wrap="square" rtlCol="0">
            <a:spAutoFit/>
          </a:bodyPr>
          <a:lstStyle/>
          <a:p>
            <a:r>
              <a:rPr lang="en-GB" sz="1400" b="1" dirty="0">
                <a:solidFill>
                  <a:schemeClr val="tx1">
                    <a:lumMod val="65000"/>
                    <a:lumOff val="35000"/>
                  </a:schemeClr>
                </a:solidFill>
              </a:rPr>
              <a:t>Domestic abuse victims by broad age Oxfordshire (calendar years 2020 and 2021) rate per 1000 population </a:t>
            </a:r>
          </a:p>
        </p:txBody>
      </p:sp>
      <p:sp>
        <p:nvSpPr>
          <p:cNvPr id="10" name="TextBox 9">
            <a:extLst>
              <a:ext uri="{FF2B5EF4-FFF2-40B4-BE49-F238E27FC236}">
                <a16:creationId xmlns:a16="http://schemas.microsoft.com/office/drawing/2014/main" id="{8F3B13CD-8D55-4933-A173-CD993D3FA040}"/>
              </a:ext>
            </a:extLst>
          </p:cNvPr>
          <p:cNvSpPr txBox="1"/>
          <p:nvPr/>
        </p:nvSpPr>
        <p:spPr>
          <a:xfrm>
            <a:off x="10697903" y="6465623"/>
            <a:ext cx="630301" cy="369332"/>
          </a:xfrm>
          <a:prstGeom prst="rect">
            <a:avLst/>
          </a:prstGeom>
          <a:solidFill>
            <a:srgbClr val="92D050"/>
          </a:solidFill>
        </p:spPr>
        <p:txBody>
          <a:bodyPr wrap="none" rtlCol="0">
            <a:spAutoFit/>
          </a:bodyPr>
          <a:lstStyle/>
          <a:p>
            <a:r>
              <a:rPr lang="en-GB" dirty="0"/>
              <a:t>New</a:t>
            </a:r>
          </a:p>
        </p:txBody>
      </p:sp>
      <p:grpSp>
        <p:nvGrpSpPr>
          <p:cNvPr id="8" name="Group 7">
            <a:extLst>
              <a:ext uri="{FF2B5EF4-FFF2-40B4-BE49-F238E27FC236}">
                <a16:creationId xmlns:a16="http://schemas.microsoft.com/office/drawing/2014/main" id="{97399A1F-B242-4BA2-B40F-BFCF7BDD506C}"/>
              </a:ext>
            </a:extLst>
          </p:cNvPr>
          <p:cNvGrpSpPr/>
          <p:nvPr/>
        </p:nvGrpSpPr>
        <p:grpSpPr>
          <a:xfrm>
            <a:off x="5329291" y="3052658"/>
            <a:ext cx="6243383" cy="2630434"/>
            <a:chOff x="3592617" y="2993823"/>
            <a:chExt cx="6243383" cy="2630434"/>
          </a:xfrm>
        </p:grpSpPr>
        <p:pic>
          <p:nvPicPr>
            <p:cNvPr id="11" name="Picture 10">
              <a:extLst>
                <a:ext uri="{FF2B5EF4-FFF2-40B4-BE49-F238E27FC236}">
                  <a16:creationId xmlns:a16="http://schemas.microsoft.com/office/drawing/2014/main" id="{02FFB2AF-DB6A-4BF3-B9B6-7184C30B652A}"/>
                </a:ext>
              </a:extLst>
            </p:cNvPr>
            <p:cNvPicPr>
              <a:picLocks noChangeAspect="1"/>
            </p:cNvPicPr>
            <p:nvPr/>
          </p:nvPicPr>
          <p:blipFill>
            <a:blip r:embed="rId2"/>
            <a:stretch>
              <a:fillRect/>
            </a:stretch>
          </p:blipFill>
          <p:spPr>
            <a:xfrm>
              <a:off x="3592617" y="2993823"/>
              <a:ext cx="6243383" cy="2630434"/>
            </a:xfrm>
            <a:prstGeom prst="rect">
              <a:avLst/>
            </a:prstGeom>
          </p:spPr>
        </p:pic>
        <p:sp>
          <p:nvSpPr>
            <p:cNvPr id="3" name="Oval 2">
              <a:extLst>
                <a:ext uri="{FF2B5EF4-FFF2-40B4-BE49-F238E27FC236}">
                  <a16:creationId xmlns:a16="http://schemas.microsoft.com/office/drawing/2014/main" id="{9DBA3475-56B7-4A38-A66A-D70D10624AFD}"/>
                </a:ext>
              </a:extLst>
            </p:cNvPr>
            <p:cNvSpPr/>
            <p:nvPr/>
          </p:nvSpPr>
          <p:spPr>
            <a:xfrm>
              <a:off x="4642757" y="3286124"/>
              <a:ext cx="966652" cy="624747"/>
            </a:xfrm>
            <a:prstGeom prst="ellipse">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F107AE76-5613-4900-8BC5-C4D9B65AE978}"/>
                </a:ext>
              </a:extLst>
            </p:cNvPr>
            <p:cNvSpPr/>
            <p:nvPr/>
          </p:nvSpPr>
          <p:spPr>
            <a:xfrm>
              <a:off x="8097067" y="4151047"/>
              <a:ext cx="1599383" cy="859104"/>
            </a:xfrm>
            <a:prstGeom prst="ellipse">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Content Placeholder 2">
            <a:extLst>
              <a:ext uri="{FF2B5EF4-FFF2-40B4-BE49-F238E27FC236}">
                <a16:creationId xmlns:a16="http://schemas.microsoft.com/office/drawing/2014/main" id="{AD9E3789-50AC-4B65-B390-D82BDC23AD8B}"/>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627602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89BD9E-4222-4A81-A56B-B60E0CB9BA95}"/>
              </a:ext>
            </a:extLst>
          </p:cNvPr>
          <p:cNvSpPr>
            <a:spLocks noGrp="1"/>
          </p:cNvSpPr>
          <p:nvPr>
            <p:ph type="title"/>
          </p:nvPr>
        </p:nvSpPr>
        <p:spPr/>
        <p:txBody>
          <a:bodyPr>
            <a:normAutofit/>
          </a:bodyPr>
          <a:lstStyle/>
          <a:p>
            <a:r>
              <a:rPr lang="en-GB" dirty="0"/>
              <a:t>Cherwell continues to have an above-average rate of domestic abuse victims</a:t>
            </a:r>
          </a:p>
        </p:txBody>
      </p:sp>
      <p:sp>
        <p:nvSpPr>
          <p:cNvPr id="6" name="Slide Number Placeholder 5">
            <a:extLst>
              <a:ext uri="{FF2B5EF4-FFF2-40B4-BE49-F238E27FC236}">
                <a16:creationId xmlns:a16="http://schemas.microsoft.com/office/drawing/2014/main" id="{A226375E-B747-41B4-8DD1-D24437FCA523}"/>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24</a:t>
            </a:fld>
            <a:endParaRPr lang="en-US" dirty="0"/>
          </a:p>
        </p:txBody>
      </p:sp>
      <p:sp>
        <p:nvSpPr>
          <p:cNvPr id="7" name="Footer Placeholder 6">
            <a:extLst>
              <a:ext uri="{FF2B5EF4-FFF2-40B4-BE49-F238E27FC236}">
                <a16:creationId xmlns:a16="http://schemas.microsoft.com/office/drawing/2014/main" id="{7E7E2F56-AC29-409C-BAA1-DBE51F73A79E}"/>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8" name="Content Placeholder 3">
            <a:extLst>
              <a:ext uri="{FF2B5EF4-FFF2-40B4-BE49-F238E27FC236}">
                <a16:creationId xmlns:a16="http://schemas.microsoft.com/office/drawing/2014/main" id="{B56D3B40-DCA2-4188-A40E-020DB7AAF44A}"/>
              </a:ext>
            </a:extLst>
          </p:cNvPr>
          <p:cNvSpPr>
            <a:spLocks noGrp="1"/>
          </p:cNvSpPr>
          <p:nvPr>
            <p:ph idx="1"/>
          </p:nvPr>
        </p:nvSpPr>
        <p:spPr>
          <a:xfrm>
            <a:off x="3699164" y="1307939"/>
            <a:ext cx="7873510" cy="1908847"/>
          </a:xfrm>
        </p:spPr>
        <p:txBody>
          <a:bodyPr>
            <a:normAutofit/>
          </a:bodyPr>
          <a:lstStyle/>
          <a:p>
            <a:r>
              <a:rPr lang="en-GB" dirty="0"/>
              <a:t>The rate (per 1,000 population) of domestic abuse victims, for year ending December 2021, was highest in Cherwell (13.7 per 1,000 population)</a:t>
            </a:r>
          </a:p>
          <a:p>
            <a:r>
              <a:rPr lang="en-GB" dirty="0"/>
              <a:t>Cherwell district’s rate per 1000 population in 2021 was above the Thames Valley rate (12.8), the Oxfordshire rate (11.4) and above Oxford (12.9), Vale of White Horse (10.4), West Oxfordshire (9.7), and South Oxfordshire (9.8).</a:t>
            </a:r>
          </a:p>
        </p:txBody>
      </p:sp>
      <p:sp>
        <p:nvSpPr>
          <p:cNvPr id="9" name="Content Placeholder 5">
            <a:extLst>
              <a:ext uri="{FF2B5EF4-FFF2-40B4-BE49-F238E27FC236}">
                <a16:creationId xmlns:a16="http://schemas.microsoft.com/office/drawing/2014/main" id="{2D93A694-1807-48CA-8C8A-1F495B5E9FA7}"/>
              </a:ext>
            </a:extLst>
          </p:cNvPr>
          <p:cNvSpPr>
            <a:spLocks noGrp="1"/>
          </p:cNvSpPr>
          <p:nvPr>
            <p:ph idx="14"/>
          </p:nvPr>
        </p:nvSpPr>
        <p:spPr>
          <a:xfrm>
            <a:off x="3699163" y="5676900"/>
            <a:ext cx="7492712" cy="653763"/>
          </a:xfrm>
        </p:spPr>
        <p:txBody>
          <a:bodyPr/>
          <a:lstStyle/>
          <a:p>
            <a:r>
              <a:rPr lang="en-GB" dirty="0"/>
              <a:t>Thames Valley Police Crime Recording System - Niche RMS; ONS 2020 mid year population estimates (Note that rates for 2019 and 2020 each use the 2019 pop estimate) [1] Total recorded unique victims in the 12 month period, whether or not individuals have been a victim more than once</a:t>
            </a:r>
          </a:p>
        </p:txBody>
      </p:sp>
      <p:sp>
        <p:nvSpPr>
          <p:cNvPr id="11" name="TextBox 10">
            <a:extLst>
              <a:ext uri="{FF2B5EF4-FFF2-40B4-BE49-F238E27FC236}">
                <a16:creationId xmlns:a16="http://schemas.microsoft.com/office/drawing/2014/main" id="{6A94EA0F-A6C7-4533-8530-1FA3E2469B8F}"/>
              </a:ext>
            </a:extLst>
          </p:cNvPr>
          <p:cNvSpPr txBox="1"/>
          <p:nvPr/>
        </p:nvSpPr>
        <p:spPr>
          <a:xfrm>
            <a:off x="3699163" y="3061847"/>
            <a:ext cx="1923459" cy="1384995"/>
          </a:xfrm>
          <a:prstGeom prst="rect">
            <a:avLst/>
          </a:prstGeom>
          <a:noFill/>
        </p:spPr>
        <p:txBody>
          <a:bodyPr wrap="square" rtlCol="0">
            <a:spAutoFit/>
          </a:bodyPr>
          <a:lstStyle/>
          <a:p>
            <a:r>
              <a:rPr lang="en-GB" sz="1400" b="1" dirty="0">
                <a:solidFill>
                  <a:schemeClr val="tx1">
                    <a:lumMod val="65000"/>
                    <a:lumOff val="35000"/>
                  </a:schemeClr>
                </a:solidFill>
              </a:rPr>
              <a:t>Police recorded victims</a:t>
            </a:r>
            <a:r>
              <a:rPr lang="en-GB" sz="1400" b="1" baseline="30000" dirty="0">
                <a:solidFill>
                  <a:schemeClr val="tx1">
                    <a:lumMod val="65000"/>
                    <a:lumOff val="35000"/>
                  </a:schemeClr>
                </a:solidFill>
              </a:rPr>
              <a:t>1</a:t>
            </a:r>
            <a:r>
              <a:rPr lang="en-GB" sz="1400" b="1" dirty="0">
                <a:solidFill>
                  <a:schemeClr val="tx1">
                    <a:lumMod val="65000"/>
                    <a:lumOff val="35000"/>
                  </a:schemeClr>
                </a:solidFill>
              </a:rPr>
              <a:t> of domestic abuse (all occurrences), rate per 1,000 population</a:t>
            </a:r>
          </a:p>
        </p:txBody>
      </p:sp>
      <p:pic>
        <p:nvPicPr>
          <p:cNvPr id="3" name="Picture 2">
            <a:extLst>
              <a:ext uri="{FF2B5EF4-FFF2-40B4-BE49-F238E27FC236}">
                <a16:creationId xmlns:a16="http://schemas.microsoft.com/office/drawing/2014/main" id="{FC6A7EAD-9D97-4F0A-8B98-05598F1A5CF5}"/>
              </a:ext>
            </a:extLst>
          </p:cNvPr>
          <p:cNvPicPr>
            <a:picLocks noChangeAspect="1"/>
          </p:cNvPicPr>
          <p:nvPr/>
        </p:nvPicPr>
        <p:blipFill>
          <a:blip r:embed="rId2"/>
          <a:stretch>
            <a:fillRect/>
          </a:stretch>
        </p:blipFill>
        <p:spPr>
          <a:xfrm>
            <a:off x="5565440" y="2878557"/>
            <a:ext cx="6007234" cy="2795070"/>
          </a:xfrm>
          <a:prstGeom prst="rect">
            <a:avLst/>
          </a:prstGeom>
        </p:spPr>
      </p:pic>
      <p:sp>
        <p:nvSpPr>
          <p:cNvPr id="10" name="TextBox 9">
            <a:extLst>
              <a:ext uri="{FF2B5EF4-FFF2-40B4-BE49-F238E27FC236}">
                <a16:creationId xmlns:a16="http://schemas.microsoft.com/office/drawing/2014/main" id="{78E9FC07-CD59-4D73-B475-13B14B9C667F}"/>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2" name="Content Placeholder 2">
            <a:extLst>
              <a:ext uri="{FF2B5EF4-FFF2-40B4-BE49-F238E27FC236}">
                <a16:creationId xmlns:a16="http://schemas.microsoft.com/office/drawing/2014/main" id="{4475A144-5851-4F8F-A2EC-7B79377DC6C8}"/>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39530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BC35EC-ED02-4511-A20F-7EFD360AF87C}"/>
              </a:ext>
            </a:extLst>
          </p:cNvPr>
          <p:cNvSpPr>
            <a:spLocks noGrp="1"/>
          </p:cNvSpPr>
          <p:nvPr>
            <p:ph idx="1"/>
          </p:nvPr>
        </p:nvSpPr>
        <p:spPr>
          <a:xfrm>
            <a:off x="3699163" y="1307939"/>
            <a:ext cx="7873510" cy="1376100"/>
          </a:xfrm>
        </p:spPr>
        <p:txBody>
          <a:bodyPr>
            <a:normAutofit/>
          </a:bodyPr>
          <a:lstStyle/>
          <a:p>
            <a:r>
              <a:rPr lang="en-GB" dirty="0"/>
              <a:t>In year ending December 2021 in Oxfordshire, females remain more likely to be victims of domestic abuse and males more likely to be perpetrators, however, in each case, almost a third were of a different gender:</a:t>
            </a:r>
          </a:p>
          <a:p>
            <a:pPr lvl="1"/>
            <a:r>
              <a:rPr lang="en-GB" dirty="0"/>
              <a:t>30% of recorded domestic abuse victims in Oxfordshire were males</a:t>
            </a:r>
          </a:p>
          <a:p>
            <a:pPr lvl="1"/>
            <a:r>
              <a:rPr lang="en-GB" dirty="0"/>
              <a:t>30% of recorded suspects/offenders were females</a:t>
            </a:r>
          </a:p>
          <a:p>
            <a:pPr marL="0" indent="0">
              <a:buNone/>
            </a:pPr>
            <a:endParaRPr lang="en-GB" dirty="0"/>
          </a:p>
        </p:txBody>
      </p:sp>
      <p:sp>
        <p:nvSpPr>
          <p:cNvPr id="5" name="Title 4">
            <a:extLst>
              <a:ext uri="{FF2B5EF4-FFF2-40B4-BE49-F238E27FC236}">
                <a16:creationId xmlns:a16="http://schemas.microsoft.com/office/drawing/2014/main" id="{73827005-DB43-46C0-97D1-636400E35665}"/>
              </a:ext>
            </a:extLst>
          </p:cNvPr>
          <p:cNvSpPr>
            <a:spLocks noGrp="1"/>
          </p:cNvSpPr>
          <p:nvPr>
            <p:ph type="title"/>
          </p:nvPr>
        </p:nvSpPr>
        <p:spPr/>
        <p:txBody>
          <a:bodyPr>
            <a:normAutofit/>
          </a:bodyPr>
          <a:lstStyle/>
          <a:p>
            <a:r>
              <a:rPr lang="en-GB" dirty="0"/>
              <a:t>Victims and perpetrators of domestic abuse by gender</a:t>
            </a:r>
          </a:p>
        </p:txBody>
      </p:sp>
      <p:sp>
        <p:nvSpPr>
          <p:cNvPr id="6" name="Slide Number Placeholder 5">
            <a:extLst>
              <a:ext uri="{FF2B5EF4-FFF2-40B4-BE49-F238E27FC236}">
                <a16:creationId xmlns:a16="http://schemas.microsoft.com/office/drawing/2014/main" id="{908BF453-79EF-4308-A681-E788FBD40839}"/>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25</a:t>
            </a:fld>
            <a:endParaRPr lang="en-US" dirty="0"/>
          </a:p>
        </p:txBody>
      </p:sp>
      <p:sp>
        <p:nvSpPr>
          <p:cNvPr id="7" name="Footer Placeholder 6">
            <a:extLst>
              <a:ext uri="{FF2B5EF4-FFF2-40B4-BE49-F238E27FC236}">
                <a16:creationId xmlns:a16="http://schemas.microsoft.com/office/drawing/2014/main" id="{F9987356-2F0E-4BF9-932A-7B9268FD57EF}"/>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13" name="TextBox 12">
            <a:extLst>
              <a:ext uri="{FF2B5EF4-FFF2-40B4-BE49-F238E27FC236}">
                <a16:creationId xmlns:a16="http://schemas.microsoft.com/office/drawing/2014/main" id="{3F63188D-6C8F-4321-8B2A-458C2C58BD5C}"/>
              </a:ext>
            </a:extLst>
          </p:cNvPr>
          <p:cNvSpPr txBox="1"/>
          <p:nvPr/>
        </p:nvSpPr>
        <p:spPr>
          <a:xfrm>
            <a:off x="4834946" y="2894373"/>
            <a:ext cx="2421765" cy="738664"/>
          </a:xfrm>
          <a:prstGeom prst="rect">
            <a:avLst/>
          </a:prstGeom>
          <a:noFill/>
        </p:spPr>
        <p:txBody>
          <a:bodyPr wrap="square" rtlCol="0">
            <a:spAutoFit/>
          </a:bodyPr>
          <a:lstStyle/>
          <a:p>
            <a:pPr algn="ctr"/>
            <a:r>
              <a:rPr lang="en-GB" sz="1400" b="1" dirty="0">
                <a:solidFill>
                  <a:schemeClr val="tx1">
                    <a:lumMod val="65000"/>
                    <a:lumOff val="35000"/>
                  </a:schemeClr>
                </a:solidFill>
              </a:rPr>
              <a:t>Victims</a:t>
            </a:r>
            <a:r>
              <a:rPr lang="en-GB" sz="1400" b="1" baseline="30000" dirty="0">
                <a:solidFill>
                  <a:schemeClr val="tx1">
                    <a:lumMod val="65000"/>
                    <a:lumOff val="35000"/>
                  </a:schemeClr>
                </a:solidFill>
              </a:rPr>
              <a:t>1</a:t>
            </a:r>
            <a:r>
              <a:rPr lang="en-GB" sz="1400" b="1" dirty="0">
                <a:solidFill>
                  <a:schemeClr val="tx1">
                    <a:lumMod val="65000"/>
                    <a:lumOff val="35000"/>
                  </a:schemeClr>
                </a:solidFill>
              </a:rPr>
              <a:t> of domestic abuse in Oxfordshire, by gender (Jan-Dec 2021)</a:t>
            </a:r>
          </a:p>
        </p:txBody>
      </p:sp>
      <p:sp>
        <p:nvSpPr>
          <p:cNvPr id="17" name="Content Placeholder 5">
            <a:extLst>
              <a:ext uri="{FF2B5EF4-FFF2-40B4-BE49-F238E27FC236}">
                <a16:creationId xmlns:a16="http://schemas.microsoft.com/office/drawing/2014/main" id="{20109414-04F1-4A88-A1DC-FDAD4C05DDDE}"/>
              </a:ext>
            </a:extLst>
          </p:cNvPr>
          <p:cNvSpPr txBox="1">
            <a:spLocks/>
          </p:cNvSpPr>
          <p:nvPr/>
        </p:nvSpPr>
        <p:spPr>
          <a:xfrm>
            <a:off x="3485803" y="5927271"/>
            <a:ext cx="7983385" cy="460756"/>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t>Thames Valley Police Crime Recording System - Niche RMS; [1] Total recorded unique victims or perpetrators in the 12 month period, whether or not individuals have been a victim/perpetrator more than once</a:t>
            </a:r>
            <a:endParaRPr lang="en-GB" dirty="0">
              <a:highlight>
                <a:srgbClr val="FFFF00"/>
              </a:highlight>
            </a:endParaRPr>
          </a:p>
        </p:txBody>
      </p:sp>
      <p:sp>
        <p:nvSpPr>
          <p:cNvPr id="11" name="TextBox 10">
            <a:extLst>
              <a:ext uri="{FF2B5EF4-FFF2-40B4-BE49-F238E27FC236}">
                <a16:creationId xmlns:a16="http://schemas.microsoft.com/office/drawing/2014/main" id="{0A2E7B79-2C47-4E7B-B8A8-2C8E8A34A1A5}"/>
              </a:ext>
            </a:extLst>
          </p:cNvPr>
          <p:cNvSpPr txBox="1"/>
          <p:nvPr/>
        </p:nvSpPr>
        <p:spPr>
          <a:xfrm>
            <a:off x="8103879" y="2853552"/>
            <a:ext cx="2734558" cy="954107"/>
          </a:xfrm>
          <a:prstGeom prst="rect">
            <a:avLst/>
          </a:prstGeom>
          <a:noFill/>
        </p:spPr>
        <p:txBody>
          <a:bodyPr wrap="square" rtlCol="0">
            <a:spAutoFit/>
          </a:bodyPr>
          <a:lstStyle/>
          <a:p>
            <a:pPr algn="ctr"/>
            <a:r>
              <a:rPr lang="en-GB" sz="1400" b="1" dirty="0">
                <a:solidFill>
                  <a:schemeClr val="tx1">
                    <a:lumMod val="65000"/>
                    <a:lumOff val="35000"/>
                  </a:schemeClr>
                </a:solidFill>
              </a:rPr>
              <a:t>Perpetrators</a:t>
            </a:r>
            <a:r>
              <a:rPr lang="en-GB" sz="1400" b="1" baseline="30000" dirty="0">
                <a:solidFill>
                  <a:schemeClr val="tx1">
                    <a:lumMod val="65000"/>
                    <a:lumOff val="35000"/>
                  </a:schemeClr>
                </a:solidFill>
              </a:rPr>
              <a:t>1</a:t>
            </a:r>
            <a:r>
              <a:rPr lang="en-GB" sz="1400" b="1" dirty="0">
                <a:solidFill>
                  <a:schemeClr val="tx1">
                    <a:lumMod val="65000"/>
                    <a:lumOff val="35000"/>
                  </a:schemeClr>
                </a:solidFill>
              </a:rPr>
              <a:t> (suspects and offenders) of domestic abuse in Oxfordshire, by gender (Jan-Dec 2021)</a:t>
            </a:r>
          </a:p>
        </p:txBody>
      </p:sp>
      <p:pic>
        <p:nvPicPr>
          <p:cNvPr id="8" name="Picture 7">
            <a:extLst>
              <a:ext uri="{FF2B5EF4-FFF2-40B4-BE49-F238E27FC236}">
                <a16:creationId xmlns:a16="http://schemas.microsoft.com/office/drawing/2014/main" id="{9B3E3EA9-3187-4B3C-9E0A-226E754410EB}"/>
              </a:ext>
            </a:extLst>
          </p:cNvPr>
          <p:cNvPicPr>
            <a:picLocks noChangeAspect="1"/>
          </p:cNvPicPr>
          <p:nvPr/>
        </p:nvPicPr>
        <p:blipFill rotWithShape="1">
          <a:blip r:embed="rId2"/>
          <a:srcRect t="15600"/>
          <a:stretch/>
        </p:blipFill>
        <p:spPr>
          <a:xfrm>
            <a:off x="4526871" y="3718560"/>
            <a:ext cx="3243482" cy="2169637"/>
          </a:xfrm>
          <a:prstGeom prst="rect">
            <a:avLst/>
          </a:prstGeom>
        </p:spPr>
      </p:pic>
      <p:pic>
        <p:nvPicPr>
          <p:cNvPr id="22" name="Picture 21">
            <a:extLst>
              <a:ext uri="{FF2B5EF4-FFF2-40B4-BE49-F238E27FC236}">
                <a16:creationId xmlns:a16="http://schemas.microsoft.com/office/drawing/2014/main" id="{D838B7E8-68F0-46C3-BF82-BDB0C05404F7}"/>
              </a:ext>
            </a:extLst>
          </p:cNvPr>
          <p:cNvPicPr>
            <a:picLocks noChangeAspect="1"/>
          </p:cNvPicPr>
          <p:nvPr/>
        </p:nvPicPr>
        <p:blipFill rotWithShape="1">
          <a:blip r:embed="rId3"/>
          <a:srcRect t="14872"/>
          <a:stretch/>
        </p:blipFill>
        <p:spPr>
          <a:xfrm>
            <a:off x="7903030" y="3747161"/>
            <a:ext cx="3262718" cy="2169637"/>
          </a:xfrm>
          <a:prstGeom prst="rect">
            <a:avLst/>
          </a:prstGeom>
        </p:spPr>
      </p:pic>
      <p:sp>
        <p:nvSpPr>
          <p:cNvPr id="12" name="TextBox 11">
            <a:extLst>
              <a:ext uri="{FF2B5EF4-FFF2-40B4-BE49-F238E27FC236}">
                <a16:creationId xmlns:a16="http://schemas.microsoft.com/office/drawing/2014/main" id="{99CB05A9-827E-4427-8ED1-19E995B6A8BF}"/>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4" name="Content Placeholder 2">
            <a:extLst>
              <a:ext uri="{FF2B5EF4-FFF2-40B4-BE49-F238E27FC236}">
                <a16:creationId xmlns:a16="http://schemas.microsoft.com/office/drawing/2014/main" id="{AF1B1208-709C-4E31-B91B-D4463C90DC16}"/>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8" action="ppaction://hlinksldjump">
                  <a:extLst>
                    <a:ext uri="{A12FA001-AC4F-418D-AE19-62706E023703}">
                      <ahyp:hlinkClr xmlns:ahyp="http://schemas.microsoft.com/office/drawing/2018/hyperlinkcolor" val="tx"/>
                    </a:ext>
                  </a:extLst>
                </a:hlinkClick>
              </a:rPr>
              <a:t>Abuse and exploitation</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784080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C4B080CD-398D-4111-91B1-D689273197B7}"/>
              </a:ext>
            </a:extLst>
          </p:cNvPr>
          <p:cNvSpPr>
            <a:spLocks noGrp="1"/>
          </p:cNvSpPr>
          <p:nvPr>
            <p:ph idx="1"/>
          </p:nvPr>
        </p:nvSpPr>
        <p:spPr>
          <a:xfrm>
            <a:off x="3534408" y="1685924"/>
            <a:ext cx="3596986" cy="3688939"/>
          </a:xfrm>
        </p:spPr>
        <p:txBody>
          <a:bodyPr>
            <a:normAutofit/>
          </a:bodyPr>
          <a:lstStyle/>
          <a:p>
            <a:pPr>
              <a:lnSpc>
                <a:spcPct val="100000"/>
              </a:lnSpc>
              <a:buClr>
                <a:schemeClr val="accent1"/>
              </a:buClr>
            </a:pPr>
            <a:r>
              <a:rPr lang="en-GB" dirty="0"/>
              <a:t>The most recent year of data for 2020/21 has seen a fall in the number of police recorded domestic crimes involving children compared with the previous year.</a:t>
            </a:r>
          </a:p>
          <a:p>
            <a:pPr>
              <a:lnSpc>
                <a:spcPct val="100000"/>
              </a:lnSpc>
              <a:buClr>
                <a:schemeClr val="accent1"/>
              </a:buClr>
            </a:pPr>
            <a:r>
              <a:rPr lang="en-GB" dirty="0"/>
              <a:t>Unlike other districts in Oxfordshire, Vale of White Horse district saw an increase.</a:t>
            </a:r>
          </a:p>
          <a:p>
            <a:pPr>
              <a:lnSpc>
                <a:spcPct val="100000"/>
              </a:lnSpc>
              <a:buClr>
                <a:schemeClr val="accent1"/>
              </a:buClr>
            </a:pPr>
            <a:r>
              <a:rPr lang="en-GB" dirty="0"/>
              <a:t>The district with the highest rate per population in 2020/21 was Cherwell</a:t>
            </a:r>
          </a:p>
          <a:p>
            <a:endParaRPr lang="en-GB" sz="1200" dirty="0"/>
          </a:p>
        </p:txBody>
      </p:sp>
      <p:sp>
        <p:nvSpPr>
          <p:cNvPr id="5" name="Title 4">
            <a:extLst>
              <a:ext uri="{FF2B5EF4-FFF2-40B4-BE49-F238E27FC236}">
                <a16:creationId xmlns:a16="http://schemas.microsoft.com/office/drawing/2014/main" id="{2F26685A-A9E6-41BD-9CDD-A16F432994F1}"/>
              </a:ext>
            </a:extLst>
          </p:cNvPr>
          <p:cNvSpPr>
            <a:spLocks noGrp="1"/>
          </p:cNvSpPr>
          <p:nvPr>
            <p:ph type="title"/>
          </p:nvPr>
        </p:nvSpPr>
        <p:spPr>
          <a:xfrm>
            <a:off x="3699164" y="871702"/>
            <a:ext cx="3596986" cy="611434"/>
          </a:xfrm>
        </p:spPr>
        <p:txBody>
          <a:bodyPr>
            <a:normAutofit/>
          </a:bodyPr>
          <a:lstStyle/>
          <a:p>
            <a:r>
              <a:rPr lang="en-GB" dirty="0"/>
              <a:t>Decrease in recorded domestic abuse affecting children</a:t>
            </a:r>
          </a:p>
        </p:txBody>
      </p:sp>
      <p:sp>
        <p:nvSpPr>
          <p:cNvPr id="6" name="Slide Number Placeholder 5">
            <a:extLst>
              <a:ext uri="{FF2B5EF4-FFF2-40B4-BE49-F238E27FC236}">
                <a16:creationId xmlns:a16="http://schemas.microsoft.com/office/drawing/2014/main" id="{9A5E00CB-D238-4083-8C52-BBB9BBD7DC7C}"/>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26</a:t>
            </a:fld>
            <a:endParaRPr lang="en-US" dirty="0"/>
          </a:p>
        </p:txBody>
      </p:sp>
      <p:sp>
        <p:nvSpPr>
          <p:cNvPr id="7" name="Footer Placeholder 6">
            <a:extLst>
              <a:ext uri="{FF2B5EF4-FFF2-40B4-BE49-F238E27FC236}">
                <a16:creationId xmlns:a16="http://schemas.microsoft.com/office/drawing/2014/main" id="{C5331605-591C-48F7-9711-4B658EA84DE7}"/>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10" name="Content Placeholder 5">
            <a:extLst>
              <a:ext uri="{FF2B5EF4-FFF2-40B4-BE49-F238E27FC236}">
                <a16:creationId xmlns:a16="http://schemas.microsoft.com/office/drawing/2014/main" id="{E993769A-5242-4AFB-8009-6F135AC31052}"/>
              </a:ext>
            </a:extLst>
          </p:cNvPr>
          <p:cNvSpPr>
            <a:spLocks noGrp="1"/>
          </p:cNvSpPr>
          <p:nvPr>
            <p:ph idx="14"/>
          </p:nvPr>
        </p:nvSpPr>
        <p:spPr>
          <a:xfrm>
            <a:off x="3659552" y="5781675"/>
            <a:ext cx="3471842" cy="649442"/>
          </a:xfrm>
        </p:spPr>
        <p:txBody>
          <a:bodyPr/>
          <a:lstStyle/>
          <a:p>
            <a:r>
              <a:rPr lang="en-GB" dirty="0"/>
              <a:t>Thames Valley Police Crime Recording System - Niche RMS  </a:t>
            </a:r>
            <a:r>
              <a:rPr lang="en-GB" dirty="0">
                <a:hlinkClick r:id="rId2"/>
              </a:rPr>
              <a:t>NSPCC Report</a:t>
            </a:r>
            <a:r>
              <a:rPr lang="en-GB" dirty="0"/>
              <a:t>   ONS mid-2019 population estimates from </a:t>
            </a:r>
            <a:r>
              <a:rPr lang="en-GB" dirty="0" err="1">
                <a:hlinkClick r:id="rId3"/>
              </a:rPr>
              <a:t>nomis</a:t>
            </a:r>
            <a:endParaRPr lang="en-GB" dirty="0"/>
          </a:p>
        </p:txBody>
      </p:sp>
      <p:sp>
        <p:nvSpPr>
          <p:cNvPr id="12" name="TextBox 11">
            <a:extLst>
              <a:ext uri="{FF2B5EF4-FFF2-40B4-BE49-F238E27FC236}">
                <a16:creationId xmlns:a16="http://schemas.microsoft.com/office/drawing/2014/main" id="{57CF0682-2A70-4B29-B0F1-CCE7F7E78158}"/>
              </a:ext>
            </a:extLst>
          </p:cNvPr>
          <p:cNvSpPr txBox="1"/>
          <p:nvPr/>
        </p:nvSpPr>
        <p:spPr>
          <a:xfrm>
            <a:off x="7042866" y="3755355"/>
            <a:ext cx="4771823" cy="523220"/>
          </a:xfrm>
          <a:prstGeom prst="rect">
            <a:avLst/>
          </a:prstGeom>
          <a:solidFill>
            <a:schemeClr val="bg1"/>
          </a:solidFill>
        </p:spPr>
        <p:txBody>
          <a:bodyPr wrap="square" rtlCol="0">
            <a:spAutoFit/>
          </a:bodyPr>
          <a:lstStyle/>
          <a:p>
            <a:r>
              <a:rPr lang="en-GB" sz="1400" b="1" dirty="0">
                <a:solidFill>
                  <a:schemeClr val="tx1">
                    <a:lumMod val="65000"/>
                    <a:lumOff val="35000"/>
                  </a:schemeClr>
                </a:solidFill>
              </a:rPr>
              <a:t>Number of police recorded domestic abuse incidents and crimes involving children, Oxfordshire per quarter</a:t>
            </a:r>
          </a:p>
        </p:txBody>
      </p:sp>
      <p:graphicFrame>
        <p:nvGraphicFramePr>
          <p:cNvPr id="13" name="Table 12">
            <a:extLst>
              <a:ext uri="{FF2B5EF4-FFF2-40B4-BE49-F238E27FC236}">
                <a16:creationId xmlns:a16="http://schemas.microsoft.com/office/drawing/2014/main" id="{AC591BE9-26BD-4DE2-A105-D5D0375E17BA}"/>
              </a:ext>
            </a:extLst>
          </p:cNvPr>
          <p:cNvGraphicFramePr>
            <a:graphicFrameLocks noGrp="1"/>
          </p:cNvGraphicFramePr>
          <p:nvPr>
            <p:extLst>
              <p:ext uri="{D42A27DB-BD31-4B8C-83A1-F6EECF244321}">
                <p14:modId xmlns:p14="http://schemas.microsoft.com/office/powerpoint/2010/main" val="1130622403"/>
              </p:ext>
            </p:extLst>
          </p:nvPr>
        </p:nvGraphicFramePr>
        <p:xfrm>
          <a:off x="7133353" y="1364578"/>
          <a:ext cx="4183646" cy="2236863"/>
        </p:xfrm>
        <a:graphic>
          <a:graphicData uri="http://schemas.openxmlformats.org/drawingml/2006/table">
            <a:tbl>
              <a:tblPr firstRow="1" bandRow="1">
                <a:tableStyleId>{3B4B98B0-60AC-42C2-AFA5-B58CD77FA1E5}</a:tableStyleId>
              </a:tblPr>
              <a:tblGrid>
                <a:gridCol w="1359497">
                  <a:extLst>
                    <a:ext uri="{9D8B030D-6E8A-4147-A177-3AD203B41FA5}">
                      <a16:colId xmlns:a16="http://schemas.microsoft.com/office/drawing/2014/main" val="3298028691"/>
                    </a:ext>
                  </a:extLst>
                </a:gridCol>
                <a:gridCol w="586041">
                  <a:extLst>
                    <a:ext uri="{9D8B030D-6E8A-4147-A177-3AD203B41FA5}">
                      <a16:colId xmlns:a16="http://schemas.microsoft.com/office/drawing/2014/main" val="443527554"/>
                    </a:ext>
                  </a:extLst>
                </a:gridCol>
                <a:gridCol w="586041">
                  <a:extLst>
                    <a:ext uri="{9D8B030D-6E8A-4147-A177-3AD203B41FA5}">
                      <a16:colId xmlns:a16="http://schemas.microsoft.com/office/drawing/2014/main" val="2058225818"/>
                    </a:ext>
                  </a:extLst>
                </a:gridCol>
                <a:gridCol w="550689">
                  <a:extLst>
                    <a:ext uri="{9D8B030D-6E8A-4147-A177-3AD203B41FA5}">
                      <a16:colId xmlns:a16="http://schemas.microsoft.com/office/drawing/2014/main" val="2910938008"/>
                    </a:ext>
                  </a:extLst>
                </a:gridCol>
                <a:gridCol w="550689">
                  <a:extLst>
                    <a:ext uri="{9D8B030D-6E8A-4147-A177-3AD203B41FA5}">
                      <a16:colId xmlns:a16="http://schemas.microsoft.com/office/drawing/2014/main" val="1464522360"/>
                    </a:ext>
                  </a:extLst>
                </a:gridCol>
                <a:gridCol w="550689">
                  <a:extLst>
                    <a:ext uri="{9D8B030D-6E8A-4147-A177-3AD203B41FA5}">
                      <a16:colId xmlns:a16="http://schemas.microsoft.com/office/drawing/2014/main" val="2270596943"/>
                    </a:ext>
                  </a:extLst>
                </a:gridCol>
              </a:tblGrid>
              <a:tr h="265196">
                <a:tc>
                  <a:txBody>
                    <a:bodyPr/>
                    <a:lstStyle/>
                    <a:p>
                      <a:pPr>
                        <a:spcBef>
                          <a:spcPts val="200"/>
                        </a:spcBef>
                        <a:spcAft>
                          <a:spcPts val="200"/>
                        </a:spcAft>
                      </a:pPr>
                      <a:endParaRPr lang="en-GB" sz="1100" dirty="0">
                        <a:latin typeface="Calibri" panose="020F0502020204030204" pitchFamily="34" charset="0"/>
                        <a:cs typeface="Calibri" panose="020F0502020204030204" pitchFamily="34" charset="0"/>
                      </a:endParaRPr>
                    </a:p>
                  </a:txBody>
                  <a:tcPr anchor="ctr"/>
                </a:tc>
                <a:tc>
                  <a:txBody>
                    <a:bodyPr/>
                    <a:lstStyle/>
                    <a:p>
                      <a:pPr algn="ctr">
                        <a:spcBef>
                          <a:spcPts val="200"/>
                        </a:spcBef>
                        <a:spcAft>
                          <a:spcPts val="200"/>
                        </a:spcAft>
                      </a:pPr>
                      <a:r>
                        <a:rPr lang="en-GB" sz="1100" dirty="0">
                          <a:latin typeface="Calibri" panose="020F0502020204030204" pitchFamily="34" charset="0"/>
                          <a:cs typeface="Calibri" panose="020F0502020204030204" pitchFamily="34" charset="0"/>
                        </a:rPr>
                        <a:t>2019/20</a:t>
                      </a:r>
                    </a:p>
                  </a:txBody>
                  <a:tcPr anchor="ctr"/>
                </a:tc>
                <a:tc>
                  <a:txBody>
                    <a:bodyPr/>
                    <a:lstStyle/>
                    <a:p>
                      <a:r>
                        <a:rPr lang="en-GB" sz="1050" dirty="0"/>
                        <a:t>2020/21</a:t>
                      </a:r>
                    </a:p>
                  </a:txBody>
                  <a:tcPr anchor="ctr"/>
                </a:tc>
                <a:tc gridSpan="2">
                  <a:txBody>
                    <a:bodyPr/>
                    <a:lstStyle/>
                    <a:p>
                      <a:pPr algn="ctr">
                        <a:spcBef>
                          <a:spcPts val="200"/>
                        </a:spcBef>
                        <a:spcAft>
                          <a:spcPts val="200"/>
                        </a:spcAft>
                      </a:pPr>
                      <a:r>
                        <a:rPr lang="en-GB" sz="1100" dirty="0">
                          <a:latin typeface="Calibri" panose="020F0502020204030204" pitchFamily="34" charset="0"/>
                          <a:cs typeface="Calibri" panose="020F0502020204030204" pitchFamily="34" charset="0"/>
                        </a:rPr>
                        <a:t>2019/20 to 2020/21</a:t>
                      </a:r>
                      <a:endParaRPr lang="en-GB" sz="1100" i="1" dirty="0">
                        <a:latin typeface="Calibri" panose="020F0502020204030204" pitchFamily="34" charset="0"/>
                        <a:cs typeface="Calibri" panose="020F0502020204030204" pitchFamily="34" charset="0"/>
                      </a:endParaRPr>
                    </a:p>
                  </a:txBody>
                  <a:tcPr anchor="ctr"/>
                </a:tc>
                <a:tc hMerge="1">
                  <a:txBody>
                    <a:bodyPr/>
                    <a:lstStyle/>
                    <a:p>
                      <a:pPr algn="ctr">
                        <a:spcBef>
                          <a:spcPts val="200"/>
                        </a:spcBef>
                        <a:spcAft>
                          <a:spcPts val="200"/>
                        </a:spcAft>
                      </a:pPr>
                      <a:endParaRPr lang="en-GB" sz="1000" i="1" dirty="0"/>
                    </a:p>
                  </a:txBody>
                  <a:tcPr anchor="ctr"/>
                </a:tc>
                <a:tc>
                  <a:txBody>
                    <a:bodyPr/>
                    <a:lstStyle/>
                    <a:p>
                      <a:pPr algn="ctr">
                        <a:spcBef>
                          <a:spcPts val="200"/>
                        </a:spcBef>
                        <a:spcAft>
                          <a:spcPts val="200"/>
                        </a:spcAft>
                      </a:pPr>
                      <a:r>
                        <a:rPr lang="en-GB" sz="1100" dirty="0">
                          <a:latin typeface="Calibri" panose="020F0502020204030204" pitchFamily="34" charset="0"/>
                          <a:cs typeface="Calibri" panose="020F0502020204030204" pitchFamily="34" charset="0"/>
                        </a:rPr>
                        <a:t>Per pop</a:t>
                      </a:r>
                    </a:p>
                  </a:txBody>
                  <a:tcPr anchor="ctr"/>
                </a:tc>
                <a:extLst>
                  <a:ext uri="{0D108BD9-81ED-4DB2-BD59-A6C34878D82A}">
                    <a16:rowId xmlns:a16="http://schemas.microsoft.com/office/drawing/2014/main" val="3124558401"/>
                  </a:ext>
                </a:extLst>
              </a:tr>
              <a:tr h="211877">
                <a:tc>
                  <a:txBody>
                    <a:bodyPr/>
                    <a:lstStyle/>
                    <a:p>
                      <a:pPr algn="l">
                        <a:spcBef>
                          <a:spcPts val="200"/>
                        </a:spcBef>
                        <a:spcAft>
                          <a:spcPts val="200"/>
                        </a:spcAft>
                      </a:pPr>
                      <a:r>
                        <a:rPr lang="en-GB" sz="1100" dirty="0">
                          <a:latin typeface="Calibri" panose="020F0502020204030204" pitchFamily="34" charset="0"/>
                          <a:cs typeface="Calibri" panose="020F0502020204030204" pitchFamily="34" charset="0"/>
                        </a:rPr>
                        <a:t>Cherwell</a:t>
                      </a:r>
                    </a:p>
                  </a:txBody>
                  <a:tcPr anchor="ctr"/>
                </a:tc>
                <a:tc>
                  <a:txBody>
                    <a:bodyPr/>
                    <a:lstStyle/>
                    <a:p>
                      <a:pPr algn="ctr" fontAlgn="b"/>
                      <a:r>
                        <a:rPr lang="en-GB" sz="1100" kern="1200" dirty="0">
                          <a:latin typeface="Calibri" panose="020F0502020204030204" pitchFamily="34" charset="0"/>
                          <a:cs typeface="Calibri" panose="020F0502020204030204" pitchFamily="34" charset="0"/>
                        </a:rPr>
                        <a:t>884</a:t>
                      </a:r>
                      <a:endParaRPr lang="en-GB" sz="1100" kern="1200" dirty="0">
                        <a:solidFill>
                          <a:schemeClr val="dk1"/>
                        </a:solidFill>
                        <a:latin typeface="Calibri" panose="020F0502020204030204" pitchFamily="34" charset="0"/>
                        <a:ea typeface="+mn-ea"/>
                        <a:cs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825</a:t>
                      </a:r>
                    </a:p>
                  </a:txBody>
                  <a:tcPr marL="7620" marR="7620" marT="7620" marB="0" anchor="ctr"/>
                </a:tc>
                <a:tc>
                  <a:txBody>
                    <a:bodyPr/>
                    <a:lstStyle/>
                    <a:p>
                      <a:pPr algn="ctr" fontAlgn="b"/>
                      <a:r>
                        <a:rPr lang="en-GB" sz="1100" b="0" i="1" u="none" strike="noStrike">
                          <a:solidFill>
                            <a:srgbClr val="000000"/>
                          </a:solidFill>
                          <a:effectLst/>
                          <a:latin typeface="Calibri" panose="020F0502020204030204" pitchFamily="34" charset="0"/>
                        </a:rPr>
                        <a:t>-59</a:t>
                      </a:r>
                    </a:p>
                  </a:txBody>
                  <a:tcPr marL="7620" marR="7620" marT="7620" marB="0" anchor="ctr"/>
                </a:tc>
                <a:tc>
                  <a:txBody>
                    <a:bodyPr/>
                    <a:lstStyle/>
                    <a:p>
                      <a:pPr algn="ctr" fontAlgn="b"/>
                      <a:r>
                        <a:rPr lang="en-GB" sz="1100" b="0" i="1" u="none" strike="noStrike">
                          <a:solidFill>
                            <a:srgbClr val="000000"/>
                          </a:solidFill>
                          <a:effectLst/>
                          <a:latin typeface="Calibri" panose="020F0502020204030204" pitchFamily="34" charset="0"/>
                        </a:rPr>
                        <a:t>-7%</a:t>
                      </a:r>
                    </a:p>
                  </a:txBody>
                  <a:tcPr marL="7620" marR="7620" marT="7620" marB="0" anchor="ctr"/>
                </a:tc>
                <a:tc>
                  <a:txBody>
                    <a:bodyPr/>
                    <a:lstStyle/>
                    <a:p>
                      <a:pPr algn="ctr" fontAlgn="b"/>
                      <a:r>
                        <a:rPr lang="en-GB" sz="1100" b="0" i="0" u="none" strike="noStrike">
                          <a:solidFill>
                            <a:srgbClr val="000000"/>
                          </a:solidFill>
                          <a:effectLst/>
                          <a:latin typeface="Calibri" panose="020F0502020204030204" pitchFamily="34" charset="0"/>
                        </a:rPr>
                        <a:t>0.55%</a:t>
                      </a:r>
                    </a:p>
                  </a:txBody>
                  <a:tcPr marL="7620" marR="7620" marT="7620" marB="0" anchor="ctr"/>
                </a:tc>
                <a:extLst>
                  <a:ext uri="{0D108BD9-81ED-4DB2-BD59-A6C34878D82A}">
                    <a16:rowId xmlns:a16="http://schemas.microsoft.com/office/drawing/2014/main" val="2061187120"/>
                  </a:ext>
                </a:extLst>
              </a:tr>
              <a:tr h="211877">
                <a:tc>
                  <a:txBody>
                    <a:bodyPr/>
                    <a:lstStyle/>
                    <a:p>
                      <a:pPr algn="l">
                        <a:spcBef>
                          <a:spcPts val="200"/>
                        </a:spcBef>
                        <a:spcAft>
                          <a:spcPts val="200"/>
                        </a:spcAft>
                      </a:pPr>
                      <a:r>
                        <a:rPr lang="en-GB" sz="1100" dirty="0">
                          <a:latin typeface="Calibri" panose="020F0502020204030204" pitchFamily="34" charset="0"/>
                          <a:cs typeface="Calibri" panose="020F0502020204030204" pitchFamily="34" charset="0"/>
                        </a:rPr>
                        <a:t>Oxford</a:t>
                      </a:r>
                    </a:p>
                  </a:txBody>
                  <a:tcPr anchor="ctr"/>
                </a:tc>
                <a:tc>
                  <a:txBody>
                    <a:bodyPr/>
                    <a:lstStyle/>
                    <a:p>
                      <a:pPr algn="ctr" fontAlgn="b"/>
                      <a:r>
                        <a:rPr lang="en-GB" sz="1100" kern="1200" dirty="0">
                          <a:latin typeface="Calibri" panose="020F0502020204030204" pitchFamily="34" charset="0"/>
                          <a:cs typeface="Calibri" panose="020F0502020204030204" pitchFamily="34" charset="0"/>
                        </a:rPr>
                        <a:t>767</a:t>
                      </a:r>
                      <a:endParaRPr lang="en-GB" sz="1100" kern="1200" dirty="0">
                        <a:solidFill>
                          <a:schemeClr val="dk1"/>
                        </a:solidFill>
                        <a:latin typeface="Calibri" panose="020F0502020204030204" pitchFamily="34" charset="0"/>
                        <a:ea typeface="+mn-ea"/>
                        <a:cs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699</a:t>
                      </a:r>
                    </a:p>
                  </a:txBody>
                  <a:tcPr marL="7620" marR="7620" marT="7620" marB="0" anchor="ctr"/>
                </a:tc>
                <a:tc>
                  <a:txBody>
                    <a:bodyPr/>
                    <a:lstStyle/>
                    <a:p>
                      <a:pPr algn="ctr" fontAlgn="b"/>
                      <a:r>
                        <a:rPr lang="en-GB" sz="1100" b="0" i="1" u="none" strike="noStrike" dirty="0">
                          <a:solidFill>
                            <a:srgbClr val="000000"/>
                          </a:solidFill>
                          <a:effectLst/>
                          <a:latin typeface="Calibri" panose="020F0502020204030204" pitchFamily="34" charset="0"/>
                        </a:rPr>
                        <a:t>-68</a:t>
                      </a:r>
                    </a:p>
                  </a:txBody>
                  <a:tcPr marL="7620" marR="7620" marT="7620" marB="0" anchor="ctr"/>
                </a:tc>
                <a:tc>
                  <a:txBody>
                    <a:bodyPr/>
                    <a:lstStyle/>
                    <a:p>
                      <a:pPr algn="ctr" fontAlgn="b"/>
                      <a:r>
                        <a:rPr lang="en-GB" sz="1100" b="0" i="1" u="none" strike="noStrike">
                          <a:solidFill>
                            <a:srgbClr val="000000"/>
                          </a:solidFill>
                          <a:effectLst/>
                          <a:latin typeface="Calibri" panose="020F0502020204030204" pitchFamily="34" charset="0"/>
                        </a:rPr>
                        <a:t>-9%</a:t>
                      </a:r>
                    </a:p>
                  </a:txBody>
                  <a:tcPr marL="7620" marR="7620" marT="7620" marB="0" anchor="ctr"/>
                </a:tc>
                <a:tc>
                  <a:txBody>
                    <a:bodyPr/>
                    <a:lstStyle/>
                    <a:p>
                      <a:pPr algn="ctr" fontAlgn="b"/>
                      <a:r>
                        <a:rPr lang="en-GB" sz="1100" b="0" i="0" u="none" strike="noStrike">
                          <a:solidFill>
                            <a:srgbClr val="000000"/>
                          </a:solidFill>
                          <a:effectLst/>
                          <a:latin typeface="Calibri" panose="020F0502020204030204" pitchFamily="34" charset="0"/>
                        </a:rPr>
                        <a:t>0.46%</a:t>
                      </a:r>
                    </a:p>
                  </a:txBody>
                  <a:tcPr marL="7620" marR="7620" marT="7620" marB="0" anchor="ctr"/>
                </a:tc>
                <a:extLst>
                  <a:ext uri="{0D108BD9-81ED-4DB2-BD59-A6C34878D82A}">
                    <a16:rowId xmlns:a16="http://schemas.microsoft.com/office/drawing/2014/main" val="998575478"/>
                  </a:ext>
                </a:extLst>
              </a:tr>
              <a:tr h="344301">
                <a:tc>
                  <a:txBody>
                    <a:bodyPr/>
                    <a:lstStyle/>
                    <a:p>
                      <a:pPr algn="l">
                        <a:spcBef>
                          <a:spcPts val="200"/>
                        </a:spcBef>
                        <a:spcAft>
                          <a:spcPts val="200"/>
                        </a:spcAft>
                      </a:pPr>
                      <a:r>
                        <a:rPr lang="en-GB" sz="1100" dirty="0">
                          <a:latin typeface="Calibri" panose="020F0502020204030204" pitchFamily="34" charset="0"/>
                          <a:cs typeface="Calibri" panose="020F0502020204030204" pitchFamily="34" charset="0"/>
                        </a:rPr>
                        <a:t>South Oxfordshire</a:t>
                      </a:r>
                    </a:p>
                  </a:txBody>
                  <a:tcPr anchor="ctr"/>
                </a:tc>
                <a:tc>
                  <a:txBody>
                    <a:bodyPr/>
                    <a:lstStyle/>
                    <a:p>
                      <a:pPr algn="ctr" fontAlgn="b"/>
                      <a:r>
                        <a:rPr lang="en-GB" sz="1100" kern="1200" dirty="0">
                          <a:latin typeface="Calibri" panose="020F0502020204030204" pitchFamily="34" charset="0"/>
                          <a:cs typeface="Calibri" panose="020F0502020204030204" pitchFamily="34" charset="0"/>
                        </a:rPr>
                        <a:t>574</a:t>
                      </a:r>
                      <a:endParaRPr lang="en-GB" sz="1100" kern="1200" dirty="0">
                        <a:solidFill>
                          <a:schemeClr val="dk1"/>
                        </a:solidFill>
                        <a:latin typeface="Calibri" panose="020F0502020204030204" pitchFamily="34" charset="0"/>
                        <a:ea typeface="+mn-ea"/>
                        <a:cs typeface="Calibri" panose="020F0502020204030204" pitchFamily="34" charset="0"/>
                      </a:endParaRPr>
                    </a:p>
                  </a:txBody>
                  <a:tcPr marL="9525" marR="9525" marT="9525" marB="0" anchor="ctr"/>
                </a:tc>
                <a:tc>
                  <a:txBody>
                    <a:bodyPr/>
                    <a:lstStyle/>
                    <a:p>
                      <a:pPr algn="ctr" fontAlgn="b"/>
                      <a:r>
                        <a:rPr lang="en-GB" sz="1100" b="0" i="0" u="none" strike="noStrike">
                          <a:solidFill>
                            <a:srgbClr val="000000"/>
                          </a:solidFill>
                          <a:effectLst/>
                          <a:latin typeface="Calibri" panose="020F0502020204030204" pitchFamily="34" charset="0"/>
                        </a:rPr>
                        <a:t>485</a:t>
                      </a:r>
                    </a:p>
                  </a:txBody>
                  <a:tcPr marL="7620" marR="7620" marT="7620" marB="0" anchor="ctr"/>
                </a:tc>
                <a:tc>
                  <a:txBody>
                    <a:bodyPr/>
                    <a:lstStyle/>
                    <a:p>
                      <a:pPr algn="ctr" fontAlgn="b"/>
                      <a:r>
                        <a:rPr lang="en-GB" sz="1100" b="0" i="1" u="none" strike="noStrike" dirty="0">
                          <a:solidFill>
                            <a:srgbClr val="000000"/>
                          </a:solidFill>
                          <a:effectLst/>
                          <a:latin typeface="Calibri" panose="020F0502020204030204" pitchFamily="34" charset="0"/>
                        </a:rPr>
                        <a:t>-89</a:t>
                      </a:r>
                    </a:p>
                  </a:txBody>
                  <a:tcPr marL="7620" marR="7620" marT="7620" marB="0" anchor="ctr"/>
                </a:tc>
                <a:tc>
                  <a:txBody>
                    <a:bodyPr/>
                    <a:lstStyle/>
                    <a:p>
                      <a:pPr algn="ctr" fontAlgn="b"/>
                      <a:r>
                        <a:rPr lang="en-GB" sz="1100" b="0" i="1" u="none" strike="noStrike">
                          <a:solidFill>
                            <a:srgbClr val="000000"/>
                          </a:solidFill>
                          <a:effectLst/>
                          <a:latin typeface="Calibri" panose="020F0502020204030204" pitchFamily="34" charset="0"/>
                        </a:rPr>
                        <a:t>-16%</a:t>
                      </a:r>
                    </a:p>
                  </a:txBody>
                  <a:tcPr marL="7620" marR="7620" marT="7620" marB="0" anchor="ctr"/>
                </a:tc>
                <a:tc>
                  <a:txBody>
                    <a:bodyPr/>
                    <a:lstStyle/>
                    <a:p>
                      <a:pPr algn="ctr" fontAlgn="b"/>
                      <a:r>
                        <a:rPr lang="en-GB" sz="1100" b="0" i="0" u="none" strike="noStrike">
                          <a:solidFill>
                            <a:srgbClr val="000000"/>
                          </a:solidFill>
                          <a:effectLst/>
                          <a:latin typeface="Calibri" panose="020F0502020204030204" pitchFamily="34" charset="0"/>
                        </a:rPr>
                        <a:t>0.34%</a:t>
                      </a:r>
                    </a:p>
                  </a:txBody>
                  <a:tcPr marL="7620" marR="7620" marT="7620" marB="0" anchor="ctr"/>
                </a:tc>
                <a:extLst>
                  <a:ext uri="{0D108BD9-81ED-4DB2-BD59-A6C34878D82A}">
                    <a16:rowId xmlns:a16="http://schemas.microsoft.com/office/drawing/2014/main" val="340762278"/>
                  </a:ext>
                </a:extLst>
              </a:tr>
              <a:tr h="344301">
                <a:tc>
                  <a:txBody>
                    <a:bodyPr/>
                    <a:lstStyle/>
                    <a:p>
                      <a:pPr algn="l">
                        <a:spcBef>
                          <a:spcPts val="200"/>
                        </a:spcBef>
                        <a:spcAft>
                          <a:spcPts val="200"/>
                        </a:spcAft>
                      </a:pPr>
                      <a:r>
                        <a:rPr lang="en-GB" sz="1100" dirty="0">
                          <a:latin typeface="Calibri" panose="020F0502020204030204" pitchFamily="34" charset="0"/>
                          <a:cs typeface="Calibri" panose="020F0502020204030204" pitchFamily="34" charset="0"/>
                        </a:rPr>
                        <a:t>Vale of White Horse</a:t>
                      </a:r>
                    </a:p>
                  </a:txBody>
                  <a:tcPr anchor="ctr"/>
                </a:tc>
                <a:tc>
                  <a:txBody>
                    <a:bodyPr/>
                    <a:lstStyle/>
                    <a:p>
                      <a:pPr algn="ctr" fontAlgn="b"/>
                      <a:r>
                        <a:rPr lang="en-GB" sz="1100" kern="1200" dirty="0">
                          <a:latin typeface="Calibri" panose="020F0502020204030204" pitchFamily="34" charset="0"/>
                          <a:cs typeface="Calibri" panose="020F0502020204030204" pitchFamily="34" charset="0"/>
                        </a:rPr>
                        <a:t>533</a:t>
                      </a:r>
                      <a:endParaRPr lang="en-GB" sz="1100" kern="1200" dirty="0">
                        <a:solidFill>
                          <a:schemeClr val="dk1"/>
                        </a:solidFill>
                        <a:latin typeface="Calibri" panose="020F0502020204030204" pitchFamily="34" charset="0"/>
                        <a:ea typeface="+mn-ea"/>
                        <a:cs typeface="Calibri" panose="020F0502020204030204" pitchFamily="34" charset="0"/>
                      </a:endParaRPr>
                    </a:p>
                  </a:txBody>
                  <a:tcPr marL="9525" marR="9525" marT="9525" marB="0" anchor="ctr"/>
                </a:tc>
                <a:tc>
                  <a:txBody>
                    <a:bodyPr/>
                    <a:lstStyle/>
                    <a:p>
                      <a:pPr algn="ctr" fontAlgn="b"/>
                      <a:r>
                        <a:rPr lang="en-GB" sz="1100" b="0" i="0" u="none" strike="noStrike">
                          <a:solidFill>
                            <a:srgbClr val="000000"/>
                          </a:solidFill>
                          <a:effectLst/>
                          <a:latin typeface="Calibri" panose="020F0502020204030204" pitchFamily="34" charset="0"/>
                        </a:rPr>
                        <a:t>578</a:t>
                      </a:r>
                    </a:p>
                  </a:txBody>
                  <a:tcPr marL="7620" marR="7620" marT="7620" marB="0" anchor="ctr"/>
                </a:tc>
                <a:tc>
                  <a:txBody>
                    <a:bodyPr/>
                    <a:lstStyle/>
                    <a:p>
                      <a:pPr algn="ctr" fontAlgn="b"/>
                      <a:r>
                        <a:rPr lang="en-GB" sz="1100" b="0" i="1" u="none" strike="noStrike">
                          <a:solidFill>
                            <a:srgbClr val="000000"/>
                          </a:solidFill>
                          <a:effectLst/>
                          <a:latin typeface="Calibri" panose="020F0502020204030204" pitchFamily="34" charset="0"/>
                        </a:rPr>
                        <a:t>45</a:t>
                      </a:r>
                    </a:p>
                  </a:txBody>
                  <a:tcPr marL="7620" marR="7620" marT="7620" marB="0" anchor="ctr"/>
                </a:tc>
                <a:tc>
                  <a:txBody>
                    <a:bodyPr/>
                    <a:lstStyle/>
                    <a:p>
                      <a:pPr algn="ctr" fontAlgn="b"/>
                      <a:r>
                        <a:rPr lang="en-GB" sz="1100" b="0" i="1" u="none" strike="noStrike" dirty="0">
                          <a:solidFill>
                            <a:srgbClr val="000000"/>
                          </a:solidFill>
                          <a:effectLst/>
                          <a:latin typeface="Calibri" panose="020F0502020204030204" pitchFamily="34" charset="0"/>
                        </a:rPr>
                        <a:t>8%</a:t>
                      </a:r>
                    </a:p>
                  </a:txBody>
                  <a:tcPr marL="7620" marR="7620" marT="7620" marB="0" anchor="ctr"/>
                </a:tc>
                <a:tc>
                  <a:txBody>
                    <a:bodyPr/>
                    <a:lstStyle/>
                    <a:p>
                      <a:pPr algn="ctr" fontAlgn="b"/>
                      <a:r>
                        <a:rPr lang="en-GB" sz="1100" b="0" i="0" u="none" strike="noStrike">
                          <a:solidFill>
                            <a:srgbClr val="000000"/>
                          </a:solidFill>
                          <a:effectLst/>
                          <a:latin typeface="Calibri" panose="020F0502020204030204" pitchFamily="34" charset="0"/>
                        </a:rPr>
                        <a:t>0.42%</a:t>
                      </a:r>
                    </a:p>
                  </a:txBody>
                  <a:tcPr marL="7620" marR="7620" marT="7620" marB="0" anchor="ctr"/>
                </a:tc>
                <a:extLst>
                  <a:ext uri="{0D108BD9-81ED-4DB2-BD59-A6C34878D82A}">
                    <a16:rowId xmlns:a16="http://schemas.microsoft.com/office/drawing/2014/main" val="2226038451"/>
                  </a:ext>
                </a:extLst>
              </a:tr>
              <a:tr h="344301">
                <a:tc>
                  <a:txBody>
                    <a:bodyPr/>
                    <a:lstStyle/>
                    <a:p>
                      <a:pPr algn="l">
                        <a:spcBef>
                          <a:spcPts val="200"/>
                        </a:spcBef>
                        <a:spcAft>
                          <a:spcPts val="200"/>
                        </a:spcAft>
                      </a:pPr>
                      <a:r>
                        <a:rPr lang="en-GB" sz="1100" dirty="0">
                          <a:latin typeface="Calibri" panose="020F0502020204030204" pitchFamily="34" charset="0"/>
                          <a:cs typeface="Calibri" panose="020F0502020204030204" pitchFamily="34" charset="0"/>
                        </a:rPr>
                        <a:t>West Oxfordshire</a:t>
                      </a:r>
                    </a:p>
                  </a:txBody>
                  <a:tcPr anchor="ctr"/>
                </a:tc>
                <a:tc>
                  <a:txBody>
                    <a:bodyPr/>
                    <a:lstStyle/>
                    <a:p>
                      <a:pPr algn="ctr" fontAlgn="b"/>
                      <a:r>
                        <a:rPr lang="en-GB" sz="1100" kern="1200" dirty="0">
                          <a:latin typeface="Calibri" panose="020F0502020204030204" pitchFamily="34" charset="0"/>
                          <a:cs typeface="Calibri" panose="020F0502020204030204" pitchFamily="34" charset="0"/>
                        </a:rPr>
                        <a:t>480</a:t>
                      </a:r>
                      <a:endParaRPr lang="en-GB" sz="1100" kern="1200" dirty="0">
                        <a:solidFill>
                          <a:schemeClr val="dk1"/>
                        </a:solidFill>
                        <a:latin typeface="Calibri" panose="020F0502020204030204" pitchFamily="34" charset="0"/>
                        <a:ea typeface="+mn-ea"/>
                        <a:cs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399</a:t>
                      </a:r>
                    </a:p>
                  </a:txBody>
                  <a:tcPr marL="7620" marR="7620" marT="7620" marB="0" anchor="ctr"/>
                </a:tc>
                <a:tc>
                  <a:txBody>
                    <a:bodyPr/>
                    <a:lstStyle/>
                    <a:p>
                      <a:pPr algn="ctr" fontAlgn="b"/>
                      <a:r>
                        <a:rPr lang="en-GB" sz="1100" b="0" i="1" u="none" strike="noStrike">
                          <a:solidFill>
                            <a:srgbClr val="000000"/>
                          </a:solidFill>
                          <a:effectLst/>
                          <a:latin typeface="Calibri" panose="020F0502020204030204" pitchFamily="34" charset="0"/>
                        </a:rPr>
                        <a:t>-81</a:t>
                      </a:r>
                    </a:p>
                  </a:txBody>
                  <a:tcPr marL="7620" marR="7620" marT="7620" marB="0" anchor="ctr"/>
                </a:tc>
                <a:tc>
                  <a:txBody>
                    <a:bodyPr/>
                    <a:lstStyle/>
                    <a:p>
                      <a:pPr algn="ctr" fontAlgn="b"/>
                      <a:r>
                        <a:rPr lang="en-GB" sz="1100" b="0" i="1" u="none" strike="noStrike" dirty="0">
                          <a:solidFill>
                            <a:srgbClr val="000000"/>
                          </a:solidFill>
                          <a:effectLst/>
                          <a:latin typeface="Calibri" panose="020F0502020204030204" pitchFamily="34" charset="0"/>
                        </a:rPr>
                        <a:t>-17%</a:t>
                      </a:r>
                    </a:p>
                  </a:txBody>
                  <a:tcPr marL="7620" marR="7620" marT="7620" marB="0" anchor="ctr"/>
                </a:tc>
                <a:tc>
                  <a:txBody>
                    <a:bodyPr/>
                    <a:lstStyle/>
                    <a:p>
                      <a:pPr algn="ctr" fontAlgn="b"/>
                      <a:r>
                        <a:rPr lang="en-GB" sz="1100" b="0" i="0" u="none" strike="noStrike">
                          <a:solidFill>
                            <a:srgbClr val="000000"/>
                          </a:solidFill>
                          <a:effectLst/>
                          <a:latin typeface="Calibri" panose="020F0502020204030204" pitchFamily="34" charset="0"/>
                        </a:rPr>
                        <a:t>0.36%</a:t>
                      </a:r>
                    </a:p>
                  </a:txBody>
                  <a:tcPr marL="7620" marR="7620" marT="7620" marB="0" anchor="ctr"/>
                </a:tc>
                <a:extLst>
                  <a:ext uri="{0D108BD9-81ED-4DB2-BD59-A6C34878D82A}">
                    <a16:rowId xmlns:a16="http://schemas.microsoft.com/office/drawing/2014/main" val="2350063538"/>
                  </a:ext>
                </a:extLst>
              </a:tr>
              <a:tr h="211877">
                <a:tc>
                  <a:txBody>
                    <a:bodyPr/>
                    <a:lstStyle/>
                    <a:p>
                      <a:pPr algn="l">
                        <a:spcBef>
                          <a:spcPts val="200"/>
                        </a:spcBef>
                        <a:spcAft>
                          <a:spcPts val="200"/>
                        </a:spcAft>
                      </a:pPr>
                      <a:r>
                        <a:rPr lang="en-GB" sz="1100" dirty="0">
                          <a:latin typeface="Calibri" panose="020F0502020204030204" pitchFamily="34" charset="0"/>
                          <a:cs typeface="Calibri" panose="020F0502020204030204" pitchFamily="34" charset="0"/>
                        </a:rPr>
                        <a:t>Oxfordshire</a:t>
                      </a:r>
                    </a:p>
                  </a:txBody>
                  <a:tcPr anchor="ctr"/>
                </a:tc>
                <a:tc>
                  <a:txBody>
                    <a:bodyPr/>
                    <a:lstStyle/>
                    <a:p>
                      <a:pPr algn="ctr" fontAlgn="b"/>
                      <a:r>
                        <a:rPr lang="en-GB" sz="1100" kern="1200" dirty="0">
                          <a:latin typeface="Calibri" panose="020F0502020204030204" pitchFamily="34" charset="0"/>
                          <a:cs typeface="Calibri" panose="020F0502020204030204" pitchFamily="34" charset="0"/>
                        </a:rPr>
                        <a:t>3,238</a:t>
                      </a:r>
                      <a:endParaRPr lang="en-GB" sz="1100" kern="1200" dirty="0">
                        <a:solidFill>
                          <a:schemeClr val="dk1"/>
                        </a:solidFill>
                        <a:latin typeface="Calibri" panose="020F0502020204030204" pitchFamily="34" charset="0"/>
                        <a:ea typeface="+mn-ea"/>
                        <a:cs typeface="Calibri" panose="020F0502020204030204" pitchFamily="34" charset="0"/>
                      </a:endParaRPr>
                    </a:p>
                  </a:txBody>
                  <a:tcPr marL="9525" marR="9525" marT="9525" marB="0" anchor="ctr"/>
                </a:tc>
                <a:tc>
                  <a:txBody>
                    <a:bodyPr/>
                    <a:lstStyle/>
                    <a:p>
                      <a:pPr algn="ctr" fontAlgn="b"/>
                      <a:r>
                        <a:rPr lang="en-GB" sz="1100" b="0" i="0" u="none" strike="noStrike">
                          <a:solidFill>
                            <a:srgbClr val="000000"/>
                          </a:solidFill>
                          <a:effectLst/>
                          <a:latin typeface="Calibri" panose="020F0502020204030204" pitchFamily="34" charset="0"/>
                        </a:rPr>
                        <a:t>2986</a:t>
                      </a:r>
                    </a:p>
                  </a:txBody>
                  <a:tcPr marL="7620" marR="7620" marT="7620" marB="0" anchor="ctr"/>
                </a:tc>
                <a:tc>
                  <a:txBody>
                    <a:bodyPr/>
                    <a:lstStyle/>
                    <a:p>
                      <a:pPr algn="ctr" fontAlgn="b"/>
                      <a:r>
                        <a:rPr lang="en-GB" sz="1100" b="0" i="1" u="none" strike="noStrike">
                          <a:solidFill>
                            <a:srgbClr val="000000"/>
                          </a:solidFill>
                          <a:effectLst/>
                          <a:latin typeface="Calibri" panose="020F0502020204030204" pitchFamily="34" charset="0"/>
                        </a:rPr>
                        <a:t>-252</a:t>
                      </a:r>
                    </a:p>
                  </a:txBody>
                  <a:tcPr marL="7620" marR="7620" marT="7620" marB="0" anchor="ctr"/>
                </a:tc>
                <a:tc>
                  <a:txBody>
                    <a:bodyPr/>
                    <a:lstStyle/>
                    <a:p>
                      <a:pPr algn="ctr" fontAlgn="b"/>
                      <a:r>
                        <a:rPr lang="en-GB" sz="1100" b="0" i="1" u="none" strike="noStrike" dirty="0">
                          <a:solidFill>
                            <a:srgbClr val="000000"/>
                          </a:solidFill>
                          <a:effectLst/>
                          <a:latin typeface="Calibri" panose="020F0502020204030204" pitchFamily="34" charset="0"/>
                        </a:rPr>
                        <a:t>-8%</a:t>
                      </a:r>
                    </a:p>
                  </a:txBody>
                  <a:tcPr marL="7620" marR="7620" marT="7620" marB="0" anchor="ctr"/>
                </a:tc>
                <a:tc>
                  <a:txBody>
                    <a:bodyPr/>
                    <a:lstStyle/>
                    <a:p>
                      <a:pPr algn="ctr" fontAlgn="b"/>
                      <a:r>
                        <a:rPr lang="en-GB" sz="1100" b="0" i="0" u="none" strike="noStrike" dirty="0">
                          <a:solidFill>
                            <a:srgbClr val="000000"/>
                          </a:solidFill>
                          <a:effectLst/>
                          <a:latin typeface="Calibri" panose="020F0502020204030204" pitchFamily="34" charset="0"/>
                        </a:rPr>
                        <a:t>0.43%</a:t>
                      </a:r>
                    </a:p>
                  </a:txBody>
                  <a:tcPr marL="7620" marR="7620" marT="7620" marB="0" anchor="ctr"/>
                </a:tc>
                <a:extLst>
                  <a:ext uri="{0D108BD9-81ED-4DB2-BD59-A6C34878D82A}">
                    <a16:rowId xmlns:a16="http://schemas.microsoft.com/office/drawing/2014/main" val="1181253109"/>
                  </a:ext>
                </a:extLst>
              </a:tr>
            </a:tbl>
          </a:graphicData>
        </a:graphic>
      </p:graphicFrame>
      <p:sp>
        <p:nvSpPr>
          <p:cNvPr id="14" name="TextBox 13">
            <a:extLst>
              <a:ext uri="{FF2B5EF4-FFF2-40B4-BE49-F238E27FC236}">
                <a16:creationId xmlns:a16="http://schemas.microsoft.com/office/drawing/2014/main" id="{22A7FE4C-99F6-4E3B-BAC6-67E6268FEE15}"/>
              </a:ext>
            </a:extLst>
          </p:cNvPr>
          <p:cNvSpPr txBox="1"/>
          <p:nvPr/>
        </p:nvSpPr>
        <p:spPr>
          <a:xfrm>
            <a:off x="7042866" y="841358"/>
            <a:ext cx="4111336" cy="523220"/>
          </a:xfrm>
          <a:prstGeom prst="rect">
            <a:avLst/>
          </a:prstGeom>
          <a:noFill/>
        </p:spPr>
        <p:txBody>
          <a:bodyPr wrap="square" rtlCol="0">
            <a:spAutoFit/>
          </a:bodyPr>
          <a:lstStyle/>
          <a:p>
            <a:r>
              <a:rPr lang="en-GB" sz="1400" b="1" dirty="0">
                <a:solidFill>
                  <a:schemeClr val="tx1">
                    <a:lumMod val="65000"/>
                    <a:lumOff val="35000"/>
                  </a:schemeClr>
                </a:solidFill>
              </a:rPr>
              <a:t>Police recorded domestic crimes involving children, by district per year</a:t>
            </a:r>
          </a:p>
        </p:txBody>
      </p:sp>
      <p:pic>
        <p:nvPicPr>
          <p:cNvPr id="3" name="Picture 2">
            <a:extLst>
              <a:ext uri="{FF2B5EF4-FFF2-40B4-BE49-F238E27FC236}">
                <a16:creationId xmlns:a16="http://schemas.microsoft.com/office/drawing/2014/main" id="{8223388F-2D24-4D41-AC20-6130BE9AB5BF}"/>
              </a:ext>
            </a:extLst>
          </p:cNvPr>
          <p:cNvPicPr>
            <a:picLocks noChangeAspect="1"/>
          </p:cNvPicPr>
          <p:nvPr/>
        </p:nvPicPr>
        <p:blipFill>
          <a:blip r:embed="rId4"/>
          <a:stretch>
            <a:fillRect/>
          </a:stretch>
        </p:blipFill>
        <p:spPr>
          <a:xfrm>
            <a:off x="7042866" y="4278575"/>
            <a:ext cx="4524629" cy="2108455"/>
          </a:xfrm>
          <a:prstGeom prst="rect">
            <a:avLst/>
          </a:prstGeom>
        </p:spPr>
      </p:pic>
      <p:sp>
        <p:nvSpPr>
          <p:cNvPr id="4" name="TextBox 3">
            <a:extLst>
              <a:ext uri="{FF2B5EF4-FFF2-40B4-BE49-F238E27FC236}">
                <a16:creationId xmlns:a16="http://schemas.microsoft.com/office/drawing/2014/main" id="{D0B1F9A7-65FA-4BE0-AED1-393EA1CD3E39}"/>
              </a:ext>
            </a:extLst>
          </p:cNvPr>
          <p:cNvSpPr txBox="1"/>
          <p:nvPr/>
        </p:nvSpPr>
        <p:spPr>
          <a:xfrm>
            <a:off x="9077325" y="4524375"/>
            <a:ext cx="806631" cy="276999"/>
          </a:xfrm>
          <a:prstGeom prst="rect">
            <a:avLst/>
          </a:prstGeom>
          <a:noFill/>
        </p:spPr>
        <p:txBody>
          <a:bodyPr wrap="none" rtlCol="0">
            <a:spAutoFit/>
          </a:bodyPr>
          <a:lstStyle/>
          <a:p>
            <a:r>
              <a:rPr lang="en-GB" sz="1200" dirty="0"/>
              <a:t>Incidents</a:t>
            </a:r>
          </a:p>
        </p:txBody>
      </p:sp>
      <p:sp>
        <p:nvSpPr>
          <p:cNvPr id="15" name="TextBox 14">
            <a:extLst>
              <a:ext uri="{FF2B5EF4-FFF2-40B4-BE49-F238E27FC236}">
                <a16:creationId xmlns:a16="http://schemas.microsoft.com/office/drawing/2014/main" id="{61AA635F-2892-4FB0-8F80-6C0D695A4B52}"/>
              </a:ext>
            </a:extLst>
          </p:cNvPr>
          <p:cNvSpPr txBox="1"/>
          <p:nvPr/>
        </p:nvSpPr>
        <p:spPr>
          <a:xfrm>
            <a:off x="9098534" y="5334119"/>
            <a:ext cx="652743" cy="276999"/>
          </a:xfrm>
          <a:prstGeom prst="rect">
            <a:avLst/>
          </a:prstGeom>
          <a:noFill/>
        </p:spPr>
        <p:txBody>
          <a:bodyPr wrap="none" rtlCol="0">
            <a:spAutoFit/>
          </a:bodyPr>
          <a:lstStyle/>
          <a:p>
            <a:r>
              <a:rPr lang="en-GB" sz="1200" dirty="0"/>
              <a:t>Crimes</a:t>
            </a:r>
          </a:p>
        </p:txBody>
      </p:sp>
      <p:sp>
        <p:nvSpPr>
          <p:cNvPr id="16" name="Content Placeholder 2">
            <a:extLst>
              <a:ext uri="{FF2B5EF4-FFF2-40B4-BE49-F238E27FC236}">
                <a16:creationId xmlns:a16="http://schemas.microsoft.com/office/drawing/2014/main" id="{3FC219D9-244C-4795-8813-1DCC94FA3AF7}"/>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9" action="ppaction://hlinksldjump">
                  <a:extLst>
                    <a:ext uri="{A12FA001-AC4F-418D-AE19-62706E023703}">
                      <ahyp:hlinkClr xmlns:ahyp="http://schemas.microsoft.com/office/drawing/2018/hyperlinkcolor" val="tx"/>
                    </a:ext>
                  </a:extLst>
                </a:hlinkClick>
              </a:rPr>
              <a:t>Abuse and exploitation</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1745005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53A848-8FC4-4011-9E60-A3DD32D34004}"/>
              </a:ext>
            </a:extLst>
          </p:cNvPr>
          <p:cNvSpPr>
            <a:spLocks noGrp="1"/>
          </p:cNvSpPr>
          <p:nvPr>
            <p:ph idx="1"/>
          </p:nvPr>
        </p:nvSpPr>
        <p:spPr>
          <a:xfrm>
            <a:off x="3699164" y="1307939"/>
            <a:ext cx="7873510" cy="1487421"/>
          </a:xfrm>
        </p:spPr>
        <p:txBody>
          <a:bodyPr>
            <a:normAutofit/>
          </a:bodyPr>
          <a:lstStyle/>
          <a:p>
            <a:r>
              <a:rPr lang="en-GB" dirty="0"/>
              <a:t>In 2021 (Jan-Dec) Thames Valley Police recorded a total of 588 victims of rape crimes in Oxfordshire.  This was 19% above the 3 year average (for the years 2018 to 2020), with the greatest increases in West Oxfordshire (+35%) and Cherwell (+30%)</a:t>
            </a:r>
          </a:p>
          <a:p>
            <a:r>
              <a:rPr lang="en-GB" dirty="0"/>
              <a:t>90% of victims were female</a:t>
            </a:r>
          </a:p>
          <a:p>
            <a:r>
              <a:rPr lang="en-GB" dirty="0"/>
              <a:t>61% of victims were aged under 25</a:t>
            </a:r>
          </a:p>
        </p:txBody>
      </p:sp>
      <p:sp>
        <p:nvSpPr>
          <p:cNvPr id="4" name="Content Placeholder 3">
            <a:extLst>
              <a:ext uri="{FF2B5EF4-FFF2-40B4-BE49-F238E27FC236}">
                <a16:creationId xmlns:a16="http://schemas.microsoft.com/office/drawing/2014/main" id="{71E635D0-DC1B-4B76-B74F-B4E120372517}"/>
              </a:ext>
            </a:extLst>
          </p:cNvPr>
          <p:cNvSpPr>
            <a:spLocks noGrp="1"/>
          </p:cNvSpPr>
          <p:nvPr>
            <p:ph idx="14"/>
          </p:nvPr>
        </p:nvSpPr>
        <p:spPr>
          <a:xfrm>
            <a:off x="3699164" y="4016829"/>
            <a:ext cx="1819893" cy="2313834"/>
          </a:xfrm>
        </p:spPr>
        <p:txBody>
          <a:bodyPr/>
          <a:lstStyle/>
          <a:p>
            <a:r>
              <a:rPr lang="en-GB" dirty="0"/>
              <a:t>Thames Valley Police Crime Recording System - Niche RMS. Year is Jan-Dec. NOTE: that police recorded rape is at the time of reporting rather than time of offence. [1] Total recorded unique victims in the 12 month period, whether or not individuals have been a victim more than once</a:t>
            </a:r>
          </a:p>
        </p:txBody>
      </p:sp>
      <p:sp>
        <p:nvSpPr>
          <p:cNvPr id="5" name="Title 4">
            <a:extLst>
              <a:ext uri="{FF2B5EF4-FFF2-40B4-BE49-F238E27FC236}">
                <a16:creationId xmlns:a16="http://schemas.microsoft.com/office/drawing/2014/main" id="{39635F8B-BB59-4C8A-8175-15A545240E88}"/>
              </a:ext>
            </a:extLst>
          </p:cNvPr>
          <p:cNvSpPr>
            <a:spLocks noGrp="1"/>
          </p:cNvSpPr>
          <p:nvPr>
            <p:ph type="title"/>
          </p:nvPr>
        </p:nvSpPr>
        <p:spPr/>
        <p:txBody>
          <a:bodyPr>
            <a:normAutofit/>
          </a:bodyPr>
          <a:lstStyle/>
          <a:p>
            <a:r>
              <a:rPr lang="en-GB" dirty="0"/>
              <a:t>Increase in victims of rape crimes</a:t>
            </a:r>
          </a:p>
        </p:txBody>
      </p:sp>
      <p:sp>
        <p:nvSpPr>
          <p:cNvPr id="6" name="Slide Number Placeholder 5">
            <a:extLst>
              <a:ext uri="{FF2B5EF4-FFF2-40B4-BE49-F238E27FC236}">
                <a16:creationId xmlns:a16="http://schemas.microsoft.com/office/drawing/2014/main" id="{7DBCE16A-3F94-4C01-9564-A0530B06D228}"/>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27</a:t>
            </a:fld>
            <a:endParaRPr lang="en-US" dirty="0"/>
          </a:p>
        </p:txBody>
      </p:sp>
      <p:sp>
        <p:nvSpPr>
          <p:cNvPr id="7" name="Footer Placeholder 6">
            <a:extLst>
              <a:ext uri="{FF2B5EF4-FFF2-40B4-BE49-F238E27FC236}">
                <a16:creationId xmlns:a16="http://schemas.microsoft.com/office/drawing/2014/main" id="{D08CB429-C815-4E33-8F27-574184E285CF}"/>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9" name="TextBox 8">
            <a:extLst>
              <a:ext uri="{FF2B5EF4-FFF2-40B4-BE49-F238E27FC236}">
                <a16:creationId xmlns:a16="http://schemas.microsoft.com/office/drawing/2014/main" id="{4064E715-DA75-419C-9D19-4DEAA2371F2B}"/>
              </a:ext>
            </a:extLst>
          </p:cNvPr>
          <p:cNvSpPr txBox="1"/>
          <p:nvPr/>
        </p:nvSpPr>
        <p:spPr>
          <a:xfrm>
            <a:off x="5519057" y="3119119"/>
            <a:ext cx="3453765" cy="307777"/>
          </a:xfrm>
          <a:prstGeom prst="rect">
            <a:avLst/>
          </a:prstGeom>
          <a:noFill/>
        </p:spPr>
        <p:txBody>
          <a:bodyPr wrap="square" rtlCol="0">
            <a:spAutoFit/>
          </a:bodyPr>
          <a:lstStyle/>
          <a:p>
            <a:r>
              <a:rPr lang="en-GB" sz="1400" b="1" dirty="0">
                <a:solidFill>
                  <a:schemeClr val="tx1">
                    <a:lumMod val="65000"/>
                    <a:lumOff val="35000"/>
                  </a:schemeClr>
                </a:solidFill>
              </a:rPr>
              <a:t>Recorded victims</a:t>
            </a:r>
            <a:r>
              <a:rPr lang="en-GB" sz="1400" b="1" baseline="30000" dirty="0">
                <a:solidFill>
                  <a:schemeClr val="tx1">
                    <a:lumMod val="65000"/>
                    <a:lumOff val="35000"/>
                  </a:schemeClr>
                </a:solidFill>
              </a:rPr>
              <a:t>1</a:t>
            </a:r>
            <a:r>
              <a:rPr lang="en-GB" sz="1400" b="1" dirty="0">
                <a:solidFill>
                  <a:schemeClr val="tx1">
                    <a:lumMod val="65000"/>
                    <a:lumOff val="35000"/>
                  </a:schemeClr>
                </a:solidFill>
              </a:rPr>
              <a:t> of rape crimes</a:t>
            </a:r>
          </a:p>
        </p:txBody>
      </p:sp>
      <p:pic>
        <p:nvPicPr>
          <p:cNvPr id="8" name="Picture 7">
            <a:extLst>
              <a:ext uri="{FF2B5EF4-FFF2-40B4-BE49-F238E27FC236}">
                <a16:creationId xmlns:a16="http://schemas.microsoft.com/office/drawing/2014/main" id="{C5B536B9-0354-430B-93E8-33D6AAFF0B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77507" y="3456269"/>
            <a:ext cx="5680533" cy="2845750"/>
          </a:xfrm>
          <a:prstGeom prst="rect">
            <a:avLst/>
          </a:prstGeom>
        </p:spPr>
      </p:pic>
      <p:sp>
        <p:nvSpPr>
          <p:cNvPr id="11" name="TextBox 10">
            <a:extLst>
              <a:ext uri="{FF2B5EF4-FFF2-40B4-BE49-F238E27FC236}">
                <a16:creationId xmlns:a16="http://schemas.microsoft.com/office/drawing/2014/main" id="{4A38C2A6-7282-400D-A550-F608C27A565B}"/>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0" name="Content Placeholder 2">
            <a:extLst>
              <a:ext uri="{FF2B5EF4-FFF2-40B4-BE49-F238E27FC236}">
                <a16:creationId xmlns:a16="http://schemas.microsoft.com/office/drawing/2014/main" id="{AC63FF01-59EE-4620-B4AB-CCDC61F816D3}"/>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3309184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a:extLst>
              <a:ext uri="{FF2B5EF4-FFF2-40B4-BE49-F238E27FC236}">
                <a16:creationId xmlns:a16="http://schemas.microsoft.com/office/drawing/2014/main" id="{06B52EA1-64D4-44C8-BC99-7845544BAD21}"/>
              </a:ext>
            </a:extLst>
          </p:cNvPr>
          <p:cNvSpPr txBox="1">
            <a:spLocks/>
          </p:cNvSpPr>
          <p:nvPr/>
        </p:nvSpPr>
        <p:spPr>
          <a:xfrm>
            <a:off x="3699164" y="5767054"/>
            <a:ext cx="7873510" cy="563609"/>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t>Thames Valley Police Crime Recording System - Niche RMS  Note: The above HBV data is a count of unique victims of offences where either the HBV Latest or HBV Finalisation qualifier has been used or the Occurrence Type or Classification has been recorded as Honour Based Violence - Non Crime Occurrence.</a:t>
            </a:r>
          </a:p>
        </p:txBody>
      </p:sp>
      <p:sp>
        <p:nvSpPr>
          <p:cNvPr id="2" name="Content Placeholder 1">
            <a:extLst>
              <a:ext uri="{FF2B5EF4-FFF2-40B4-BE49-F238E27FC236}">
                <a16:creationId xmlns:a16="http://schemas.microsoft.com/office/drawing/2014/main" id="{1748EC37-0DC6-4FB5-8FFF-1A62739C811E}"/>
              </a:ext>
            </a:extLst>
          </p:cNvPr>
          <p:cNvSpPr>
            <a:spLocks noGrp="1"/>
          </p:cNvSpPr>
          <p:nvPr>
            <p:ph idx="1"/>
          </p:nvPr>
        </p:nvSpPr>
        <p:spPr>
          <a:xfrm>
            <a:off x="3699164" y="1407250"/>
            <a:ext cx="7873510" cy="1510859"/>
          </a:xfrm>
        </p:spPr>
        <p:txBody>
          <a:bodyPr>
            <a:normAutofit/>
          </a:bodyPr>
          <a:lstStyle/>
          <a:p>
            <a:r>
              <a:rPr lang="en-GB" dirty="0"/>
              <a:t>In 2021 (Jan-Dec) Thames Valley Police recorded a total of 26 victims of honour-based violence in Oxfordshire, mainly in Cherwell and Oxford (see table below).  </a:t>
            </a:r>
          </a:p>
          <a:p>
            <a:r>
              <a:rPr lang="en-GB" dirty="0"/>
              <a:t>This was above the number in 2020 (24) but well below the number in 2017 (47). </a:t>
            </a:r>
          </a:p>
          <a:p>
            <a:r>
              <a:rPr lang="en-GB" dirty="0"/>
              <a:t>TVP recorded no victims of forced marriage in Oxfordshire (none in 2018, 2019 and 2020).</a:t>
            </a:r>
          </a:p>
          <a:p>
            <a:pPr lvl="1"/>
            <a:endParaRPr lang="en-GB" dirty="0"/>
          </a:p>
        </p:txBody>
      </p:sp>
      <p:sp>
        <p:nvSpPr>
          <p:cNvPr id="5" name="Title 4">
            <a:extLst>
              <a:ext uri="{FF2B5EF4-FFF2-40B4-BE49-F238E27FC236}">
                <a16:creationId xmlns:a16="http://schemas.microsoft.com/office/drawing/2014/main" id="{4E62FCCA-501D-4136-8D75-776B50EF8339}"/>
              </a:ext>
            </a:extLst>
          </p:cNvPr>
          <p:cNvSpPr>
            <a:spLocks noGrp="1"/>
          </p:cNvSpPr>
          <p:nvPr>
            <p:ph type="title"/>
          </p:nvPr>
        </p:nvSpPr>
        <p:spPr/>
        <p:txBody>
          <a:bodyPr>
            <a:normAutofit/>
          </a:bodyPr>
          <a:lstStyle/>
          <a:p>
            <a:r>
              <a:rPr lang="en-GB" dirty="0"/>
              <a:t>Recent small increase in victims of honour based violence</a:t>
            </a:r>
          </a:p>
        </p:txBody>
      </p:sp>
      <p:sp>
        <p:nvSpPr>
          <p:cNvPr id="6" name="Slide Number Placeholder 5">
            <a:extLst>
              <a:ext uri="{FF2B5EF4-FFF2-40B4-BE49-F238E27FC236}">
                <a16:creationId xmlns:a16="http://schemas.microsoft.com/office/drawing/2014/main" id="{BE405743-D214-4D06-B63B-7AC84BE4063E}"/>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28</a:t>
            </a:fld>
            <a:endParaRPr lang="en-US" dirty="0"/>
          </a:p>
        </p:txBody>
      </p:sp>
      <p:sp>
        <p:nvSpPr>
          <p:cNvPr id="7" name="Footer Placeholder 6">
            <a:extLst>
              <a:ext uri="{FF2B5EF4-FFF2-40B4-BE49-F238E27FC236}">
                <a16:creationId xmlns:a16="http://schemas.microsoft.com/office/drawing/2014/main" id="{07C5073B-3371-469B-8191-84E56CC52078}"/>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9" name="TextBox 8">
            <a:extLst>
              <a:ext uri="{FF2B5EF4-FFF2-40B4-BE49-F238E27FC236}">
                <a16:creationId xmlns:a16="http://schemas.microsoft.com/office/drawing/2014/main" id="{FA96FB15-2B77-4999-8DFE-DD1A5DE0ED23}"/>
              </a:ext>
            </a:extLst>
          </p:cNvPr>
          <p:cNvSpPr txBox="1"/>
          <p:nvPr/>
        </p:nvSpPr>
        <p:spPr>
          <a:xfrm>
            <a:off x="3699164" y="3366397"/>
            <a:ext cx="2593352" cy="2400657"/>
          </a:xfrm>
          <a:prstGeom prst="rect">
            <a:avLst/>
          </a:prstGeom>
          <a:noFill/>
        </p:spPr>
        <p:txBody>
          <a:bodyPr wrap="square" rtlCol="0">
            <a:spAutoFit/>
          </a:bodyPr>
          <a:lstStyle/>
          <a:p>
            <a:r>
              <a:rPr lang="en-GB" sz="1000" dirty="0">
                <a:solidFill>
                  <a:schemeClr val="tx1">
                    <a:lumMod val="65000"/>
                    <a:lumOff val="35000"/>
                  </a:schemeClr>
                </a:solidFill>
              </a:rPr>
              <a:t>Note: According to the Crown Prosecution Service guidance: </a:t>
            </a:r>
          </a:p>
          <a:p>
            <a:r>
              <a:rPr lang="en-GB" sz="1000" dirty="0">
                <a:solidFill>
                  <a:schemeClr val="tx1">
                    <a:lumMod val="65000"/>
                    <a:lumOff val="35000"/>
                  </a:schemeClr>
                </a:solidFill>
              </a:rPr>
              <a:t>There is no specific offence of "honour-based crime". It is an umbrella term to encompass various offences covered by existing legislation. Honour-based violence (HBV) can be described as a collection of practices, which are used to control behaviour within families or other social groups to protect perceived cultural and religious beliefs and/or honour. Such violence can occur when perpetrators perceive that a relative has shamed the family and/or community by breaking their honour code.</a:t>
            </a:r>
          </a:p>
        </p:txBody>
      </p:sp>
      <p:graphicFrame>
        <p:nvGraphicFramePr>
          <p:cNvPr id="10" name="Content Placeholder 8">
            <a:extLst>
              <a:ext uri="{FF2B5EF4-FFF2-40B4-BE49-F238E27FC236}">
                <a16:creationId xmlns:a16="http://schemas.microsoft.com/office/drawing/2014/main" id="{EB1C68F0-A3B0-42BF-9070-69A9C20F8491}"/>
              </a:ext>
            </a:extLst>
          </p:cNvPr>
          <p:cNvGraphicFramePr>
            <a:graphicFrameLocks/>
          </p:cNvGraphicFramePr>
          <p:nvPr>
            <p:extLst>
              <p:ext uri="{D42A27DB-BD31-4B8C-83A1-F6EECF244321}">
                <p14:modId xmlns:p14="http://schemas.microsoft.com/office/powerpoint/2010/main" val="2868372764"/>
              </p:ext>
            </p:extLst>
          </p:nvPr>
        </p:nvGraphicFramePr>
        <p:xfrm>
          <a:off x="6442024" y="3444603"/>
          <a:ext cx="4957578" cy="2111241"/>
        </p:xfrm>
        <a:graphic>
          <a:graphicData uri="http://schemas.openxmlformats.org/drawingml/2006/table">
            <a:tbl>
              <a:tblPr firstRow="1" bandRow="1">
                <a:tableStyleId>{3B4B98B0-60AC-42C2-AFA5-B58CD77FA1E5}</a:tableStyleId>
              </a:tblPr>
              <a:tblGrid>
                <a:gridCol w="1382238">
                  <a:extLst>
                    <a:ext uri="{9D8B030D-6E8A-4147-A177-3AD203B41FA5}">
                      <a16:colId xmlns:a16="http://schemas.microsoft.com/office/drawing/2014/main" val="556471426"/>
                    </a:ext>
                  </a:extLst>
                </a:gridCol>
                <a:gridCol w="595890">
                  <a:extLst>
                    <a:ext uri="{9D8B030D-6E8A-4147-A177-3AD203B41FA5}">
                      <a16:colId xmlns:a16="http://schemas.microsoft.com/office/drawing/2014/main" val="1030241775"/>
                    </a:ext>
                  </a:extLst>
                </a:gridCol>
                <a:gridCol w="595890">
                  <a:extLst>
                    <a:ext uri="{9D8B030D-6E8A-4147-A177-3AD203B41FA5}">
                      <a16:colId xmlns:a16="http://schemas.microsoft.com/office/drawing/2014/main" val="1808956596"/>
                    </a:ext>
                  </a:extLst>
                </a:gridCol>
                <a:gridCol w="595890">
                  <a:extLst>
                    <a:ext uri="{9D8B030D-6E8A-4147-A177-3AD203B41FA5}">
                      <a16:colId xmlns:a16="http://schemas.microsoft.com/office/drawing/2014/main" val="3670741800"/>
                    </a:ext>
                  </a:extLst>
                </a:gridCol>
                <a:gridCol w="595890">
                  <a:extLst>
                    <a:ext uri="{9D8B030D-6E8A-4147-A177-3AD203B41FA5}">
                      <a16:colId xmlns:a16="http://schemas.microsoft.com/office/drawing/2014/main" val="3695859191"/>
                    </a:ext>
                  </a:extLst>
                </a:gridCol>
                <a:gridCol w="595890">
                  <a:extLst>
                    <a:ext uri="{9D8B030D-6E8A-4147-A177-3AD203B41FA5}">
                      <a16:colId xmlns:a16="http://schemas.microsoft.com/office/drawing/2014/main" val="2876712666"/>
                    </a:ext>
                  </a:extLst>
                </a:gridCol>
                <a:gridCol w="595890">
                  <a:extLst>
                    <a:ext uri="{9D8B030D-6E8A-4147-A177-3AD203B41FA5}">
                      <a16:colId xmlns:a16="http://schemas.microsoft.com/office/drawing/2014/main" val="3842846726"/>
                    </a:ext>
                  </a:extLst>
                </a:gridCol>
              </a:tblGrid>
              <a:tr h="333250">
                <a:tc>
                  <a:txBody>
                    <a:bodyPr/>
                    <a:lstStyle/>
                    <a:p>
                      <a:pPr algn="l" fontAlgn="b"/>
                      <a:endParaRPr lang="en-GB" sz="12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GB" sz="1200" u="none" strike="noStrike" dirty="0">
                          <a:effectLst/>
                          <a:latin typeface="Calibri" panose="020F0502020204030204" pitchFamily="34" charset="0"/>
                          <a:cs typeface="Calibri" panose="020F0502020204030204" pitchFamily="34" charset="0"/>
                        </a:rPr>
                        <a:t>2017</a:t>
                      </a:r>
                      <a:endParaRPr lang="en-GB" sz="12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GB" sz="1200" u="none" strike="noStrike" dirty="0">
                          <a:effectLst/>
                          <a:latin typeface="Calibri" panose="020F0502020204030204" pitchFamily="34" charset="0"/>
                          <a:cs typeface="Calibri" panose="020F0502020204030204" pitchFamily="34" charset="0"/>
                        </a:rPr>
                        <a:t>2018</a:t>
                      </a:r>
                      <a:endParaRPr lang="en-GB" sz="12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GB" sz="1200" u="none" strike="noStrike" dirty="0">
                          <a:effectLst/>
                          <a:latin typeface="Calibri" panose="020F0502020204030204" pitchFamily="34" charset="0"/>
                          <a:cs typeface="Calibri" panose="020F0502020204030204" pitchFamily="34" charset="0"/>
                        </a:rPr>
                        <a:t>2019</a:t>
                      </a:r>
                      <a:endParaRPr lang="en-GB" sz="12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GB" sz="1200" u="none" strike="noStrike" dirty="0">
                          <a:effectLst/>
                          <a:latin typeface="Calibri" panose="020F0502020204030204" pitchFamily="34" charset="0"/>
                          <a:cs typeface="Calibri" panose="020F0502020204030204" pitchFamily="34" charset="0"/>
                        </a:rPr>
                        <a:t>2020</a:t>
                      </a:r>
                      <a:endParaRPr lang="en-GB" sz="12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GB" sz="1200" u="none" strike="noStrike" dirty="0">
                          <a:effectLst/>
                          <a:latin typeface="Calibri" panose="020F0502020204030204" pitchFamily="34" charset="0"/>
                          <a:cs typeface="Calibri" panose="020F0502020204030204" pitchFamily="34" charset="0"/>
                        </a:rPr>
                        <a:t>2021</a:t>
                      </a:r>
                      <a:endParaRPr lang="en-GB" sz="12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GB" sz="1200" u="none" strike="noStrike" dirty="0">
                          <a:effectLst/>
                          <a:latin typeface="Calibri" panose="020F0502020204030204" pitchFamily="34" charset="0"/>
                          <a:cs typeface="Calibri" panose="020F0502020204030204" pitchFamily="34" charset="0"/>
                        </a:rPr>
                        <a:t>2020 to 2021</a:t>
                      </a:r>
                      <a:endParaRPr lang="en-GB" sz="1200" b="1" i="1"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540115221"/>
                  </a:ext>
                </a:extLst>
              </a:tr>
              <a:tr h="289326">
                <a:tc>
                  <a:txBody>
                    <a:bodyPr/>
                    <a:lstStyle/>
                    <a:p>
                      <a:pPr algn="l" fontAlgn="b"/>
                      <a:r>
                        <a:rPr lang="en-GB" sz="1200" u="none" strike="noStrike" dirty="0">
                          <a:effectLst/>
                          <a:latin typeface="Calibri" panose="020F0502020204030204" pitchFamily="34" charset="0"/>
                          <a:cs typeface="Calibri" panose="020F0502020204030204" pitchFamily="34" charset="0"/>
                        </a:rPr>
                        <a:t>Cherwell</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algn="ctr" defTabSz="914400" rtl="0" eaLnBrk="1" fontAlgn="b" latinLnBrk="0" hangingPunct="1"/>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7</a:t>
                      </a:r>
                    </a:p>
                  </a:txBody>
                  <a:tcPr marL="6350" marR="6350" marT="6350" marB="0" anchor="ctr"/>
                </a:tc>
                <a:tc>
                  <a:txBody>
                    <a:bodyPr/>
                    <a:lstStyle/>
                    <a:p>
                      <a:pPr marL="0" algn="ctr" defTabSz="914400" rtl="0" eaLnBrk="1" fontAlgn="b" latinLnBrk="0" hangingPunct="1"/>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10</a:t>
                      </a:r>
                    </a:p>
                  </a:txBody>
                  <a:tcPr marL="6350" marR="6350" marT="6350" marB="0" anchor="ctr"/>
                </a:tc>
                <a:tc>
                  <a:txBody>
                    <a:bodyPr/>
                    <a:lstStyle/>
                    <a:p>
                      <a:pPr marL="0" algn="ctr" defTabSz="914400" rtl="0" eaLnBrk="1" fontAlgn="b" latinLnBrk="0" hangingPunct="1"/>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18</a:t>
                      </a:r>
                    </a:p>
                  </a:txBody>
                  <a:tcPr marL="6350" marR="6350" marT="6350" marB="0" anchor="ctr"/>
                </a:tc>
                <a:tc>
                  <a:txBody>
                    <a:bodyPr/>
                    <a:lstStyle/>
                    <a:p>
                      <a:pPr marL="0" algn="ctr" defTabSz="914400" rtl="0" eaLnBrk="1" fontAlgn="b" latinLnBrk="0" hangingPunct="1"/>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10</a:t>
                      </a:r>
                    </a:p>
                  </a:txBody>
                  <a:tcPr marL="6350" marR="6350" marT="6350" marB="0" anchor="ctr"/>
                </a:tc>
                <a:tc>
                  <a:txBody>
                    <a:bodyPr/>
                    <a:lstStyle/>
                    <a:p>
                      <a:pPr algn="ctr" fontAlgn="b"/>
                      <a:r>
                        <a:rPr lang="en-GB" sz="1200" b="0" i="0" u="none" strike="noStrike" dirty="0">
                          <a:solidFill>
                            <a:srgbClr val="000000"/>
                          </a:solidFill>
                          <a:effectLst/>
                          <a:latin typeface="Arial" panose="020B0604020202020204" pitchFamily="34" charset="0"/>
                        </a:rPr>
                        <a:t>10</a:t>
                      </a:r>
                    </a:p>
                  </a:txBody>
                  <a:tcPr marL="7620" marR="7620" marT="7620" marB="0" anchor="ctr"/>
                </a:tc>
                <a:tc>
                  <a:txBody>
                    <a:bodyPr/>
                    <a:lstStyle/>
                    <a:p>
                      <a:pPr marL="0" algn="ctr" defTabSz="914400" rtl="0" eaLnBrk="1" fontAlgn="b" latinLnBrk="0" hangingPunct="1"/>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0</a:t>
                      </a:r>
                    </a:p>
                  </a:txBody>
                  <a:tcPr marL="7620" marR="7620" marT="7620" marB="0" anchor="b"/>
                </a:tc>
                <a:extLst>
                  <a:ext uri="{0D108BD9-81ED-4DB2-BD59-A6C34878D82A}">
                    <a16:rowId xmlns:a16="http://schemas.microsoft.com/office/drawing/2014/main" val="2061104077"/>
                  </a:ext>
                </a:extLst>
              </a:tr>
              <a:tr h="289326">
                <a:tc>
                  <a:txBody>
                    <a:bodyPr/>
                    <a:lstStyle/>
                    <a:p>
                      <a:pPr algn="l" fontAlgn="b"/>
                      <a:r>
                        <a:rPr lang="en-GB" sz="1200" u="none" strike="noStrike">
                          <a:effectLst/>
                          <a:latin typeface="Calibri" panose="020F0502020204030204" pitchFamily="34" charset="0"/>
                          <a:cs typeface="Calibri" panose="020F0502020204030204" pitchFamily="34" charset="0"/>
                        </a:rPr>
                        <a:t>Oxford</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algn="ctr" defTabSz="914400" rtl="0" eaLnBrk="1" fontAlgn="b" latinLnBrk="0" hangingPunct="1"/>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33</a:t>
                      </a:r>
                    </a:p>
                  </a:txBody>
                  <a:tcPr marL="6350" marR="6350" marT="6350" marB="0" anchor="ctr"/>
                </a:tc>
                <a:tc>
                  <a:txBody>
                    <a:bodyPr/>
                    <a:lstStyle/>
                    <a:p>
                      <a:pPr marL="0" algn="ctr" defTabSz="914400" rtl="0" eaLnBrk="1" fontAlgn="b" latinLnBrk="0" hangingPunct="1"/>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19</a:t>
                      </a:r>
                    </a:p>
                  </a:txBody>
                  <a:tcPr marL="6350" marR="6350" marT="6350" marB="0" anchor="ctr"/>
                </a:tc>
                <a:tc>
                  <a:txBody>
                    <a:bodyPr/>
                    <a:lstStyle/>
                    <a:p>
                      <a:pPr marL="0" algn="ctr" defTabSz="914400" rtl="0" eaLnBrk="1" fontAlgn="b" latinLnBrk="0" hangingPunct="1"/>
                      <a:r>
                        <a:rPr lang="en-GB" sz="1200" b="0" u="none" strike="noStrike" kern="1200">
                          <a:solidFill>
                            <a:schemeClr val="tx1"/>
                          </a:solidFill>
                          <a:effectLst/>
                          <a:latin typeface="Calibri" panose="020F0502020204030204" pitchFamily="34" charset="0"/>
                          <a:ea typeface="+mn-ea"/>
                          <a:cs typeface="Calibri" panose="020F0502020204030204" pitchFamily="34" charset="0"/>
                        </a:rPr>
                        <a:t>11</a:t>
                      </a:r>
                    </a:p>
                  </a:txBody>
                  <a:tcPr marL="6350" marR="6350" marT="6350" marB="0" anchor="ctr"/>
                </a:tc>
                <a:tc>
                  <a:txBody>
                    <a:bodyPr/>
                    <a:lstStyle/>
                    <a:p>
                      <a:pPr marL="0" algn="ctr" defTabSz="914400" rtl="0" eaLnBrk="1" fontAlgn="b" latinLnBrk="0" hangingPunct="1"/>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13</a:t>
                      </a:r>
                    </a:p>
                  </a:txBody>
                  <a:tcPr marL="6350" marR="6350" marT="6350" marB="0" anchor="ctr"/>
                </a:tc>
                <a:tc>
                  <a:txBody>
                    <a:bodyPr/>
                    <a:lstStyle/>
                    <a:p>
                      <a:pPr algn="ctr" fontAlgn="b"/>
                      <a:r>
                        <a:rPr lang="en-GB" sz="1200" b="0" i="0" u="none" strike="noStrike">
                          <a:solidFill>
                            <a:srgbClr val="000000"/>
                          </a:solidFill>
                          <a:effectLst/>
                          <a:latin typeface="Arial" panose="020B0604020202020204" pitchFamily="34" charset="0"/>
                        </a:rPr>
                        <a:t>10</a:t>
                      </a:r>
                    </a:p>
                  </a:txBody>
                  <a:tcPr marL="7620" marR="7620" marT="7620" marB="0" anchor="ctr"/>
                </a:tc>
                <a:tc>
                  <a:txBody>
                    <a:bodyPr/>
                    <a:lstStyle/>
                    <a:p>
                      <a:pPr marL="0" algn="ctr" defTabSz="914400" rtl="0" eaLnBrk="1" fontAlgn="b" latinLnBrk="0" hangingPunct="1"/>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-3</a:t>
                      </a:r>
                    </a:p>
                  </a:txBody>
                  <a:tcPr marL="7620" marR="7620" marT="7620" marB="0" anchor="b"/>
                </a:tc>
                <a:extLst>
                  <a:ext uri="{0D108BD9-81ED-4DB2-BD59-A6C34878D82A}">
                    <a16:rowId xmlns:a16="http://schemas.microsoft.com/office/drawing/2014/main" val="2177383458"/>
                  </a:ext>
                </a:extLst>
              </a:tr>
              <a:tr h="289326">
                <a:tc>
                  <a:txBody>
                    <a:bodyPr/>
                    <a:lstStyle/>
                    <a:p>
                      <a:pPr algn="l" fontAlgn="b"/>
                      <a:r>
                        <a:rPr lang="en-GB" sz="1200" u="none" strike="noStrike">
                          <a:effectLst/>
                          <a:latin typeface="Calibri" panose="020F0502020204030204" pitchFamily="34" charset="0"/>
                          <a:cs typeface="Calibri" panose="020F0502020204030204" pitchFamily="34" charset="0"/>
                        </a:rPr>
                        <a:t>South Oxfordshire</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algn="ctr" defTabSz="914400" rtl="0" eaLnBrk="1" fontAlgn="b" latinLnBrk="0" hangingPunct="1"/>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3</a:t>
                      </a:r>
                    </a:p>
                  </a:txBody>
                  <a:tcPr marL="6350" marR="6350" marT="6350" marB="0" anchor="ctr"/>
                </a:tc>
                <a:tc>
                  <a:txBody>
                    <a:bodyPr/>
                    <a:lstStyle/>
                    <a:p>
                      <a:pPr marL="0" algn="ctr" defTabSz="914400" rtl="0" eaLnBrk="1" fontAlgn="b" latinLnBrk="0" hangingPunct="1"/>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0</a:t>
                      </a:r>
                    </a:p>
                  </a:txBody>
                  <a:tcPr marL="6350" marR="6350" marT="6350" marB="0" anchor="ctr"/>
                </a:tc>
                <a:tc>
                  <a:txBody>
                    <a:bodyPr/>
                    <a:lstStyle/>
                    <a:p>
                      <a:pPr marL="0" algn="ctr" defTabSz="914400" rtl="0" eaLnBrk="1" fontAlgn="b" latinLnBrk="0" hangingPunct="1"/>
                      <a:r>
                        <a:rPr lang="en-GB" sz="1200" b="0" u="none" strike="noStrike" kern="1200">
                          <a:solidFill>
                            <a:schemeClr val="tx1"/>
                          </a:solidFill>
                          <a:effectLst/>
                          <a:latin typeface="Calibri" panose="020F0502020204030204" pitchFamily="34" charset="0"/>
                          <a:ea typeface="+mn-ea"/>
                          <a:cs typeface="Calibri" panose="020F0502020204030204" pitchFamily="34" charset="0"/>
                        </a:rPr>
                        <a:t>2</a:t>
                      </a:r>
                    </a:p>
                  </a:txBody>
                  <a:tcPr marL="6350" marR="6350" marT="6350" marB="0" anchor="ctr"/>
                </a:tc>
                <a:tc>
                  <a:txBody>
                    <a:bodyPr/>
                    <a:lstStyle/>
                    <a:p>
                      <a:pPr marL="0" algn="ctr" defTabSz="914400" rtl="0" eaLnBrk="1" fontAlgn="b" latinLnBrk="0" hangingPunct="1"/>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0</a:t>
                      </a:r>
                    </a:p>
                  </a:txBody>
                  <a:tcPr marL="6350" marR="6350" marT="6350" marB="0" anchor="ctr"/>
                </a:tc>
                <a:tc>
                  <a:txBody>
                    <a:bodyPr/>
                    <a:lstStyle/>
                    <a:p>
                      <a:pPr algn="ctr" fontAlgn="b"/>
                      <a:r>
                        <a:rPr lang="en-GB" sz="1200" b="0" i="0" u="none" strike="noStrike">
                          <a:solidFill>
                            <a:srgbClr val="000000"/>
                          </a:solidFill>
                          <a:effectLst/>
                          <a:latin typeface="Arial" panose="020B0604020202020204" pitchFamily="34" charset="0"/>
                        </a:rPr>
                        <a:t>2</a:t>
                      </a:r>
                    </a:p>
                  </a:txBody>
                  <a:tcPr marL="7620" marR="7620" marT="7620" marB="0" anchor="ctr"/>
                </a:tc>
                <a:tc>
                  <a:txBody>
                    <a:bodyPr/>
                    <a:lstStyle/>
                    <a:p>
                      <a:pPr marL="0" algn="ctr" defTabSz="914400" rtl="0" eaLnBrk="1" fontAlgn="b" latinLnBrk="0" hangingPunct="1"/>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2</a:t>
                      </a:r>
                    </a:p>
                  </a:txBody>
                  <a:tcPr marL="7620" marR="7620" marT="7620" marB="0" anchor="b"/>
                </a:tc>
                <a:extLst>
                  <a:ext uri="{0D108BD9-81ED-4DB2-BD59-A6C34878D82A}">
                    <a16:rowId xmlns:a16="http://schemas.microsoft.com/office/drawing/2014/main" val="473529667"/>
                  </a:ext>
                </a:extLst>
              </a:tr>
              <a:tr h="289326">
                <a:tc>
                  <a:txBody>
                    <a:bodyPr/>
                    <a:lstStyle/>
                    <a:p>
                      <a:pPr algn="l" fontAlgn="b"/>
                      <a:r>
                        <a:rPr lang="en-GB" sz="1200" u="none" strike="noStrike">
                          <a:effectLst/>
                          <a:latin typeface="Calibri" panose="020F0502020204030204" pitchFamily="34" charset="0"/>
                          <a:cs typeface="Calibri" panose="020F0502020204030204" pitchFamily="34" charset="0"/>
                        </a:rPr>
                        <a:t>Vale Of White Horse</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algn="ctr" defTabSz="914400" rtl="0" eaLnBrk="1" fontAlgn="b" latinLnBrk="0" hangingPunct="1"/>
                      <a:r>
                        <a:rPr lang="en-GB" sz="1200" b="0" u="none" strike="noStrike" kern="1200">
                          <a:solidFill>
                            <a:schemeClr val="tx1"/>
                          </a:solidFill>
                          <a:effectLst/>
                          <a:latin typeface="Calibri" panose="020F0502020204030204" pitchFamily="34" charset="0"/>
                          <a:ea typeface="+mn-ea"/>
                          <a:cs typeface="Calibri" panose="020F0502020204030204" pitchFamily="34" charset="0"/>
                        </a:rPr>
                        <a:t>2</a:t>
                      </a:r>
                    </a:p>
                  </a:txBody>
                  <a:tcPr marL="6350" marR="6350" marT="6350" marB="0" anchor="ctr"/>
                </a:tc>
                <a:tc>
                  <a:txBody>
                    <a:bodyPr/>
                    <a:lstStyle/>
                    <a:p>
                      <a:pPr marL="0" algn="ctr" defTabSz="914400" rtl="0" eaLnBrk="1" fontAlgn="b" latinLnBrk="0" hangingPunct="1"/>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2</a:t>
                      </a:r>
                    </a:p>
                  </a:txBody>
                  <a:tcPr marL="6350" marR="6350" marT="6350" marB="0" anchor="ctr"/>
                </a:tc>
                <a:tc>
                  <a:txBody>
                    <a:bodyPr/>
                    <a:lstStyle/>
                    <a:p>
                      <a:pPr marL="0" algn="ctr" defTabSz="914400" rtl="0" eaLnBrk="1" fontAlgn="b" latinLnBrk="0" hangingPunct="1"/>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2</a:t>
                      </a:r>
                    </a:p>
                  </a:txBody>
                  <a:tcPr marL="6350" marR="6350" marT="6350" marB="0" anchor="ctr"/>
                </a:tc>
                <a:tc>
                  <a:txBody>
                    <a:bodyPr/>
                    <a:lstStyle/>
                    <a:p>
                      <a:pPr marL="0" algn="ctr" defTabSz="914400" rtl="0" eaLnBrk="1" fontAlgn="b" latinLnBrk="0" hangingPunct="1"/>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1</a:t>
                      </a:r>
                    </a:p>
                  </a:txBody>
                  <a:tcPr marL="6350" marR="6350" marT="6350" marB="0" anchor="ctr"/>
                </a:tc>
                <a:tc>
                  <a:txBody>
                    <a:bodyPr/>
                    <a:lstStyle/>
                    <a:p>
                      <a:pPr algn="ctr" fontAlgn="b"/>
                      <a:r>
                        <a:rPr lang="en-GB" sz="1200" b="0" i="0" u="none" strike="noStrike">
                          <a:solidFill>
                            <a:srgbClr val="000000"/>
                          </a:solidFill>
                          <a:effectLst/>
                          <a:latin typeface="Arial" panose="020B0604020202020204" pitchFamily="34" charset="0"/>
                        </a:rPr>
                        <a:t>4</a:t>
                      </a:r>
                    </a:p>
                  </a:txBody>
                  <a:tcPr marL="7620" marR="7620" marT="7620" marB="0" anchor="ctr"/>
                </a:tc>
                <a:tc>
                  <a:txBody>
                    <a:bodyPr/>
                    <a:lstStyle/>
                    <a:p>
                      <a:pPr marL="0" algn="ctr" defTabSz="914400" rtl="0" eaLnBrk="1" fontAlgn="b" latinLnBrk="0" hangingPunct="1"/>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3</a:t>
                      </a:r>
                    </a:p>
                  </a:txBody>
                  <a:tcPr marL="7620" marR="7620" marT="7620" marB="0" anchor="b"/>
                </a:tc>
                <a:extLst>
                  <a:ext uri="{0D108BD9-81ED-4DB2-BD59-A6C34878D82A}">
                    <a16:rowId xmlns:a16="http://schemas.microsoft.com/office/drawing/2014/main" val="4133243358"/>
                  </a:ext>
                </a:extLst>
              </a:tr>
              <a:tr h="289326">
                <a:tc>
                  <a:txBody>
                    <a:bodyPr/>
                    <a:lstStyle/>
                    <a:p>
                      <a:pPr algn="l" fontAlgn="b"/>
                      <a:r>
                        <a:rPr lang="en-GB" sz="1200" u="none" strike="noStrike">
                          <a:effectLst/>
                          <a:latin typeface="Calibri" panose="020F0502020204030204" pitchFamily="34" charset="0"/>
                          <a:cs typeface="Calibri" panose="020F0502020204030204" pitchFamily="34" charset="0"/>
                        </a:rPr>
                        <a:t>West Oxfordshire</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algn="ctr" defTabSz="914400" rtl="0" eaLnBrk="1" fontAlgn="b" latinLnBrk="0" hangingPunct="1"/>
                      <a:r>
                        <a:rPr lang="en-GB" sz="1200" b="0" u="none" strike="noStrike" kern="1200">
                          <a:solidFill>
                            <a:schemeClr val="tx1"/>
                          </a:solidFill>
                          <a:effectLst/>
                          <a:latin typeface="Calibri" panose="020F0502020204030204" pitchFamily="34" charset="0"/>
                          <a:ea typeface="+mn-ea"/>
                          <a:cs typeface="Calibri" panose="020F0502020204030204" pitchFamily="34" charset="0"/>
                        </a:rPr>
                        <a:t>2</a:t>
                      </a:r>
                    </a:p>
                  </a:txBody>
                  <a:tcPr marL="6350" marR="6350" marT="6350" marB="0" anchor="ctr"/>
                </a:tc>
                <a:tc>
                  <a:txBody>
                    <a:bodyPr/>
                    <a:lstStyle/>
                    <a:p>
                      <a:pPr marL="0" algn="ctr" defTabSz="914400" rtl="0" eaLnBrk="1" fontAlgn="b" latinLnBrk="0" hangingPunct="1"/>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2</a:t>
                      </a:r>
                    </a:p>
                  </a:txBody>
                  <a:tcPr marL="6350" marR="6350" marT="6350" marB="0" anchor="ctr"/>
                </a:tc>
                <a:tc>
                  <a:txBody>
                    <a:bodyPr/>
                    <a:lstStyle/>
                    <a:p>
                      <a:pPr marL="0" algn="ctr" defTabSz="914400" rtl="0" eaLnBrk="1" fontAlgn="b" latinLnBrk="0" hangingPunct="1"/>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1</a:t>
                      </a:r>
                    </a:p>
                  </a:txBody>
                  <a:tcPr marL="6350" marR="6350" marT="6350" marB="0" anchor="ctr"/>
                </a:tc>
                <a:tc>
                  <a:txBody>
                    <a:bodyPr/>
                    <a:lstStyle/>
                    <a:p>
                      <a:pPr marL="0" algn="ctr" defTabSz="914400" rtl="0" eaLnBrk="1" fontAlgn="b" latinLnBrk="0" hangingPunct="1"/>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0</a:t>
                      </a:r>
                    </a:p>
                  </a:txBody>
                  <a:tcPr marL="6350" marR="6350" marT="6350" marB="0" anchor="ctr"/>
                </a:tc>
                <a:tc>
                  <a:txBody>
                    <a:bodyPr/>
                    <a:lstStyle/>
                    <a:p>
                      <a:pPr algn="ctr" fontAlgn="b"/>
                      <a:r>
                        <a:rPr lang="en-GB" sz="1200" b="0" i="0" u="none" strike="noStrike">
                          <a:solidFill>
                            <a:srgbClr val="000000"/>
                          </a:solidFill>
                          <a:effectLst/>
                          <a:latin typeface="Arial" panose="020B0604020202020204" pitchFamily="34" charset="0"/>
                        </a:rPr>
                        <a:t>0</a:t>
                      </a:r>
                    </a:p>
                  </a:txBody>
                  <a:tcPr marL="7620" marR="7620" marT="7620" marB="0" anchor="ctr"/>
                </a:tc>
                <a:tc>
                  <a:txBody>
                    <a:bodyPr/>
                    <a:lstStyle/>
                    <a:p>
                      <a:pPr marL="0" algn="ctr" defTabSz="914400" rtl="0" eaLnBrk="1" fontAlgn="b" latinLnBrk="0" hangingPunct="1"/>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0</a:t>
                      </a:r>
                    </a:p>
                  </a:txBody>
                  <a:tcPr marL="7620" marR="7620" marT="7620" marB="0" anchor="b"/>
                </a:tc>
                <a:extLst>
                  <a:ext uri="{0D108BD9-81ED-4DB2-BD59-A6C34878D82A}">
                    <a16:rowId xmlns:a16="http://schemas.microsoft.com/office/drawing/2014/main" val="3429717385"/>
                  </a:ext>
                </a:extLst>
              </a:tr>
              <a:tr h="289326">
                <a:tc>
                  <a:txBody>
                    <a:bodyPr/>
                    <a:lstStyle/>
                    <a:p>
                      <a:pPr algn="l" fontAlgn="b"/>
                      <a:r>
                        <a:rPr lang="en-GB" sz="1200" u="none" strike="noStrike" dirty="0">
                          <a:effectLst/>
                          <a:latin typeface="Calibri" panose="020F0502020204030204" pitchFamily="34" charset="0"/>
                          <a:cs typeface="Calibri" panose="020F0502020204030204" pitchFamily="34" charset="0"/>
                        </a:rPr>
                        <a:t>Oxfordshire</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algn="ctr" defTabSz="914400" rtl="0" eaLnBrk="1" fontAlgn="b" latinLnBrk="0" hangingPunct="1"/>
                      <a:r>
                        <a:rPr lang="en-GB" sz="1200" b="0" u="none" strike="noStrike" kern="1200">
                          <a:solidFill>
                            <a:schemeClr val="tx1"/>
                          </a:solidFill>
                          <a:effectLst/>
                          <a:latin typeface="Calibri" panose="020F0502020204030204" pitchFamily="34" charset="0"/>
                          <a:ea typeface="+mn-ea"/>
                          <a:cs typeface="Calibri" panose="020F0502020204030204" pitchFamily="34" charset="0"/>
                        </a:rPr>
                        <a:t>47</a:t>
                      </a:r>
                    </a:p>
                  </a:txBody>
                  <a:tcPr marL="6350" marR="6350" marT="6350" marB="0" anchor="ctr"/>
                </a:tc>
                <a:tc>
                  <a:txBody>
                    <a:bodyPr/>
                    <a:lstStyle/>
                    <a:p>
                      <a:pPr marL="0" algn="ctr" defTabSz="914400" rtl="0" eaLnBrk="1" fontAlgn="b" latinLnBrk="0" hangingPunct="1"/>
                      <a:r>
                        <a:rPr lang="en-GB" sz="1200" b="0" u="none" strike="noStrike" kern="1200">
                          <a:solidFill>
                            <a:schemeClr val="tx1"/>
                          </a:solidFill>
                          <a:effectLst/>
                          <a:latin typeface="Calibri" panose="020F0502020204030204" pitchFamily="34" charset="0"/>
                          <a:ea typeface="+mn-ea"/>
                          <a:cs typeface="Calibri" panose="020F0502020204030204" pitchFamily="34" charset="0"/>
                        </a:rPr>
                        <a:t>33</a:t>
                      </a:r>
                    </a:p>
                  </a:txBody>
                  <a:tcPr marL="6350" marR="6350" marT="6350" marB="0" anchor="ctr"/>
                </a:tc>
                <a:tc>
                  <a:txBody>
                    <a:bodyPr/>
                    <a:lstStyle/>
                    <a:p>
                      <a:pPr marL="0" algn="ctr" defTabSz="914400" rtl="0" eaLnBrk="1" fontAlgn="b" latinLnBrk="0" hangingPunct="1"/>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34</a:t>
                      </a:r>
                    </a:p>
                  </a:txBody>
                  <a:tcPr marL="6350" marR="6350" marT="6350" marB="0" anchor="ctr"/>
                </a:tc>
                <a:tc>
                  <a:txBody>
                    <a:bodyPr/>
                    <a:lstStyle/>
                    <a:p>
                      <a:pPr marL="0" algn="ctr" defTabSz="914400" rtl="0" eaLnBrk="1" fontAlgn="b" latinLnBrk="0" hangingPunct="1"/>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24</a:t>
                      </a:r>
                    </a:p>
                  </a:txBody>
                  <a:tcPr marL="6350" marR="6350" marT="6350" marB="0" anchor="ctr"/>
                </a:tc>
                <a:tc>
                  <a:txBody>
                    <a:bodyPr/>
                    <a:lstStyle/>
                    <a:p>
                      <a:pPr algn="ctr" fontAlgn="b"/>
                      <a:r>
                        <a:rPr lang="en-GB" sz="1200" b="1" i="0" u="none" strike="noStrike" dirty="0">
                          <a:solidFill>
                            <a:srgbClr val="000000"/>
                          </a:solidFill>
                          <a:effectLst/>
                          <a:latin typeface="Arial" panose="020B0604020202020204" pitchFamily="34" charset="0"/>
                        </a:rPr>
                        <a:t>26</a:t>
                      </a:r>
                    </a:p>
                  </a:txBody>
                  <a:tcPr marL="7620" marR="7620" marT="7620" marB="0" anchor="ctr"/>
                </a:tc>
                <a:tc>
                  <a:txBody>
                    <a:bodyPr/>
                    <a:lstStyle/>
                    <a:p>
                      <a:pPr marL="0" algn="ctr" defTabSz="914400" rtl="0" eaLnBrk="1" fontAlgn="b" latinLnBrk="0" hangingPunct="1"/>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2</a:t>
                      </a:r>
                    </a:p>
                  </a:txBody>
                  <a:tcPr marL="7620" marR="7620" marT="7620" marB="0" anchor="b"/>
                </a:tc>
                <a:extLst>
                  <a:ext uri="{0D108BD9-81ED-4DB2-BD59-A6C34878D82A}">
                    <a16:rowId xmlns:a16="http://schemas.microsoft.com/office/drawing/2014/main" val="1272097718"/>
                  </a:ext>
                </a:extLst>
              </a:tr>
            </a:tbl>
          </a:graphicData>
        </a:graphic>
      </p:graphicFrame>
      <p:sp>
        <p:nvSpPr>
          <p:cNvPr id="11" name="TextBox 10">
            <a:extLst>
              <a:ext uri="{FF2B5EF4-FFF2-40B4-BE49-F238E27FC236}">
                <a16:creationId xmlns:a16="http://schemas.microsoft.com/office/drawing/2014/main" id="{7B98F942-2A8B-4F71-998B-2D4AC47400FD}"/>
              </a:ext>
            </a:extLst>
          </p:cNvPr>
          <p:cNvSpPr txBox="1"/>
          <p:nvPr/>
        </p:nvSpPr>
        <p:spPr>
          <a:xfrm>
            <a:off x="6442024" y="2921382"/>
            <a:ext cx="4340717" cy="523220"/>
          </a:xfrm>
          <a:prstGeom prst="rect">
            <a:avLst/>
          </a:prstGeom>
          <a:noFill/>
        </p:spPr>
        <p:txBody>
          <a:bodyPr wrap="square" rtlCol="0">
            <a:spAutoFit/>
          </a:bodyPr>
          <a:lstStyle/>
          <a:p>
            <a:r>
              <a:rPr lang="en-GB" sz="1400" b="1" dirty="0">
                <a:solidFill>
                  <a:schemeClr val="tx1">
                    <a:lumMod val="65000"/>
                    <a:lumOff val="35000"/>
                  </a:schemeClr>
                </a:solidFill>
              </a:rPr>
              <a:t>Recorded victims of Honour-based violence (Crime and non Crime)</a:t>
            </a:r>
          </a:p>
        </p:txBody>
      </p:sp>
      <p:sp>
        <p:nvSpPr>
          <p:cNvPr id="12" name="Rectangle 11">
            <a:extLst>
              <a:ext uri="{FF2B5EF4-FFF2-40B4-BE49-F238E27FC236}">
                <a16:creationId xmlns:a16="http://schemas.microsoft.com/office/drawing/2014/main" id="{D305F9AE-616B-4660-94A3-FD230F829E4E}"/>
              </a:ext>
            </a:extLst>
          </p:cNvPr>
          <p:cNvSpPr/>
          <p:nvPr/>
        </p:nvSpPr>
        <p:spPr>
          <a:xfrm>
            <a:off x="10185621" y="3444603"/>
            <a:ext cx="617312" cy="2111241"/>
          </a:xfrm>
          <a:prstGeom prst="rect">
            <a:avLst/>
          </a:prstGeom>
          <a:noFill/>
          <a:ln w="38100">
            <a:solidFill>
              <a:schemeClr val="bg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401C10B-1A0B-4DC3-BCDA-9FD601DBDFE0}"/>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3" name="Content Placeholder 2">
            <a:extLst>
              <a:ext uri="{FF2B5EF4-FFF2-40B4-BE49-F238E27FC236}">
                <a16:creationId xmlns:a16="http://schemas.microsoft.com/office/drawing/2014/main" id="{B5ACAC6A-3414-434D-AA8E-DB343D5A7CFD}"/>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2"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6" action="ppaction://hlinksldjump">
                  <a:extLst>
                    <a:ext uri="{A12FA001-AC4F-418D-AE19-62706E023703}">
                      <ahyp:hlinkClr xmlns:ahyp="http://schemas.microsoft.com/office/drawing/2018/hyperlinkcolor" val="tx"/>
                    </a:ext>
                  </a:extLst>
                </a:hlinkClick>
              </a:rPr>
              <a:t>Abuse and exploitation</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2352134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26CFA4-0BDA-4C51-B0C7-854BDAB025CC}"/>
              </a:ext>
            </a:extLst>
          </p:cNvPr>
          <p:cNvSpPr>
            <a:spLocks noGrp="1"/>
          </p:cNvSpPr>
          <p:nvPr>
            <p:ph idx="1"/>
          </p:nvPr>
        </p:nvSpPr>
        <p:spPr>
          <a:xfrm>
            <a:off x="3699164" y="1586595"/>
            <a:ext cx="7873510" cy="1384995"/>
          </a:xfrm>
        </p:spPr>
        <p:txBody>
          <a:bodyPr>
            <a:normAutofit/>
          </a:bodyPr>
          <a:lstStyle/>
          <a:p>
            <a:r>
              <a:rPr lang="en-GB" dirty="0"/>
              <a:t>Thames Valley Police recorded no victims of Female Genital Mutilation in Oxfordshire in 2021 (Jan-Dec), down from 1 in 2020;</a:t>
            </a:r>
          </a:p>
          <a:p>
            <a:r>
              <a:rPr lang="en-GB" dirty="0"/>
              <a:t>There were between 1 and 5 women and girls who had an attendance within Oxfordshire where FGM was identified.</a:t>
            </a:r>
          </a:p>
        </p:txBody>
      </p:sp>
      <p:sp>
        <p:nvSpPr>
          <p:cNvPr id="4" name="Content Placeholder 3">
            <a:extLst>
              <a:ext uri="{FF2B5EF4-FFF2-40B4-BE49-F238E27FC236}">
                <a16:creationId xmlns:a16="http://schemas.microsoft.com/office/drawing/2014/main" id="{B5E64B09-07FC-4DDA-94FA-37D1752CD159}"/>
              </a:ext>
            </a:extLst>
          </p:cNvPr>
          <p:cNvSpPr>
            <a:spLocks noGrp="1"/>
          </p:cNvSpPr>
          <p:nvPr>
            <p:ph idx="14"/>
          </p:nvPr>
        </p:nvSpPr>
        <p:spPr>
          <a:xfrm>
            <a:off x="3699164" y="5089242"/>
            <a:ext cx="7873510" cy="1241421"/>
          </a:xfrm>
        </p:spPr>
        <p:txBody>
          <a:bodyPr/>
          <a:lstStyle/>
          <a:p>
            <a:r>
              <a:rPr lang="en-GB" dirty="0"/>
              <a:t>Total Attendances refers to all attendances in the reporting period where FGM was identified or a procedure for FGM was undertaken. Women and girls may have one or more attendances in the reporting period. This category includes both newly recorded and previously identified women and girls.</a:t>
            </a:r>
          </a:p>
          <a:p>
            <a:r>
              <a:rPr lang="en-GB" dirty="0"/>
              <a:t>"A risk assessment has been carried out to assess the possibility of identifying women and girls from the publication of this data. Suppression procedures are in place to manage this risk. All values have been rounded. Values between 1 and 7 are represented as a 5. All values greater than 7 have been rounded to the nearest five."	</a:t>
            </a:r>
          </a:p>
        </p:txBody>
      </p:sp>
      <p:sp>
        <p:nvSpPr>
          <p:cNvPr id="5" name="Title 4">
            <a:extLst>
              <a:ext uri="{FF2B5EF4-FFF2-40B4-BE49-F238E27FC236}">
                <a16:creationId xmlns:a16="http://schemas.microsoft.com/office/drawing/2014/main" id="{6E3AD252-5A1A-4EFD-8E0F-5E0B35888373}"/>
              </a:ext>
            </a:extLst>
          </p:cNvPr>
          <p:cNvSpPr>
            <a:spLocks noGrp="1"/>
          </p:cNvSpPr>
          <p:nvPr>
            <p:ph type="title"/>
          </p:nvPr>
        </p:nvSpPr>
        <p:spPr>
          <a:xfrm>
            <a:off x="3699164" y="871702"/>
            <a:ext cx="7873510" cy="657429"/>
          </a:xfrm>
        </p:spPr>
        <p:txBody>
          <a:bodyPr/>
          <a:lstStyle/>
          <a:p>
            <a:r>
              <a:rPr lang="en-GB" dirty="0"/>
              <a:t>No police recorded victims of Female Genital Mutilation and drop in NHS recorded victims of FGM</a:t>
            </a:r>
          </a:p>
        </p:txBody>
      </p:sp>
      <p:sp>
        <p:nvSpPr>
          <p:cNvPr id="6" name="Slide Number Placeholder 5">
            <a:extLst>
              <a:ext uri="{FF2B5EF4-FFF2-40B4-BE49-F238E27FC236}">
                <a16:creationId xmlns:a16="http://schemas.microsoft.com/office/drawing/2014/main" id="{1D1EB2D9-C0F1-40B9-8969-586AB88E89D0}"/>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29</a:t>
            </a:fld>
            <a:endParaRPr lang="en-US" dirty="0"/>
          </a:p>
        </p:txBody>
      </p:sp>
      <p:sp>
        <p:nvSpPr>
          <p:cNvPr id="7" name="Footer Placeholder 6">
            <a:extLst>
              <a:ext uri="{FF2B5EF4-FFF2-40B4-BE49-F238E27FC236}">
                <a16:creationId xmlns:a16="http://schemas.microsoft.com/office/drawing/2014/main" id="{04CB5CD6-F582-4A55-83EC-C7898273EB1B}"/>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sp>
        <p:nvSpPr>
          <p:cNvPr id="13" name="TextBox 12">
            <a:extLst>
              <a:ext uri="{FF2B5EF4-FFF2-40B4-BE49-F238E27FC236}">
                <a16:creationId xmlns:a16="http://schemas.microsoft.com/office/drawing/2014/main" id="{F518C2F7-FFF1-43FD-BF11-2D1BE0C50B7F}"/>
              </a:ext>
            </a:extLst>
          </p:cNvPr>
          <p:cNvSpPr txBox="1"/>
          <p:nvPr/>
        </p:nvSpPr>
        <p:spPr>
          <a:xfrm>
            <a:off x="3945972" y="2899353"/>
            <a:ext cx="1988104" cy="1600438"/>
          </a:xfrm>
          <a:prstGeom prst="rect">
            <a:avLst/>
          </a:prstGeom>
          <a:noFill/>
        </p:spPr>
        <p:txBody>
          <a:bodyPr wrap="square" rtlCol="0">
            <a:spAutoFit/>
          </a:bodyPr>
          <a:lstStyle/>
          <a:p>
            <a:r>
              <a:rPr lang="en-GB" sz="1400" b="1" dirty="0">
                <a:solidFill>
                  <a:schemeClr val="tx1">
                    <a:lumMod val="65000"/>
                    <a:lumOff val="35000"/>
                  </a:schemeClr>
                </a:solidFill>
              </a:rPr>
              <a:t>"Female Genital Mutilation (FGM) Quarterly Report: April 2015 – December 2021 Oxfordshire Clinical Commissioning Group</a:t>
            </a:r>
          </a:p>
        </p:txBody>
      </p:sp>
      <p:pic>
        <p:nvPicPr>
          <p:cNvPr id="15" name="Picture 14">
            <a:extLst>
              <a:ext uri="{FF2B5EF4-FFF2-40B4-BE49-F238E27FC236}">
                <a16:creationId xmlns:a16="http://schemas.microsoft.com/office/drawing/2014/main" id="{52F2E7AD-957D-447C-B151-7FF9C373EB2F}"/>
              </a:ext>
            </a:extLst>
          </p:cNvPr>
          <p:cNvPicPr>
            <a:picLocks noChangeAspect="1"/>
          </p:cNvPicPr>
          <p:nvPr/>
        </p:nvPicPr>
        <p:blipFill>
          <a:blip r:embed="rId2"/>
          <a:stretch>
            <a:fillRect/>
          </a:stretch>
        </p:blipFill>
        <p:spPr>
          <a:xfrm>
            <a:off x="6143540" y="2689935"/>
            <a:ext cx="4354592" cy="2262126"/>
          </a:xfrm>
          <a:prstGeom prst="rect">
            <a:avLst/>
          </a:prstGeom>
        </p:spPr>
      </p:pic>
      <p:sp>
        <p:nvSpPr>
          <p:cNvPr id="11" name="TextBox 10">
            <a:extLst>
              <a:ext uri="{FF2B5EF4-FFF2-40B4-BE49-F238E27FC236}">
                <a16:creationId xmlns:a16="http://schemas.microsoft.com/office/drawing/2014/main" id="{458B7527-E14F-4483-B032-36284DFE47DF}"/>
              </a:ext>
            </a:extLst>
          </p:cNvPr>
          <p:cNvSpPr txBox="1"/>
          <p:nvPr/>
        </p:nvSpPr>
        <p:spPr>
          <a:xfrm>
            <a:off x="10697903" y="6465623"/>
            <a:ext cx="630301" cy="369332"/>
          </a:xfrm>
          <a:prstGeom prst="rect">
            <a:avLst/>
          </a:prstGeom>
          <a:solidFill>
            <a:srgbClr val="92D050"/>
          </a:solidFill>
        </p:spPr>
        <p:txBody>
          <a:bodyPr wrap="none" rtlCol="0">
            <a:spAutoFit/>
          </a:bodyPr>
          <a:lstStyle/>
          <a:p>
            <a:r>
              <a:rPr lang="en-GB" dirty="0"/>
              <a:t>New</a:t>
            </a:r>
          </a:p>
        </p:txBody>
      </p:sp>
      <p:sp>
        <p:nvSpPr>
          <p:cNvPr id="10" name="Content Placeholder 2">
            <a:extLst>
              <a:ext uri="{FF2B5EF4-FFF2-40B4-BE49-F238E27FC236}">
                <a16:creationId xmlns:a16="http://schemas.microsoft.com/office/drawing/2014/main" id="{6BCA87FC-8623-4DD3-9D4B-4C05DE2291BE}"/>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794971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4835E86-116E-4EC6-9999-550933162866}"/>
              </a:ext>
            </a:extLst>
          </p:cNvPr>
          <p:cNvPicPr>
            <a:picLocks noChangeAspect="1"/>
          </p:cNvPicPr>
          <p:nvPr/>
        </p:nvPicPr>
        <p:blipFill>
          <a:blip r:embed="rId2"/>
          <a:stretch>
            <a:fillRect/>
          </a:stretch>
        </p:blipFill>
        <p:spPr>
          <a:xfrm>
            <a:off x="7410450" y="1529990"/>
            <a:ext cx="4279284" cy="4485019"/>
          </a:xfrm>
          <a:prstGeom prst="rect">
            <a:avLst/>
          </a:prstGeom>
        </p:spPr>
      </p:pic>
      <p:sp>
        <p:nvSpPr>
          <p:cNvPr id="4" name="Content Placeholder 3">
            <a:extLst>
              <a:ext uri="{FF2B5EF4-FFF2-40B4-BE49-F238E27FC236}">
                <a16:creationId xmlns:a16="http://schemas.microsoft.com/office/drawing/2014/main" id="{5EB70DF4-2060-4F54-AAF1-CB2C53AEB8D3}"/>
              </a:ext>
            </a:extLst>
          </p:cNvPr>
          <p:cNvSpPr>
            <a:spLocks noGrp="1"/>
          </p:cNvSpPr>
          <p:nvPr>
            <p:ph idx="14"/>
          </p:nvPr>
        </p:nvSpPr>
        <p:spPr>
          <a:xfrm>
            <a:off x="8697848" y="5969959"/>
            <a:ext cx="3133715" cy="332992"/>
          </a:xfrm>
        </p:spPr>
        <p:txBody>
          <a:bodyPr/>
          <a:lstStyle/>
          <a:p>
            <a:r>
              <a:rPr lang="en-GB" dirty="0">
                <a:hlinkClick r:id="rId3"/>
              </a:rPr>
              <a:t>Wider Impacts of COVID-19 (phe.gov.uk)</a:t>
            </a:r>
            <a:endParaRPr lang="en-GB" dirty="0"/>
          </a:p>
        </p:txBody>
      </p:sp>
      <p:sp>
        <p:nvSpPr>
          <p:cNvPr id="5" name="Title 4">
            <a:extLst>
              <a:ext uri="{FF2B5EF4-FFF2-40B4-BE49-F238E27FC236}">
                <a16:creationId xmlns:a16="http://schemas.microsoft.com/office/drawing/2014/main" id="{BA8F60B0-8A8B-4154-A8FD-006C6E3EC28A}"/>
              </a:ext>
            </a:extLst>
          </p:cNvPr>
          <p:cNvSpPr>
            <a:spLocks noGrp="1"/>
          </p:cNvSpPr>
          <p:nvPr>
            <p:ph type="title"/>
          </p:nvPr>
        </p:nvSpPr>
        <p:spPr/>
        <p:txBody>
          <a:bodyPr/>
          <a:lstStyle/>
          <a:p>
            <a:r>
              <a:rPr lang="en-GB" dirty="0"/>
              <a:t>National lockdown restrictions 2020 and 2021</a:t>
            </a:r>
          </a:p>
        </p:txBody>
      </p:sp>
      <p:sp>
        <p:nvSpPr>
          <p:cNvPr id="6" name="Slide Number Placeholder 5">
            <a:extLst>
              <a:ext uri="{FF2B5EF4-FFF2-40B4-BE49-F238E27FC236}">
                <a16:creationId xmlns:a16="http://schemas.microsoft.com/office/drawing/2014/main" id="{DA6BEE6E-462D-4739-8A17-834E0635F2F5}"/>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3</a:t>
            </a:fld>
            <a:endParaRPr lang="en-US" dirty="0"/>
          </a:p>
        </p:txBody>
      </p:sp>
      <p:sp>
        <p:nvSpPr>
          <p:cNvPr id="7" name="Footer Placeholder 6">
            <a:extLst>
              <a:ext uri="{FF2B5EF4-FFF2-40B4-BE49-F238E27FC236}">
                <a16:creationId xmlns:a16="http://schemas.microsoft.com/office/drawing/2014/main" id="{0A400322-6247-4639-9449-D53043C688F6}"/>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sp>
        <p:nvSpPr>
          <p:cNvPr id="8" name="Content Placeholder 2">
            <a:extLst>
              <a:ext uri="{FF2B5EF4-FFF2-40B4-BE49-F238E27FC236}">
                <a16:creationId xmlns:a16="http://schemas.microsoft.com/office/drawing/2014/main" id="{5F892AA1-61BA-4301-BAC4-43D091E4F95F}"/>
              </a:ext>
            </a:extLst>
          </p:cNvPr>
          <p:cNvSpPr>
            <a:spLocks noGrp="1"/>
          </p:cNvSpPr>
          <p:nvPr>
            <p:ph idx="13"/>
          </p:nvPr>
        </p:nvSpPr>
        <p:spPr>
          <a:xfrm>
            <a:off x="140418" y="868338"/>
            <a:ext cx="3220620" cy="5434613"/>
          </a:xfrm>
        </p:spPr>
        <p:txBody>
          <a:bodyPr/>
          <a:lstStyle/>
          <a:p>
            <a:pPr>
              <a:lnSpc>
                <a:spcPts val="2200"/>
              </a:lnSpc>
              <a:spcBef>
                <a:spcPts val="0"/>
              </a:spcBef>
            </a:pPr>
            <a:r>
              <a:rPr lang="en-GB" b="0" dirty="0">
                <a:solidFill>
                  <a:srgbClr val="0070C0"/>
                </a:solidFill>
                <a:hlinkClick r:id="rId4"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b="0"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Crime trends</a:t>
            </a:r>
            <a:endParaRPr lang="en-GB" b="0" u="sng" dirty="0">
              <a:solidFill>
                <a:schemeClr val="bg1">
                  <a:lumMod val="50000"/>
                </a:schemeClr>
              </a:solidFill>
            </a:endParaRPr>
          </a:p>
          <a:p>
            <a:pPr marL="182563" lvl="1">
              <a:lnSpc>
                <a:spcPts val="2200"/>
              </a:lnSpc>
              <a:spcBef>
                <a:spcPts val="0"/>
              </a:spcBef>
              <a:spcAft>
                <a:spcPts val="0"/>
              </a:spcAft>
            </a:pPr>
            <a:r>
              <a:rPr lang="en-GB" b="0"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Abuse and exploitation</a:t>
            </a:r>
            <a:endParaRPr lang="en-GB" b="0"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b="0"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Knife crime</a:t>
            </a:r>
            <a:endParaRPr lang="en-GB" b="0"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b="0"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Rural crime</a:t>
            </a:r>
            <a:endParaRPr lang="en-GB" b="0"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pic>
        <p:nvPicPr>
          <p:cNvPr id="10" name="Picture 9">
            <a:extLst>
              <a:ext uri="{FF2B5EF4-FFF2-40B4-BE49-F238E27FC236}">
                <a16:creationId xmlns:a16="http://schemas.microsoft.com/office/drawing/2014/main" id="{78EFE5E0-503B-47F4-AFFD-3102629085D4}"/>
              </a:ext>
            </a:extLst>
          </p:cNvPr>
          <p:cNvPicPr>
            <a:picLocks noChangeAspect="1"/>
          </p:cNvPicPr>
          <p:nvPr/>
        </p:nvPicPr>
        <p:blipFill>
          <a:blip r:embed="rId19"/>
          <a:stretch>
            <a:fillRect/>
          </a:stretch>
        </p:blipFill>
        <p:spPr>
          <a:xfrm>
            <a:off x="3699164" y="1272291"/>
            <a:ext cx="3636133" cy="3350946"/>
          </a:xfrm>
          <a:prstGeom prst="rect">
            <a:avLst/>
          </a:prstGeom>
        </p:spPr>
      </p:pic>
      <p:pic>
        <p:nvPicPr>
          <p:cNvPr id="15" name="Picture 14">
            <a:extLst>
              <a:ext uri="{FF2B5EF4-FFF2-40B4-BE49-F238E27FC236}">
                <a16:creationId xmlns:a16="http://schemas.microsoft.com/office/drawing/2014/main" id="{572A65A8-77F5-4E06-9147-C411226B3EB2}"/>
              </a:ext>
            </a:extLst>
          </p:cNvPr>
          <p:cNvPicPr>
            <a:picLocks noChangeAspect="1"/>
          </p:cNvPicPr>
          <p:nvPr/>
        </p:nvPicPr>
        <p:blipFill>
          <a:blip r:embed="rId20"/>
          <a:stretch>
            <a:fillRect/>
          </a:stretch>
        </p:blipFill>
        <p:spPr>
          <a:xfrm>
            <a:off x="3681425" y="3717891"/>
            <a:ext cx="3636491" cy="2403632"/>
          </a:xfrm>
          <a:prstGeom prst="rect">
            <a:avLst/>
          </a:prstGeom>
        </p:spPr>
      </p:pic>
    </p:spTree>
    <p:extLst>
      <p:ext uri="{BB962C8B-B14F-4D97-AF65-F5344CB8AC3E}">
        <p14:creationId xmlns:p14="http://schemas.microsoft.com/office/powerpoint/2010/main" val="4204670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F1C884-245C-413A-BEC9-6ED4BE710237}"/>
              </a:ext>
            </a:extLst>
          </p:cNvPr>
          <p:cNvSpPr>
            <a:spLocks noGrp="1"/>
          </p:cNvSpPr>
          <p:nvPr>
            <p:ph idx="1"/>
          </p:nvPr>
        </p:nvSpPr>
        <p:spPr>
          <a:xfrm>
            <a:off x="3699164" y="1307939"/>
            <a:ext cx="7873510" cy="3987961"/>
          </a:xfrm>
        </p:spPr>
        <p:txBody>
          <a:bodyPr/>
          <a:lstStyle/>
          <a:p>
            <a:r>
              <a:rPr lang="en-GB" dirty="0"/>
              <a:t>In 2021 (Jan-Dec) Thames Valley Police recorded a total of 182 victims of Modern Slavery in Oxfordshire.  </a:t>
            </a:r>
          </a:p>
          <a:p>
            <a:r>
              <a:rPr lang="en-GB" dirty="0"/>
              <a:t>This was 35% above the 3 year average (for the years 2018 to 2020), with the greatest increases in the rural districts of West Oxfordshire (+174%) and South Oxfordshire (+71%)</a:t>
            </a:r>
          </a:p>
        </p:txBody>
      </p:sp>
      <p:sp>
        <p:nvSpPr>
          <p:cNvPr id="4" name="Content Placeholder 3">
            <a:extLst>
              <a:ext uri="{FF2B5EF4-FFF2-40B4-BE49-F238E27FC236}">
                <a16:creationId xmlns:a16="http://schemas.microsoft.com/office/drawing/2014/main" id="{CF4B839A-BDCF-412C-855A-8894F9826889}"/>
              </a:ext>
            </a:extLst>
          </p:cNvPr>
          <p:cNvSpPr>
            <a:spLocks noGrp="1"/>
          </p:cNvSpPr>
          <p:nvPr>
            <p:ph idx="14"/>
          </p:nvPr>
        </p:nvSpPr>
        <p:spPr>
          <a:xfrm>
            <a:off x="3699164" y="5407264"/>
            <a:ext cx="7961614" cy="1001780"/>
          </a:xfrm>
        </p:spPr>
        <p:txBody>
          <a:bodyPr/>
          <a:lstStyle/>
          <a:p>
            <a:r>
              <a:rPr lang="en-GB" dirty="0"/>
              <a:t>Thames Valley Police Crime Recording System - Niche RMS. The above data is for a count of unique victims of Modern Slavery and Trafficking offences. Modern Slavery offences have been identified where either the HO Category Number is 106 or the Modern Slavery Finalisation Qualifier has been used. Trafficking offences have been identified where either the classification or Occurrence Type has been recorded as trafficking for exploitation or sexual exploitation, into, out of or within the UK. [1] Total recorded unique victims in the 12 month period, whether or not individuals have been a victim more than once</a:t>
            </a:r>
          </a:p>
        </p:txBody>
      </p:sp>
      <p:sp>
        <p:nvSpPr>
          <p:cNvPr id="5" name="Title 4">
            <a:extLst>
              <a:ext uri="{FF2B5EF4-FFF2-40B4-BE49-F238E27FC236}">
                <a16:creationId xmlns:a16="http://schemas.microsoft.com/office/drawing/2014/main" id="{110E64ED-2189-4C8C-A57A-E2D96F65BE3A}"/>
              </a:ext>
            </a:extLst>
          </p:cNvPr>
          <p:cNvSpPr>
            <a:spLocks noGrp="1"/>
          </p:cNvSpPr>
          <p:nvPr>
            <p:ph type="title"/>
          </p:nvPr>
        </p:nvSpPr>
        <p:spPr/>
        <p:txBody>
          <a:bodyPr>
            <a:normAutofit/>
          </a:bodyPr>
          <a:lstStyle/>
          <a:p>
            <a:r>
              <a:rPr lang="en-GB" dirty="0"/>
              <a:t>Increase in victims of Modern Slavery</a:t>
            </a:r>
          </a:p>
        </p:txBody>
      </p:sp>
      <p:sp>
        <p:nvSpPr>
          <p:cNvPr id="6" name="Slide Number Placeholder 5">
            <a:extLst>
              <a:ext uri="{FF2B5EF4-FFF2-40B4-BE49-F238E27FC236}">
                <a16:creationId xmlns:a16="http://schemas.microsoft.com/office/drawing/2014/main" id="{51C0834B-E83F-4CE9-9DCE-73BB07D434BA}"/>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30</a:t>
            </a:fld>
            <a:endParaRPr lang="en-US" dirty="0"/>
          </a:p>
        </p:txBody>
      </p:sp>
      <p:sp>
        <p:nvSpPr>
          <p:cNvPr id="7" name="Footer Placeholder 6">
            <a:extLst>
              <a:ext uri="{FF2B5EF4-FFF2-40B4-BE49-F238E27FC236}">
                <a16:creationId xmlns:a16="http://schemas.microsoft.com/office/drawing/2014/main" id="{0979E5BD-A754-445D-9281-2A0D480D8E62}"/>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8" name="TextBox 7">
            <a:extLst>
              <a:ext uri="{FF2B5EF4-FFF2-40B4-BE49-F238E27FC236}">
                <a16:creationId xmlns:a16="http://schemas.microsoft.com/office/drawing/2014/main" id="{BF39F19E-DC71-4C19-B098-D49B3E9AFF2B}"/>
              </a:ext>
            </a:extLst>
          </p:cNvPr>
          <p:cNvSpPr txBox="1"/>
          <p:nvPr/>
        </p:nvSpPr>
        <p:spPr>
          <a:xfrm>
            <a:off x="6347321" y="2363472"/>
            <a:ext cx="4646462" cy="523220"/>
          </a:xfrm>
          <a:prstGeom prst="rect">
            <a:avLst/>
          </a:prstGeom>
          <a:noFill/>
        </p:spPr>
        <p:txBody>
          <a:bodyPr wrap="square" rtlCol="0">
            <a:spAutoFit/>
          </a:bodyPr>
          <a:lstStyle/>
          <a:p>
            <a:r>
              <a:rPr lang="en-GB" sz="1400" b="1" dirty="0">
                <a:solidFill>
                  <a:schemeClr val="tx1">
                    <a:lumMod val="65000"/>
                    <a:lumOff val="35000"/>
                  </a:schemeClr>
                </a:solidFill>
              </a:rPr>
              <a:t>Recorded victims</a:t>
            </a:r>
            <a:r>
              <a:rPr lang="en-GB" sz="1400" b="1" baseline="30000" dirty="0">
                <a:solidFill>
                  <a:schemeClr val="tx1">
                    <a:lumMod val="65000"/>
                    <a:lumOff val="35000"/>
                  </a:schemeClr>
                </a:solidFill>
              </a:rPr>
              <a:t>1</a:t>
            </a:r>
            <a:r>
              <a:rPr lang="en-GB" sz="1400" b="1" dirty="0">
                <a:solidFill>
                  <a:schemeClr val="tx1">
                    <a:lumMod val="65000"/>
                    <a:lumOff val="35000"/>
                  </a:schemeClr>
                </a:solidFill>
              </a:rPr>
              <a:t> of Modern Slavery and Trafficking -  All Occurrences (Crime and Non Crime)</a:t>
            </a:r>
          </a:p>
        </p:txBody>
      </p:sp>
      <p:sp>
        <p:nvSpPr>
          <p:cNvPr id="9" name="TextBox 8">
            <a:extLst>
              <a:ext uri="{FF2B5EF4-FFF2-40B4-BE49-F238E27FC236}">
                <a16:creationId xmlns:a16="http://schemas.microsoft.com/office/drawing/2014/main" id="{25ADF334-4DA2-42CD-8C63-1F4DD3D954B8}"/>
              </a:ext>
            </a:extLst>
          </p:cNvPr>
          <p:cNvSpPr txBox="1"/>
          <p:nvPr/>
        </p:nvSpPr>
        <p:spPr>
          <a:xfrm>
            <a:off x="3556039" y="2648451"/>
            <a:ext cx="2648157" cy="2246769"/>
          </a:xfrm>
          <a:prstGeom prst="rect">
            <a:avLst/>
          </a:prstGeom>
          <a:noFill/>
        </p:spPr>
        <p:txBody>
          <a:bodyPr wrap="square" rtlCol="0">
            <a:spAutoFit/>
          </a:bodyPr>
          <a:lstStyle/>
          <a:p>
            <a:r>
              <a:rPr lang="en-GB" sz="1000" dirty="0">
                <a:solidFill>
                  <a:schemeClr val="tx1">
                    <a:lumMod val="65000"/>
                    <a:lumOff val="35000"/>
                  </a:schemeClr>
                </a:solidFill>
              </a:rPr>
              <a:t>According to the </a:t>
            </a:r>
            <a:r>
              <a:rPr lang="en-GB" sz="1000" dirty="0">
                <a:hlinkClick r:id="rId2"/>
              </a:rPr>
              <a:t>Home Office Modern Slavery awareness booklet </a:t>
            </a:r>
            <a:r>
              <a:rPr lang="en-GB" sz="1000" dirty="0">
                <a:solidFill>
                  <a:schemeClr val="tx1">
                    <a:lumMod val="65000"/>
                    <a:lumOff val="35000"/>
                  </a:schemeClr>
                </a:solidFill>
              </a:rPr>
              <a:t>Modern Slavery is a serious and often hidden crime in which people are exploited for criminal gain. The impact can be devastating for the victims.</a:t>
            </a:r>
          </a:p>
          <a:p>
            <a:r>
              <a:rPr lang="en-GB" sz="1000" dirty="0">
                <a:solidFill>
                  <a:schemeClr val="tx1">
                    <a:lumMod val="65000"/>
                    <a:lumOff val="35000"/>
                  </a:schemeClr>
                </a:solidFill>
              </a:rPr>
              <a:t>Modern slavery comprises slavery, servitude, forced and compulsory labour and human trafficking.</a:t>
            </a:r>
          </a:p>
          <a:p>
            <a:r>
              <a:rPr lang="en-GB" sz="1000" dirty="0">
                <a:solidFill>
                  <a:schemeClr val="tx1">
                    <a:lumMod val="65000"/>
                    <a:lumOff val="35000"/>
                  </a:schemeClr>
                </a:solidFill>
              </a:rPr>
              <a:t>There were an estimated 40 million people in slavery globally in 2016 and 10,000 –13,000 potential victims in the UK, however many victims are not identified or reported.</a:t>
            </a:r>
          </a:p>
        </p:txBody>
      </p:sp>
      <p:pic>
        <p:nvPicPr>
          <p:cNvPr id="10" name="Picture 9">
            <a:extLst>
              <a:ext uri="{FF2B5EF4-FFF2-40B4-BE49-F238E27FC236}">
                <a16:creationId xmlns:a16="http://schemas.microsoft.com/office/drawing/2014/main" id="{DF40EBBA-A66B-4FDC-AEC0-609F24D6AB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24383" y="2891335"/>
            <a:ext cx="4924642" cy="2474217"/>
          </a:xfrm>
          <a:prstGeom prst="rect">
            <a:avLst/>
          </a:prstGeom>
        </p:spPr>
      </p:pic>
      <p:sp>
        <p:nvSpPr>
          <p:cNvPr id="11" name="TextBox 10">
            <a:extLst>
              <a:ext uri="{FF2B5EF4-FFF2-40B4-BE49-F238E27FC236}">
                <a16:creationId xmlns:a16="http://schemas.microsoft.com/office/drawing/2014/main" id="{9357136C-16F5-41E2-956E-2E0AD50B28B9}"/>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2" name="Content Placeholder 2">
            <a:extLst>
              <a:ext uri="{FF2B5EF4-FFF2-40B4-BE49-F238E27FC236}">
                <a16:creationId xmlns:a16="http://schemas.microsoft.com/office/drawing/2014/main" id="{399A71E2-2AF4-41FC-B79C-261D58A5086E}"/>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8" action="ppaction://hlinksldjump">
                  <a:extLst>
                    <a:ext uri="{A12FA001-AC4F-418D-AE19-62706E023703}">
                      <ahyp:hlinkClr xmlns:ahyp="http://schemas.microsoft.com/office/drawing/2018/hyperlinkcolor" val="tx"/>
                    </a:ext>
                  </a:extLst>
                </a:hlinkClick>
              </a:rPr>
              <a:t>Abuse and exploitation</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1606076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E62D21-E247-4089-ACD8-7EA286C8FEF2}"/>
              </a:ext>
            </a:extLst>
          </p:cNvPr>
          <p:cNvSpPr>
            <a:spLocks noGrp="1"/>
          </p:cNvSpPr>
          <p:nvPr>
            <p:ph idx="1"/>
          </p:nvPr>
        </p:nvSpPr>
        <p:spPr>
          <a:xfrm>
            <a:off x="3699164" y="1307940"/>
            <a:ext cx="7873510" cy="1146726"/>
          </a:xfrm>
        </p:spPr>
        <p:txBody>
          <a:bodyPr>
            <a:normAutofit/>
          </a:bodyPr>
          <a:lstStyle/>
          <a:p>
            <a:r>
              <a:rPr lang="en-GB" dirty="0"/>
              <a:t>In 2021 (Jan-Dec) Thames Valley Police recorded a total of 90 victims of Child Sexual Exploitation in Oxfordshire.  </a:t>
            </a:r>
          </a:p>
          <a:p>
            <a:r>
              <a:rPr lang="en-GB" dirty="0"/>
              <a:t>This was 4% above the 3 year average (for the years 2019 to 2020), with the greatest increases in West Oxfordshire (43%) and Cherwell (+33%).</a:t>
            </a:r>
          </a:p>
          <a:p>
            <a:endParaRPr lang="en-GB" dirty="0"/>
          </a:p>
        </p:txBody>
      </p:sp>
      <p:sp>
        <p:nvSpPr>
          <p:cNvPr id="4" name="Content Placeholder 3">
            <a:extLst>
              <a:ext uri="{FF2B5EF4-FFF2-40B4-BE49-F238E27FC236}">
                <a16:creationId xmlns:a16="http://schemas.microsoft.com/office/drawing/2014/main" id="{0B35C259-6102-488A-9684-0A8BACB33551}"/>
              </a:ext>
            </a:extLst>
          </p:cNvPr>
          <p:cNvSpPr>
            <a:spLocks noGrp="1"/>
          </p:cNvSpPr>
          <p:nvPr>
            <p:ph idx="14"/>
          </p:nvPr>
        </p:nvSpPr>
        <p:spPr>
          <a:xfrm>
            <a:off x="3618575" y="5850858"/>
            <a:ext cx="7873510" cy="592020"/>
          </a:xfrm>
        </p:spPr>
        <p:txBody>
          <a:bodyPr/>
          <a:lstStyle/>
          <a:p>
            <a:r>
              <a:rPr lang="en-GB" dirty="0"/>
              <a:t>Thames Valley Police Crime Recording System - Niche RMS. The above CSE data is for all victims of offences where either the 'Child Sexual Exploitation' qualifier has been used or the Occurrence Type has been recorded as 'Suspected CSE - Non Crime Incident’ [1] Total recorded unique victims in the 12 month period, whether or not individuals have been a victim more than once</a:t>
            </a:r>
          </a:p>
        </p:txBody>
      </p:sp>
      <p:sp>
        <p:nvSpPr>
          <p:cNvPr id="5" name="Title 4">
            <a:extLst>
              <a:ext uri="{FF2B5EF4-FFF2-40B4-BE49-F238E27FC236}">
                <a16:creationId xmlns:a16="http://schemas.microsoft.com/office/drawing/2014/main" id="{2B3E2221-C0D4-4651-8B89-72682D416B84}"/>
              </a:ext>
            </a:extLst>
          </p:cNvPr>
          <p:cNvSpPr>
            <a:spLocks noGrp="1"/>
          </p:cNvSpPr>
          <p:nvPr>
            <p:ph type="title"/>
          </p:nvPr>
        </p:nvSpPr>
        <p:spPr/>
        <p:txBody>
          <a:bodyPr>
            <a:normAutofit/>
          </a:bodyPr>
          <a:lstStyle/>
          <a:p>
            <a:r>
              <a:rPr lang="en-GB" dirty="0"/>
              <a:t>Increase in victims of Child Sexual Exploitation</a:t>
            </a:r>
          </a:p>
        </p:txBody>
      </p:sp>
      <p:sp>
        <p:nvSpPr>
          <p:cNvPr id="6" name="Slide Number Placeholder 5">
            <a:extLst>
              <a:ext uri="{FF2B5EF4-FFF2-40B4-BE49-F238E27FC236}">
                <a16:creationId xmlns:a16="http://schemas.microsoft.com/office/drawing/2014/main" id="{0FE07D80-775C-4E40-A782-86204BBD1AAB}"/>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31</a:t>
            </a:fld>
            <a:endParaRPr lang="en-US" dirty="0"/>
          </a:p>
        </p:txBody>
      </p:sp>
      <p:sp>
        <p:nvSpPr>
          <p:cNvPr id="7" name="Footer Placeholder 6">
            <a:extLst>
              <a:ext uri="{FF2B5EF4-FFF2-40B4-BE49-F238E27FC236}">
                <a16:creationId xmlns:a16="http://schemas.microsoft.com/office/drawing/2014/main" id="{66DA74A3-C849-4D3B-97BF-31037915E129}"/>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8" name="TextBox 7">
            <a:extLst>
              <a:ext uri="{FF2B5EF4-FFF2-40B4-BE49-F238E27FC236}">
                <a16:creationId xmlns:a16="http://schemas.microsoft.com/office/drawing/2014/main" id="{622E31EE-48D6-4820-8BBA-F539F49A8696}"/>
              </a:ext>
            </a:extLst>
          </p:cNvPr>
          <p:cNvSpPr txBox="1"/>
          <p:nvPr/>
        </p:nvSpPr>
        <p:spPr>
          <a:xfrm>
            <a:off x="3618575" y="2795642"/>
            <a:ext cx="2533223" cy="3016210"/>
          </a:xfrm>
          <a:prstGeom prst="rect">
            <a:avLst/>
          </a:prstGeom>
          <a:noFill/>
        </p:spPr>
        <p:txBody>
          <a:bodyPr wrap="square" rtlCol="0">
            <a:spAutoFit/>
          </a:bodyPr>
          <a:lstStyle/>
          <a:p>
            <a:r>
              <a:rPr lang="en-GB" sz="1000" dirty="0">
                <a:solidFill>
                  <a:schemeClr val="tx1">
                    <a:lumMod val="65000"/>
                    <a:lumOff val="35000"/>
                  </a:schemeClr>
                </a:solidFill>
              </a:rPr>
              <a:t>Note: The </a:t>
            </a:r>
            <a:r>
              <a:rPr lang="en-GB" sz="1000" dirty="0">
                <a:hlinkClick r:id="rId2"/>
              </a:rPr>
              <a:t>definition of Child Sexual Exploitation from government guidance </a:t>
            </a:r>
            <a:r>
              <a:rPr lang="en-GB" sz="1000" dirty="0">
                <a:solidFill>
                  <a:schemeClr val="tx1">
                    <a:lumMod val="65000"/>
                    <a:lumOff val="35000"/>
                  </a:schemeClr>
                </a:solidFill>
              </a:rPr>
              <a:t>is: Child sexual exploitation is a form of child sexual abuse. It occurs where an individual or group takes advantage of an imbalance of power to coerce, manipulate or deceive a child or young person under the age of 18 into sexual activity (a) in exchange for something the victim needs or wants, and/or (b) for the financial advantage or increased status of the perpetrator or facilitator. The victim may have been sexually exploited even if the sexual activity appears consensual. Child sexual exploitation does not always involve physical contact; it can also occur through the use of technology. </a:t>
            </a:r>
          </a:p>
          <a:p>
            <a:endParaRPr lang="en-GB" sz="1000" dirty="0"/>
          </a:p>
        </p:txBody>
      </p:sp>
      <p:sp>
        <p:nvSpPr>
          <p:cNvPr id="9" name="TextBox 8">
            <a:extLst>
              <a:ext uri="{FF2B5EF4-FFF2-40B4-BE49-F238E27FC236}">
                <a16:creationId xmlns:a16="http://schemas.microsoft.com/office/drawing/2014/main" id="{095B8844-1218-41D6-9415-F8FD1B204863}"/>
              </a:ext>
            </a:extLst>
          </p:cNvPr>
          <p:cNvSpPr txBox="1"/>
          <p:nvPr/>
        </p:nvSpPr>
        <p:spPr>
          <a:xfrm>
            <a:off x="6273023" y="2357371"/>
            <a:ext cx="4599452" cy="523220"/>
          </a:xfrm>
          <a:prstGeom prst="rect">
            <a:avLst/>
          </a:prstGeom>
          <a:noFill/>
        </p:spPr>
        <p:txBody>
          <a:bodyPr wrap="square" rtlCol="0">
            <a:spAutoFit/>
          </a:bodyPr>
          <a:lstStyle/>
          <a:p>
            <a:r>
              <a:rPr lang="en-GB" sz="1400" b="1" dirty="0">
                <a:solidFill>
                  <a:schemeClr val="tx1">
                    <a:lumMod val="65000"/>
                    <a:lumOff val="35000"/>
                  </a:schemeClr>
                </a:solidFill>
              </a:rPr>
              <a:t>Recorded victims</a:t>
            </a:r>
            <a:r>
              <a:rPr lang="en-GB" sz="1400" b="1" baseline="30000" dirty="0">
                <a:solidFill>
                  <a:schemeClr val="tx1">
                    <a:lumMod val="65000"/>
                    <a:lumOff val="35000"/>
                  </a:schemeClr>
                </a:solidFill>
              </a:rPr>
              <a:t>1</a:t>
            </a:r>
            <a:r>
              <a:rPr lang="en-GB" sz="1400" b="1" dirty="0">
                <a:solidFill>
                  <a:schemeClr val="tx1">
                    <a:lumMod val="65000"/>
                    <a:lumOff val="35000"/>
                  </a:schemeClr>
                </a:solidFill>
              </a:rPr>
              <a:t> of Child Sexual Exploitation All Occurrences (Crime and Non Crime)</a:t>
            </a:r>
          </a:p>
        </p:txBody>
      </p:sp>
      <p:pic>
        <p:nvPicPr>
          <p:cNvPr id="11" name="Picture 10">
            <a:extLst>
              <a:ext uri="{FF2B5EF4-FFF2-40B4-BE49-F238E27FC236}">
                <a16:creationId xmlns:a16="http://schemas.microsoft.com/office/drawing/2014/main" id="{41DE59F0-C38C-4768-9F97-D06924FFED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56520" y="2928291"/>
            <a:ext cx="5135380" cy="2721491"/>
          </a:xfrm>
          <a:prstGeom prst="rect">
            <a:avLst/>
          </a:prstGeom>
        </p:spPr>
      </p:pic>
      <p:sp>
        <p:nvSpPr>
          <p:cNvPr id="12" name="TextBox 11">
            <a:extLst>
              <a:ext uri="{FF2B5EF4-FFF2-40B4-BE49-F238E27FC236}">
                <a16:creationId xmlns:a16="http://schemas.microsoft.com/office/drawing/2014/main" id="{E53769C4-E9AB-48FB-8D99-653FB55C7C3E}"/>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3" name="Content Placeholder 2">
            <a:extLst>
              <a:ext uri="{FF2B5EF4-FFF2-40B4-BE49-F238E27FC236}">
                <a16:creationId xmlns:a16="http://schemas.microsoft.com/office/drawing/2014/main" id="{4BCA78C4-EBF9-40A3-91D1-784628F94F52}"/>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8" action="ppaction://hlinksldjump">
                  <a:extLst>
                    <a:ext uri="{A12FA001-AC4F-418D-AE19-62706E023703}">
                      <ahyp:hlinkClr xmlns:ahyp="http://schemas.microsoft.com/office/drawing/2018/hyperlinkcolor" val="tx"/>
                    </a:ext>
                  </a:extLst>
                </a:hlinkClick>
              </a:rPr>
              <a:t>Abuse and exploitation</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436637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9D22AD-B531-4512-8037-84386804E9CD}"/>
              </a:ext>
            </a:extLst>
          </p:cNvPr>
          <p:cNvSpPr>
            <a:spLocks noGrp="1"/>
          </p:cNvSpPr>
          <p:nvPr>
            <p:ph idx="1"/>
          </p:nvPr>
        </p:nvSpPr>
        <p:spPr>
          <a:xfrm>
            <a:off x="3699164" y="1307939"/>
            <a:ext cx="7873510" cy="1417844"/>
          </a:xfrm>
        </p:spPr>
        <p:txBody>
          <a:bodyPr>
            <a:normAutofit/>
          </a:bodyPr>
          <a:lstStyle/>
          <a:p>
            <a:r>
              <a:rPr lang="en-GB" dirty="0"/>
              <a:t>In 2021 (Jan-Dec) Thames Valley Police recorded a total of 3,345 child victims (aged 0-17) of all crimes in Oxfordshire</a:t>
            </a:r>
          </a:p>
          <a:p>
            <a:r>
              <a:rPr lang="en-GB" dirty="0"/>
              <a:t>This was 15% below the 3 year average (for the years 2018 to 2020), with the greatest falls in Oxford City (-26%) and South Oxfordshire (-17%).</a:t>
            </a:r>
          </a:p>
          <a:p>
            <a:endParaRPr lang="en-GB" dirty="0"/>
          </a:p>
        </p:txBody>
      </p:sp>
      <p:sp>
        <p:nvSpPr>
          <p:cNvPr id="4" name="Content Placeholder 3">
            <a:extLst>
              <a:ext uri="{FF2B5EF4-FFF2-40B4-BE49-F238E27FC236}">
                <a16:creationId xmlns:a16="http://schemas.microsoft.com/office/drawing/2014/main" id="{22ED3714-DB7D-45B9-93F5-A533D2886B4E}"/>
              </a:ext>
            </a:extLst>
          </p:cNvPr>
          <p:cNvSpPr>
            <a:spLocks noGrp="1"/>
          </p:cNvSpPr>
          <p:nvPr>
            <p:ph idx="14"/>
          </p:nvPr>
        </p:nvSpPr>
        <p:spPr/>
        <p:txBody>
          <a:bodyPr/>
          <a:lstStyle/>
          <a:p>
            <a:r>
              <a:rPr lang="en-GB" dirty="0"/>
              <a:t>Thames Valley Police Crime Recording System - Niche RMS. [1] Total recorded unique victims in the 12 month period, whether or not individuals have been a victim more than once</a:t>
            </a:r>
          </a:p>
        </p:txBody>
      </p:sp>
      <p:sp>
        <p:nvSpPr>
          <p:cNvPr id="5" name="Title 4">
            <a:extLst>
              <a:ext uri="{FF2B5EF4-FFF2-40B4-BE49-F238E27FC236}">
                <a16:creationId xmlns:a16="http://schemas.microsoft.com/office/drawing/2014/main" id="{6CE28256-7982-420F-97B0-27DC74112D85}"/>
              </a:ext>
            </a:extLst>
          </p:cNvPr>
          <p:cNvSpPr>
            <a:spLocks noGrp="1"/>
          </p:cNvSpPr>
          <p:nvPr>
            <p:ph type="title"/>
          </p:nvPr>
        </p:nvSpPr>
        <p:spPr/>
        <p:txBody>
          <a:bodyPr>
            <a:normAutofit/>
          </a:bodyPr>
          <a:lstStyle/>
          <a:p>
            <a:r>
              <a:rPr lang="en-GB" dirty="0"/>
              <a:t>Decline in child victims of crime</a:t>
            </a:r>
          </a:p>
        </p:txBody>
      </p:sp>
      <p:sp>
        <p:nvSpPr>
          <p:cNvPr id="6" name="Slide Number Placeholder 5">
            <a:extLst>
              <a:ext uri="{FF2B5EF4-FFF2-40B4-BE49-F238E27FC236}">
                <a16:creationId xmlns:a16="http://schemas.microsoft.com/office/drawing/2014/main" id="{34961164-4884-4410-9613-D40269EB5485}"/>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32</a:t>
            </a:fld>
            <a:endParaRPr lang="en-US" dirty="0"/>
          </a:p>
        </p:txBody>
      </p:sp>
      <p:sp>
        <p:nvSpPr>
          <p:cNvPr id="7" name="Footer Placeholder 6">
            <a:extLst>
              <a:ext uri="{FF2B5EF4-FFF2-40B4-BE49-F238E27FC236}">
                <a16:creationId xmlns:a16="http://schemas.microsoft.com/office/drawing/2014/main" id="{3210F818-EC07-42AC-8574-C551F15E6B39}"/>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14" name="TextBox 13">
            <a:extLst>
              <a:ext uri="{FF2B5EF4-FFF2-40B4-BE49-F238E27FC236}">
                <a16:creationId xmlns:a16="http://schemas.microsoft.com/office/drawing/2014/main" id="{453584BC-CE32-48F6-97DC-A439D49AD824}"/>
              </a:ext>
            </a:extLst>
          </p:cNvPr>
          <p:cNvSpPr txBox="1"/>
          <p:nvPr/>
        </p:nvSpPr>
        <p:spPr>
          <a:xfrm>
            <a:off x="5837423" y="2470762"/>
            <a:ext cx="5065045" cy="523220"/>
          </a:xfrm>
          <a:prstGeom prst="rect">
            <a:avLst/>
          </a:prstGeom>
          <a:noFill/>
        </p:spPr>
        <p:txBody>
          <a:bodyPr wrap="square" rtlCol="0">
            <a:spAutoFit/>
          </a:bodyPr>
          <a:lstStyle/>
          <a:p>
            <a:r>
              <a:rPr lang="en-GB" sz="1400" b="1" dirty="0">
                <a:solidFill>
                  <a:schemeClr val="tx1">
                    <a:lumMod val="65000"/>
                    <a:lumOff val="35000"/>
                  </a:schemeClr>
                </a:solidFill>
              </a:rPr>
              <a:t>Number of children (aged 0-17) recorded by Thames Valley Police as victims</a:t>
            </a:r>
            <a:r>
              <a:rPr lang="en-GB" sz="1400" b="1" baseline="30000" dirty="0">
                <a:solidFill>
                  <a:schemeClr val="tx1">
                    <a:lumMod val="65000"/>
                    <a:lumOff val="35000"/>
                  </a:schemeClr>
                </a:solidFill>
              </a:rPr>
              <a:t>1</a:t>
            </a:r>
            <a:r>
              <a:rPr lang="en-GB" sz="1400" b="1" dirty="0">
                <a:solidFill>
                  <a:schemeClr val="tx1">
                    <a:lumMod val="65000"/>
                    <a:lumOff val="35000"/>
                  </a:schemeClr>
                </a:solidFill>
              </a:rPr>
              <a:t> of crime in Oxfordshire</a:t>
            </a:r>
          </a:p>
        </p:txBody>
      </p:sp>
      <p:pic>
        <p:nvPicPr>
          <p:cNvPr id="8" name="Picture 7">
            <a:extLst>
              <a:ext uri="{FF2B5EF4-FFF2-40B4-BE49-F238E27FC236}">
                <a16:creationId xmlns:a16="http://schemas.microsoft.com/office/drawing/2014/main" id="{7552031C-3661-496F-A4ED-EE2548D9782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54186" y="2927418"/>
            <a:ext cx="5748282" cy="2935293"/>
          </a:xfrm>
          <a:prstGeom prst="rect">
            <a:avLst/>
          </a:prstGeom>
        </p:spPr>
      </p:pic>
      <p:sp>
        <p:nvSpPr>
          <p:cNvPr id="10" name="TextBox 9">
            <a:extLst>
              <a:ext uri="{FF2B5EF4-FFF2-40B4-BE49-F238E27FC236}">
                <a16:creationId xmlns:a16="http://schemas.microsoft.com/office/drawing/2014/main" id="{FC12B8B3-41DB-4094-80F0-AD825EED4A2C}"/>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1" name="Content Placeholder 2">
            <a:extLst>
              <a:ext uri="{FF2B5EF4-FFF2-40B4-BE49-F238E27FC236}">
                <a16:creationId xmlns:a16="http://schemas.microsoft.com/office/drawing/2014/main" id="{5046D49F-C77B-46A8-BDDA-D534EADF27F5}"/>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286873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593D49-6290-4BF3-81C3-BA30CE0E5F7A}"/>
              </a:ext>
            </a:extLst>
          </p:cNvPr>
          <p:cNvSpPr>
            <a:spLocks noGrp="1"/>
          </p:cNvSpPr>
          <p:nvPr>
            <p:ph idx="1"/>
          </p:nvPr>
        </p:nvSpPr>
        <p:spPr>
          <a:xfrm>
            <a:off x="3699164" y="1307940"/>
            <a:ext cx="7873510" cy="2567774"/>
          </a:xfrm>
        </p:spPr>
        <p:txBody>
          <a:bodyPr>
            <a:normAutofit/>
          </a:bodyPr>
          <a:lstStyle/>
          <a:p>
            <a:r>
              <a:rPr lang="en-GB" dirty="0"/>
              <a:t>In 2021 (Jan-Dec) Thames Valley Police recorded a total of 601 older victims (aged 65 and over) of crimes of violence or sexual offences in Oxfordshire. </a:t>
            </a:r>
          </a:p>
          <a:p>
            <a:r>
              <a:rPr lang="en-GB" dirty="0"/>
              <a:t>This was 32% above the 3 year average (for the years 2018 to 2020), above the increase across Thames Valley (+19%) and with the greatest increases in West Oxfordshire (+44%) and Cherwell (+39%).</a:t>
            </a:r>
          </a:p>
          <a:p>
            <a:r>
              <a:rPr lang="en-GB" dirty="0"/>
              <a:t>The increase is well above the growth in the older population in Oxfordshire.</a:t>
            </a:r>
          </a:p>
          <a:p>
            <a:r>
              <a:rPr lang="en-GB" dirty="0"/>
              <a:t>The rate of older victims of crime per 1,000 population aged 65+ was highest in Oxford City 7.1 compared with 4.6 in Oxfordshire and 4.9 across Thames Valley)</a:t>
            </a:r>
          </a:p>
        </p:txBody>
      </p:sp>
      <p:sp>
        <p:nvSpPr>
          <p:cNvPr id="4" name="Content Placeholder 3">
            <a:extLst>
              <a:ext uri="{FF2B5EF4-FFF2-40B4-BE49-F238E27FC236}">
                <a16:creationId xmlns:a16="http://schemas.microsoft.com/office/drawing/2014/main" id="{4309A678-F7CD-46DD-92F3-F2909B9D865B}"/>
              </a:ext>
            </a:extLst>
          </p:cNvPr>
          <p:cNvSpPr>
            <a:spLocks noGrp="1"/>
          </p:cNvSpPr>
          <p:nvPr>
            <p:ph idx="14"/>
          </p:nvPr>
        </p:nvSpPr>
        <p:spPr>
          <a:xfrm>
            <a:off x="3699164" y="5997670"/>
            <a:ext cx="2978473" cy="464679"/>
          </a:xfrm>
        </p:spPr>
        <p:txBody>
          <a:bodyPr/>
          <a:lstStyle/>
          <a:p>
            <a:r>
              <a:rPr lang="en-GB" dirty="0"/>
              <a:t>Thames Valley Police Crime Recording System - Niche RMS. [1] Total recorded unique victims in the 12 month period, whether or not individuals have been a victim more than once </a:t>
            </a:r>
          </a:p>
        </p:txBody>
      </p:sp>
      <p:sp>
        <p:nvSpPr>
          <p:cNvPr id="5" name="Title 4">
            <a:extLst>
              <a:ext uri="{FF2B5EF4-FFF2-40B4-BE49-F238E27FC236}">
                <a16:creationId xmlns:a16="http://schemas.microsoft.com/office/drawing/2014/main" id="{55205E73-10EC-447A-846D-C2076AB000B6}"/>
              </a:ext>
            </a:extLst>
          </p:cNvPr>
          <p:cNvSpPr>
            <a:spLocks noGrp="1"/>
          </p:cNvSpPr>
          <p:nvPr>
            <p:ph type="title"/>
          </p:nvPr>
        </p:nvSpPr>
        <p:spPr/>
        <p:txBody>
          <a:bodyPr>
            <a:normAutofit/>
          </a:bodyPr>
          <a:lstStyle/>
          <a:p>
            <a:r>
              <a:rPr lang="en-GB" dirty="0"/>
              <a:t>Increase in older victims of crime (violence or sexual offences)</a:t>
            </a:r>
          </a:p>
        </p:txBody>
      </p:sp>
      <p:sp>
        <p:nvSpPr>
          <p:cNvPr id="6" name="Slide Number Placeholder 5">
            <a:extLst>
              <a:ext uri="{FF2B5EF4-FFF2-40B4-BE49-F238E27FC236}">
                <a16:creationId xmlns:a16="http://schemas.microsoft.com/office/drawing/2014/main" id="{E9E1DE00-FFF1-4AB9-848B-43508D6B59C3}"/>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33</a:t>
            </a:fld>
            <a:endParaRPr lang="en-US" dirty="0"/>
          </a:p>
        </p:txBody>
      </p:sp>
      <p:sp>
        <p:nvSpPr>
          <p:cNvPr id="7" name="Footer Placeholder 6">
            <a:extLst>
              <a:ext uri="{FF2B5EF4-FFF2-40B4-BE49-F238E27FC236}">
                <a16:creationId xmlns:a16="http://schemas.microsoft.com/office/drawing/2014/main" id="{7390FE46-5898-4577-837E-172E5F55C234}"/>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9" name="TextBox 8">
            <a:extLst>
              <a:ext uri="{FF2B5EF4-FFF2-40B4-BE49-F238E27FC236}">
                <a16:creationId xmlns:a16="http://schemas.microsoft.com/office/drawing/2014/main" id="{31B7C1EF-EE89-4984-85FD-A0CD192A3257}"/>
              </a:ext>
            </a:extLst>
          </p:cNvPr>
          <p:cNvSpPr txBox="1"/>
          <p:nvPr/>
        </p:nvSpPr>
        <p:spPr>
          <a:xfrm>
            <a:off x="5619750" y="3491059"/>
            <a:ext cx="5247565" cy="523220"/>
          </a:xfrm>
          <a:prstGeom prst="rect">
            <a:avLst/>
          </a:prstGeom>
          <a:noFill/>
        </p:spPr>
        <p:txBody>
          <a:bodyPr wrap="square" rtlCol="0">
            <a:spAutoFit/>
          </a:bodyPr>
          <a:lstStyle/>
          <a:p>
            <a:r>
              <a:rPr lang="en-GB" sz="1400" b="1" dirty="0">
                <a:solidFill>
                  <a:schemeClr val="tx1">
                    <a:lumMod val="65000"/>
                    <a:lumOff val="35000"/>
                  </a:schemeClr>
                </a:solidFill>
              </a:rPr>
              <a:t>Recorded victims</a:t>
            </a:r>
            <a:r>
              <a:rPr lang="en-GB" sz="1400" b="1" baseline="30000" dirty="0">
                <a:solidFill>
                  <a:schemeClr val="tx1">
                    <a:lumMod val="65000"/>
                    <a:lumOff val="35000"/>
                  </a:schemeClr>
                </a:solidFill>
              </a:rPr>
              <a:t>1</a:t>
            </a:r>
            <a:r>
              <a:rPr lang="en-GB" sz="1400" b="1" dirty="0">
                <a:solidFill>
                  <a:schemeClr val="tx1">
                    <a:lumMod val="65000"/>
                    <a:lumOff val="35000"/>
                  </a:schemeClr>
                </a:solidFill>
              </a:rPr>
              <a:t> aged 65 or over of violence against the person or sexual offences (crimes)</a:t>
            </a:r>
          </a:p>
        </p:txBody>
      </p:sp>
      <p:pic>
        <p:nvPicPr>
          <p:cNvPr id="8" name="Picture 7">
            <a:extLst>
              <a:ext uri="{FF2B5EF4-FFF2-40B4-BE49-F238E27FC236}">
                <a16:creationId xmlns:a16="http://schemas.microsoft.com/office/drawing/2014/main" id="{4BFBABA2-308B-470D-AECC-92ACC837BCE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04060" y="3788318"/>
            <a:ext cx="5152314" cy="2476500"/>
          </a:xfrm>
          <a:prstGeom prst="rect">
            <a:avLst/>
          </a:prstGeom>
        </p:spPr>
      </p:pic>
      <p:sp>
        <p:nvSpPr>
          <p:cNvPr id="10" name="TextBox 9">
            <a:extLst>
              <a:ext uri="{FF2B5EF4-FFF2-40B4-BE49-F238E27FC236}">
                <a16:creationId xmlns:a16="http://schemas.microsoft.com/office/drawing/2014/main" id="{9901614A-DCF1-4942-8B9E-AFC5E68AB934}"/>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1" name="Content Placeholder 2">
            <a:extLst>
              <a:ext uri="{FF2B5EF4-FFF2-40B4-BE49-F238E27FC236}">
                <a16:creationId xmlns:a16="http://schemas.microsoft.com/office/drawing/2014/main" id="{657B8B3F-F6A6-4987-9CF4-82C9B8F305CD}"/>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3337770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CDA039-5925-444C-9E66-A533C4398019}"/>
              </a:ext>
            </a:extLst>
          </p:cNvPr>
          <p:cNvSpPr>
            <a:spLocks noGrp="1"/>
          </p:cNvSpPr>
          <p:nvPr>
            <p:ph idx="1"/>
          </p:nvPr>
        </p:nvSpPr>
        <p:spPr>
          <a:xfrm>
            <a:off x="3717767" y="1258437"/>
            <a:ext cx="7956997" cy="2186727"/>
          </a:xfrm>
        </p:spPr>
        <p:txBody>
          <a:bodyPr>
            <a:normAutofit/>
          </a:bodyPr>
          <a:lstStyle/>
          <a:p>
            <a:r>
              <a:rPr lang="en-GB" dirty="0"/>
              <a:t>In 2021-22 there were 147 victims of doorstep crime or rogue traders in Oxfordshire, down from 165 in the previous year, a fall of 11% (-18).</a:t>
            </a:r>
          </a:p>
          <a:p>
            <a:r>
              <a:rPr lang="en-GB" dirty="0"/>
              <a:t>The most likely reason for a decrease in victims is a reduction in resource to the doorstep crime team from 2016 onwards. </a:t>
            </a:r>
          </a:p>
          <a:p>
            <a:r>
              <a:rPr lang="en-GB" dirty="0"/>
              <a:t>In 2021-22 there was an increase in the monies paid by victims.</a:t>
            </a:r>
          </a:p>
          <a:p>
            <a:r>
              <a:rPr lang="en-GB" dirty="0"/>
              <a:t>Oxfordshire victims paid out £1.2 million to unscrupulous traders</a:t>
            </a:r>
          </a:p>
          <a:p>
            <a:r>
              <a:rPr lang="en-GB" dirty="0"/>
              <a:t>The majority of victims continue to be elderly residents.</a:t>
            </a:r>
          </a:p>
        </p:txBody>
      </p:sp>
      <p:sp>
        <p:nvSpPr>
          <p:cNvPr id="4" name="Content Placeholder 3">
            <a:extLst>
              <a:ext uri="{FF2B5EF4-FFF2-40B4-BE49-F238E27FC236}">
                <a16:creationId xmlns:a16="http://schemas.microsoft.com/office/drawing/2014/main" id="{4586D5B7-D97F-466C-BDDF-037179480CAB}"/>
              </a:ext>
            </a:extLst>
          </p:cNvPr>
          <p:cNvSpPr>
            <a:spLocks noGrp="1"/>
          </p:cNvSpPr>
          <p:nvPr>
            <p:ph idx="14"/>
          </p:nvPr>
        </p:nvSpPr>
        <p:spPr>
          <a:xfrm>
            <a:off x="8233620" y="6033143"/>
            <a:ext cx="3339054" cy="369332"/>
          </a:xfrm>
        </p:spPr>
        <p:txBody>
          <a:bodyPr/>
          <a:lstStyle/>
          <a:p>
            <a:r>
              <a:rPr lang="en-GB" dirty="0"/>
              <a:t>Oxfordshire County Council Trading Standards</a:t>
            </a:r>
          </a:p>
        </p:txBody>
      </p:sp>
      <p:sp>
        <p:nvSpPr>
          <p:cNvPr id="5" name="Title 4">
            <a:extLst>
              <a:ext uri="{FF2B5EF4-FFF2-40B4-BE49-F238E27FC236}">
                <a16:creationId xmlns:a16="http://schemas.microsoft.com/office/drawing/2014/main" id="{4C6CCE70-D795-4004-AF63-3449741AE872}"/>
              </a:ext>
            </a:extLst>
          </p:cNvPr>
          <p:cNvSpPr>
            <a:spLocks noGrp="1"/>
          </p:cNvSpPr>
          <p:nvPr>
            <p:ph type="title"/>
          </p:nvPr>
        </p:nvSpPr>
        <p:spPr/>
        <p:txBody>
          <a:bodyPr>
            <a:normAutofit/>
          </a:bodyPr>
          <a:lstStyle/>
          <a:p>
            <a:r>
              <a:rPr lang="en-GB" dirty="0"/>
              <a:t>Decline in number of victims of doorstep crime</a:t>
            </a:r>
          </a:p>
        </p:txBody>
      </p:sp>
      <p:sp>
        <p:nvSpPr>
          <p:cNvPr id="6" name="Slide Number Placeholder 5">
            <a:extLst>
              <a:ext uri="{FF2B5EF4-FFF2-40B4-BE49-F238E27FC236}">
                <a16:creationId xmlns:a16="http://schemas.microsoft.com/office/drawing/2014/main" id="{E9B333C3-5F85-4E05-AFF8-2933C8CED27C}"/>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34</a:t>
            </a:fld>
            <a:endParaRPr lang="en-US" dirty="0"/>
          </a:p>
        </p:txBody>
      </p:sp>
      <p:sp>
        <p:nvSpPr>
          <p:cNvPr id="7" name="Footer Placeholder 6">
            <a:extLst>
              <a:ext uri="{FF2B5EF4-FFF2-40B4-BE49-F238E27FC236}">
                <a16:creationId xmlns:a16="http://schemas.microsoft.com/office/drawing/2014/main" id="{9381EE01-15C0-40E9-8F3B-753B23C8F430}"/>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12" name="TextBox 11">
            <a:extLst>
              <a:ext uri="{FF2B5EF4-FFF2-40B4-BE49-F238E27FC236}">
                <a16:creationId xmlns:a16="http://schemas.microsoft.com/office/drawing/2014/main" id="{246CCB04-E127-4100-8099-D767E9CB9AC1}"/>
              </a:ext>
            </a:extLst>
          </p:cNvPr>
          <p:cNvSpPr txBox="1"/>
          <p:nvPr/>
        </p:nvSpPr>
        <p:spPr>
          <a:xfrm>
            <a:off x="3717038" y="3484488"/>
            <a:ext cx="2111107" cy="954107"/>
          </a:xfrm>
          <a:prstGeom prst="rect">
            <a:avLst/>
          </a:prstGeom>
          <a:noFill/>
        </p:spPr>
        <p:txBody>
          <a:bodyPr wrap="square" rtlCol="0">
            <a:spAutoFit/>
          </a:bodyPr>
          <a:lstStyle/>
          <a:p>
            <a:r>
              <a:rPr lang="en-GB" sz="1400" b="1" dirty="0">
                <a:solidFill>
                  <a:schemeClr val="tx1">
                    <a:lumMod val="65000"/>
                    <a:lumOff val="35000"/>
                  </a:schemeClr>
                </a:solidFill>
              </a:rPr>
              <a:t>Top 5 Goods Service Areas used by rogue traders in Oxfordshire 2021-22</a:t>
            </a:r>
          </a:p>
        </p:txBody>
      </p:sp>
      <p:pic>
        <p:nvPicPr>
          <p:cNvPr id="10" name="Picture 9">
            <a:extLst>
              <a:ext uri="{FF2B5EF4-FFF2-40B4-BE49-F238E27FC236}">
                <a16:creationId xmlns:a16="http://schemas.microsoft.com/office/drawing/2014/main" id="{FA8F6B94-7C2C-43AE-9E18-17ED94125B27}"/>
              </a:ext>
            </a:extLst>
          </p:cNvPr>
          <p:cNvPicPr>
            <a:picLocks noChangeAspect="1"/>
          </p:cNvPicPr>
          <p:nvPr/>
        </p:nvPicPr>
        <p:blipFill>
          <a:blip r:embed="rId2"/>
          <a:stretch>
            <a:fillRect/>
          </a:stretch>
        </p:blipFill>
        <p:spPr>
          <a:xfrm>
            <a:off x="5231062" y="2730479"/>
            <a:ext cx="5501592" cy="3476355"/>
          </a:xfrm>
          <a:prstGeom prst="rect">
            <a:avLst/>
          </a:prstGeom>
        </p:spPr>
      </p:pic>
      <p:sp>
        <p:nvSpPr>
          <p:cNvPr id="11" name="TextBox 10">
            <a:extLst>
              <a:ext uri="{FF2B5EF4-FFF2-40B4-BE49-F238E27FC236}">
                <a16:creationId xmlns:a16="http://schemas.microsoft.com/office/drawing/2014/main" id="{3557FDF9-C307-43B3-8602-FE821E308A86}"/>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3" name="Content Placeholder 2">
            <a:extLst>
              <a:ext uri="{FF2B5EF4-FFF2-40B4-BE49-F238E27FC236}">
                <a16:creationId xmlns:a16="http://schemas.microsoft.com/office/drawing/2014/main" id="{556C9A9E-2F58-4A75-B70A-9645A3DA0897}"/>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2203632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988667A-1F07-4A1D-9D26-DF7A1FBC99A2}"/>
              </a:ext>
            </a:extLst>
          </p:cNvPr>
          <p:cNvSpPr>
            <a:spLocks noGrp="1"/>
          </p:cNvSpPr>
          <p:nvPr>
            <p:ph idx="14"/>
          </p:nvPr>
        </p:nvSpPr>
        <p:spPr/>
        <p:txBody>
          <a:bodyPr/>
          <a:lstStyle/>
          <a:p>
            <a:r>
              <a:rPr lang="en-GB" dirty="0"/>
              <a:t>Trading Standards – Community Safety IDB (Intelligence Database)</a:t>
            </a:r>
          </a:p>
        </p:txBody>
      </p:sp>
      <p:sp>
        <p:nvSpPr>
          <p:cNvPr id="5" name="Title 4">
            <a:extLst>
              <a:ext uri="{FF2B5EF4-FFF2-40B4-BE49-F238E27FC236}">
                <a16:creationId xmlns:a16="http://schemas.microsoft.com/office/drawing/2014/main" id="{34C6D27A-C7AC-4F13-A9FB-68A97D048F06}"/>
              </a:ext>
            </a:extLst>
          </p:cNvPr>
          <p:cNvSpPr>
            <a:spLocks noGrp="1"/>
          </p:cNvSpPr>
          <p:nvPr>
            <p:ph type="title"/>
          </p:nvPr>
        </p:nvSpPr>
        <p:spPr/>
        <p:txBody>
          <a:bodyPr/>
          <a:lstStyle/>
          <a:p>
            <a:r>
              <a:rPr lang="en-GB" dirty="0"/>
              <a:t>Majority of recorded doorstep crime victims were vulnerable older people</a:t>
            </a:r>
          </a:p>
        </p:txBody>
      </p:sp>
      <p:sp>
        <p:nvSpPr>
          <p:cNvPr id="6" name="Slide Number Placeholder 5">
            <a:extLst>
              <a:ext uri="{FF2B5EF4-FFF2-40B4-BE49-F238E27FC236}">
                <a16:creationId xmlns:a16="http://schemas.microsoft.com/office/drawing/2014/main" id="{88B416CE-401B-467B-B061-9F0B0E81457A}"/>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35</a:t>
            </a:fld>
            <a:endParaRPr lang="en-US" dirty="0"/>
          </a:p>
        </p:txBody>
      </p:sp>
      <p:sp>
        <p:nvSpPr>
          <p:cNvPr id="7" name="Footer Placeholder 6">
            <a:extLst>
              <a:ext uri="{FF2B5EF4-FFF2-40B4-BE49-F238E27FC236}">
                <a16:creationId xmlns:a16="http://schemas.microsoft.com/office/drawing/2014/main" id="{8010131F-BC95-45CF-9856-989377F056F1}"/>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9" name="TextBox 8">
            <a:extLst>
              <a:ext uri="{FF2B5EF4-FFF2-40B4-BE49-F238E27FC236}">
                <a16:creationId xmlns:a16="http://schemas.microsoft.com/office/drawing/2014/main" id="{1E30CA09-D630-4381-BEB1-DC10173516EC}"/>
              </a:ext>
            </a:extLst>
          </p:cNvPr>
          <p:cNvSpPr txBox="1"/>
          <p:nvPr/>
        </p:nvSpPr>
        <p:spPr>
          <a:xfrm>
            <a:off x="3634995" y="1286031"/>
            <a:ext cx="3608016" cy="4779770"/>
          </a:xfrm>
          <a:prstGeom prst="rect">
            <a:avLst/>
          </a:prstGeom>
          <a:noFill/>
        </p:spPr>
        <p:txBody>
          <a:bodyPr wrap="square" rtlCol="0">
            <a:spAutoFit/>
          </a:bodyPr>
          <a:lstStyle/>
          <a:p>
            <a:pPr marL="285750" indent="-285750">
              <a:lnSpc>
                <a:spcPct val="90000"/>
              </a:lnSpc>
              <a:spcBef>
                <a:spcPts val="1200"/>
              </a:spcBef>
              <a:buClr>
                <a:schemeClr val="accent3">
                  <a:lumMod val="50000"/>
                </a:schemeClr>
              </a:buClr>
              <a:buSzPct val="85000"/>
              <a:buFont typeface="Wingdings" panose="05000000000000000000" pitchFamily="2" charset="2"/>
              <a:buChar char="£"/>
            </a:pPr>
            <a:r>
              <a:rPr lang="en-GB" sz="1400" dirty="0">
                <a:solidFill>
                  <a:schemeClr val="tx1">
                    <a:lumMod val="65000"/>
                    <a:lumOff val="35000"/>
                  </a:schemeClr>
                </a:solidFill>
                <a:latin typeface="Trebuchet MS" panose="020B0603020202020204" pitchFamily="34" charset="0"/>
              </a:rPr>
              <a:t>12 months of data (01/01/2021 – 31/02/2021) from Trading Standards highlights the tactics used by doorstep criminals. </a:t>
            </a:r>
          </a:p>
          <a:p>
            <a:pPr marL="285750" indent="-285750">
              <a:lnSpc>
                <a:spcPct val="90000"/>
              </a:lnSpc>
              <a:spcBef>
                <a:spcPts val="1200"/>
              </a:spcBef>
              <a:buClr>
                <a:schemeClr val="accent3">
                  <a:lumMod val="50000"/>
                </a:schemeClr>
              </a:buClr>
              <a:buSzPct val="85000"/>
              <a:buFont typeface="Wingdings" panose="05000000000000000000" pitchFamily="2" charset="2"/>
              <a:buChar char="£"/>
            </a:pPr>
            <a:r>
              <a:rPr lang="en-GB" sz="1400" dirty="0">
                <a:solidFill>
                  <a:schemeClr val="tx1">
                    <a:lumMod val="65000"/>
                    <a:lumOff val="35000"/>
                  </a:schemeClr>
                </a:solidFill>
                <a:latin typeface="Trebuchet MS" panose="020B0603020202020204" pitchFamily="34" charset="0"/>
              </a:rPr>
              <a:t>30% (48) of intelligence reports in 2021 had information relating to the victim.</a:t>
            </a:r>
          </a:p>
          <a:p>
            <a:pPr marL="285750" indent="-285750">
              <a:lnSpc>
                <a:spcPct val="90000"/>
              </a:lnSpc>
              <a:spcBef>
                <a:spcPts val="1200"/>
              </a:spcBef>
              <a:buClr>
                <a:schemeClr val="accent3">
                  <a:lumMod val="50000"/>
                </a:schemeClr>
              </a:buClr>
              <a:buSzPct val="85000"/>
              <a:buFont typeface="Wingdings" panose="05000000000000000000" pitchFamily="2" charset="2"/>
              <a:buChar char="£"/>
            </a:pPr>
            <a:r>
              <a:rPr lang="en-GB" sz="1400" dirty="0">
                <a:solidFill>
                  <a:schemeClr val="tx1">
                    <a:lumMod val="65000"/>
                    <a:lumOff val="35000"/>
                  </a:schemeClr>
                </a:solidFill>
                <a:latin typeface="Trebuchet MS" panose="020B0603020202020204" pitchFamily="34" charset="0"/>
              </a:rPr>
              <a:t>Unfortunately, due to lack of recording or insufficient information there are 113 intelligence reports that had no victim details.</a:t>
            </a:r>
          </a:p>
          <a:p>
            <a:pPr marL="285750" indent="-285750">
              <a:lnSpc>
                <a:spcPct val="90000"/>
              </a:lnSpc>
              <a:spcBef>
                <a:spcPts val="1200"/>
              </a:spcBef>
              <a:buClr>
                <a:schemeClr val="accent3">
                  <a:lumMod val="50000"/>
                </a:schemeClr>
              </a:buClr>
              <a:buSzPct val="85000"/>
              <a:buFont typeface="Wingdings" panose="05000000000000000000" pitchFamily="2" charset="2"/>
              <a:buChar char="£"/>
            </a:pPr>
            <a:r>
              <a:rPr lang="en-GB" sz="1400" dirty="0">
                <a:solidFill>
                  <a:schemeClr val="tx1">
                    <a:lumMod val="65000"/>
                    <a:lumOff val="35000"/>
                  </a:schemeClr>
                </a:solidFill>
                <a:latin typeface="Trebuchet MS" panose="020B0603020202020204" pitchFamily="34" charset="0"/>
              </a:rPr>
              <a:t>88% of victims of doorstep crime recorded (43) were a ‘vulnerable older person’.</a:t>
            </a:r>
          </a:p>
          <a:p>
            <a:pPr marL="285750" indent="-285750">
              <a:lnSpc>
                <a:spcPct val="90000"/>
              </a:lnSpc>
              <a:spcBef>
                <a:spcPts val="1200"/>
              </a:spcBef>
              <a:buClr>
                <a:schemeClr val="accent3">
                  <a:lumMod val="50000"/>
                </a:schemeClr>
              </a:buClr>
              <a:buSzPct val="85000"/>
              <a:buFont typeface="Wingdings" panose="05000000000000000000" pitchFamily="2" charset="2"/>
              <a:buChar char="£"/>
            </a:pPr>
            <a:r>
              <a:rPr lang="en-GB" sz="1400" dirty="0">
                <a:solidFill>
                  <a:schemeClr val="tx1">
                    <a:lumMod val="65000"/>
                    <a:lumOff val="35000"/>
                  </a:schemeClr>
                </a:solidFill>
                <a:latin typeface="Trebuchet MS" panose="020B0603020202020204" pitchFamily="34" charset="0"/>
              </a:rPr>
              <a:t>78 intelligence reports provided a description of business practice (modus operandi of the criminality). Total 280 descriptions provided (one intelligence report can have multiple business practices). </a:t>
            </a:r>
            <a:r>
              <a:rPr lang="en-GB" sz="1400" b="1" dirty="0">
                <a:solidFill>
                  <a:schemeClr val="tx1">
                    <a:lumMod val="65000"/>
                    <a:lumOff val="35000"/>
                  </a:schemeClr>
                </a:solidFill>
                <a:latin typeface="Trebuchet MS" panose="020B0603020202020204" pitchFamily="34" charset="0"/>
              </a:rPr>
              <a:t>Charging more than agreed/advertised </a:t>
            </a:r>
            <a:r>
              <a:rPr lang="en-GB" sz="1400" dirty="0">
                <a:solidFill>
                  <a:schemeClr val="tx1">
                    <a:lumMod val="65000"/>
                    <a:lumOff val="35000"/>
                  </a:schemeClr>
                </a:solidFill>
                <a:latin typeface="Trebuchet MS" panose="020B0603020202020204" pitchFamily="34" charset="0"/>
              </a:rPr>
              <a:t>was the most commonly used tactic (25% n.70).</a:t>
            </a:r>
          </a:p>
        </p:txBody>
      </p:sp>
      <p:sp>
        <p:nvSpPr>
          <p:cNvPr id="10" name="TextBox 9">
            <a:extLst>
              <a:ext uri="{FF2B5EF4-FFF2-40B4-BE49-F238E27FC236}">
                <a16:creationId xmlns:a16="http://schemas.microsoft.com/office/drawing/2014/main" id="{8B824CF1-756A-4608-A4D8-D929B3414176}"/>
              </a:ext>
            </a:extLst>
          </p:cNvPr>
          <p:cNvSpPr txBox="1"/>
          <p:nvPr/>
        </p:nvSpPr>
        <p:spPr>
          <a:xfrm>
            <a:off x="7671728" y="1750200"/>
            <a:ext cx="4961825" cy="307777"/>
          </a:xfrm>
          <a:prstGeom prst="rect">
            <a:avLst/>
          </a:prstGeom>
          <a:noFill/>
        </p:spPr>
        <p:txBody>
          <a:bodyPr wrap="square" rtlCol="0">
            <a:spAutoFit/>
          </a:bodyPr>
          <a:lstStyle/>
          <a:p>
            <a:r>
              <a:rPr lang="en-GB" sz="1400" b="1" dirty="0">
                <a:solidFill>
                  <a:schemeClr val="tx1">
                    <a:lumMod val="65000"/>
                    <a:lumOff val="35000"/>
                  </a:schemeClr>
                </a:solidFill>
              </a:rPr>
              <a:t>Victim description as % of those recorded (2021)</a:t>
            </a:r>
          </a:p>
        </p:txBody>
      </p:sp>
      <p:pic>
        <p:nvPicPr>
          <p:cNvPr id="16" name="Picture 15">
            <a:extLst>
              <a:ext uri="{FF2B5EF4-FFF2-40B4-BE49-F238E27FC236}">
                <a16:creationId xmlns:a16="http://schemas.microsoft.com/office/drawing/2014/main" id="{B6EBE77C-AF73-41C1-8EDE-82524A351CB4}"/>
              </a:ext>
            </a:extLst>
          </p:cNvPr>
          <p:cNvPicPr>
            <a:picLocks noChangeAspect="1"/>
          </p:cNvPicPr>
          <p:nvPr/>
        </p:nvPicPr>
        <p:blipFill>
          <a:blip r:embed="rId2"/>
          <a:stretch>
            <a:fillRect/>
          </a:stretch>
        </p:blipFill>
        <p:spPr>
          <a:xfrm>
            <a:off x="7032904" y="2194246"/>
            <a:ext cx="4794854" cy="3595234"/>
          </a:xfrm>
          <a:prstGeom prst="rect">
            <a:avLst/>
          </a:prstGeom>
        </p:spPr>
      </p:pic>
      <p:sp>
        <p:nvSpPr>
          <p:cNvPr id="11" name="TextBox 10">
            <a:extLst>
              <a:ext uri="{FF2B5EF4-FFF2-40B4-BE49-F238E27FC236}">
                <a16:creationId xmlns:a16="http://schemas.microsoft.com/office/drawing/2014/main" id="{59A301E6-5134-4FDA-9F05-99A4F2A6D70E}"/>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2" name="Content Placeholder 2">
            <a:extLst>
              <a:ext uri="{FF2B5EF4-FFF2-40B4-BE49-F238E27FC236}">
                <a16:creationId xmlns:a16="http://schemas.microsoft.com/office/drawing/2014/main" id="{2E62983A-B309-462D-ACC4-ABA09532A6D6}"/>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295183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BB02-D94B-40C8-B6F3-CFE3A8FAF93E}"/>
              </a:ext>
            </a:extLst>
          </p:cNvPr>
          <p:cNvSpPr>
            <a:spLocks noGrp="1"/>
          </p:cNvSpPr>
          <p:nvPr>
            <p:ph type="title"/>
          </p:nvPr>
        </p:nvSpPr>
        <p:spPr/>
        <p:txBody>
          <a:bodyPr/>
          <a:lstStyle/>
          <a:p>
            <a:r>
              <a:rPr lang="en-GB" dirty="0"/>
              <a:t>Hate crime</a:t>
            </a:r>
          </a:p>
        </p:txBody>
      </p:sp>
      <p:sp>
        <p:nvSpPr>
          <p:cNvPr id="3" name="Slide Number Placeholder 2">
            <a:extLst>
              <a:ext uri="{FF2B5EF4-FFF2-40B4-BE49-F238E27FC236}">
                <a16:creationId xmlns:a16="http://schemas.microsoft.com/office/drawing/2014/main" id="{AA7A05A9-169A-49B0-AA3D-B535718CFDE3}"/>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36</a:t>
            </a:fld>
            <a:endParaRPr lang="en-US" dirty="0"/>
          </a:p>
        </p:txBody>
      </p:sp>
      <p:sp>
        <p:nvSpPr>
          <p:cNvPr id="4" name="Footer Placeholder 3">
            <a:extLst>
              <a:ext uri="{FF2B5EF4-FFF2-40B4-BE49-F238E27FC236}">
                <a16:creationId xmlns:a16="http://schemas.microsoft.com/office/drawing/2014/main" id="{17B4722D-959F-46A9-BFD0-6060E3ABEC4C}"/>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Tree>
    <p:extLst>
      <p:ext uri="{BB962C8B-B14F-4D97-AF65-F5344CB8AC3E}">
        <p14:creationId xmlns:p14="http://schemas.microsoft.com/office/powerpoint/2010/main" val="211459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C02774-43E8-456D-94B0-5A1BCB4D7B26}"/>
              </a:ext>
            </a:extLst>
          </p:cNvPr>
          <p:cNvSpPr>
            <a:spLocks noGrp="1"/>
          </p:cNvSpPr>
          <p:nvPr>
            <p:ph idx="1"/>
          </p:nvPr>
        </p:nvSpPr>
        <p:spPr>
          <a:xfrm>
            <a:off x="3798159" y="1476601"/>
            <a:ext cx="7873510" cy="4675721"/>
          </a:xfrm>
        </p:spPr>
        <p:txBody>
          <a:bodyPr>
            <a:normAutofit/>
          </a:bodyPr>
          <a:lstStyle/>
          <a:p>
            <a:r>
              <a:rPr lang="en-GB" sz="1200" i="1" dirty="0"/>
              <a:t>Hate crime is defined as ‘any criminal offence which is perceived, by the victim or any other person, to be motivated by hostility or prejudice towards someone based on a personal characteristic.’ </a:t>
            </a:r>
          </a:p>
          <a:p>
            <a:r>
              <a:rPr lang="en-GB" sz="1200" i="1" dirty="0"/>
              <a:t>This common definition was agreed in 2007 by the police, Crown Prosecution Service, Prison Service (now the National Offender Management Service) and other agencies that make up the criminal justice system.</a:t>
            </a:r>
          </a:p>
          <a:p>
            <a:r>
              <a:rPr lang="en-GB" sz="1200" i="1" dirty="0"/>
              <a:t> There are five centrally monitored strands of hate crime:</a:t>
            </a:r>
          </a:p>
          <a:p>
            <a:pPr lvl="1"/>
            <a:r>
              <a:rPr lang="en-GB" sz="1200" i="1" dirty="0"/>
              <a:t>race or ethnicity</a:t>
            </a:r>
          </a:p>
          <a:p>
            <a:pPr lvl="1"/>
            <a:r>
              <a:rPr lang="en-GB" sz="1200" i="1" dirty="0"/>
              <a:t>religion or beliefs</a:t>
            </a:r>
            <a:endParaRPr lang="en-GB" i="1" dirty="0"/>
          </a:p>
          <a:p>
            <a:pPr>
              <a:spcBef>
                <a:spcPts val="1800"/>
              </a:spcBef>
            </a:pPr>
            <a:r>
              <a:rPr lang="en-GB" dirty="0"/>
              <a:t>The Home Office October 2021 hate crime statistical bulletin reports that:</a:t>
            </a:r>
          </a:p>
          <a:p>
            <a:pPr lvl="1"/>
            <a:r>
              <a:rPr lang="en-GB" dirty="0"/>
              <a:t>Increases in police recorded hate crime in recent years have been driven by improvements in crime recording and a better identification of what constitutes a hate crime.</a:t>
            </a:r>
          </a:p>
          <a:p>
            <a:pPr lvl="1"/>
            <a:r>
              <a:rPr lang="en-GB" dirty="0"/>
              <a:t>As in previous years, the majority of hate crimes were racially motivated, accounting for around three-quarters of such offences (74%; 85,268 offences); these types of hate crime increased by 12 per cent between year ending March 2020 and year ending March 2021</a:t>
            </a:r>
          </a:p>
          <a:p>
            <a:pPr lvl="1"/>
            <a:r>
              <a:rPr lang="en-GB" dirty="0"/>
              <a:t>The CSEW is a face-to-face victimisation survey and also provides information on hate crimes experienced by people resident in England and Wales. Estimates from the survey were last published in ‘Hate Crime, England and Wales, 2019 to 2020’. The next publication of figures from the CSEW would have been due in 2023, but this may be delayed due to the COVID-19 pandemic</a:t>
            </a:r>
          </a:p>
        </p:txBody>
      </p:sp>
      <p:sp>
        <p:nvSpPr>
          <p:cNvPr id="4" name="Content Placeholder 3">
            <a:extLst>
              <a:ext uri="{FF2B5EF4-FFF2-40B4-BE49-F238E27FC236}">
                <a16:creationId xmlns:a16="http://schemas.microsoft.com/office/drawing/2014/main" id="{14F7FA63-FCA2-43F4-8953-4AAF224443AD}"/>
              </a:ext>
            </a:extLst>
          </p:cNvPr>
          <p:cNvSpPr>
            <a:spLocks noGrp="1"/>
          </p:cNvSpPr>
          <p:nvPr>
            <p:ph idx="14"/>
          </p:nvPr>
        </p:nvSpPr>
        <p:spPr>
          <a:xfrm>
            <a:off x="3699164" y="6026581"/>
            <a:ext cx="7873510" cy="332992"/>
          </a:xfrm>
        </p:spPr>
        <p:txBody>
          <a:bodyPr/>
          <a:lstStyle/>
          <a:p>
            <a:r>
              <a:rPr lang="en-GB" dirty="0">
                <a:hlinkClick r:id="rId2"/>
              </a:rPr>
              <a:t>Hate crime, England and Wales, 2020 to 2021 - GOV.UK (www.gov.uk)</a:t>
            </a:r>
            <a:endParaRPr lang="en-GB" dirty="0"/>
          </a:p>
        </p:txBody>
      </p:sp>
      <p:sp>
        <p:nvSpPr>
          <p:cNvPr id="5" name="Title 4">
            <a:extLst>
              <a:ext uri="{FF2B5EF4-FFF2-40B4-BE49-F238E27FC236}">
                <a16:creationId xmlns:a16="http://schemas.microsoft.com/office/drawing/2014/main" id="{5E2FA48A-905D-4C84-92F5-00553C4B67CB}"/>
              </a:ext>
            </a:extLst>
          </p:cNvPr>
          <p:cNvSpPr>
            <a:spLocks noGrp="1"/>
          </p:cNvSpPr>
          <p:nvPr>
            <p:ph type="title"/>
          </p:nvPr>
        </p:nvSpPr>
        <p:spPr/>
        <p:txBody>
          <a:bodyPr/>
          <a:lstStyle/>
          <a:p>
            <a:r>
              <a:rPr lang="en-GB" dirty="0"/>
              <a:t>Increases in police recorded hate crime driven by improvements in crime recording</a:t>
            </a:r>
          </a:p>
        </p:txBody>
      </p:sp>
      <p:sp>
        <p:nvSpPr>
          <p:cNvPr id="6" name="Slide Number Placeholder 5">
            <a:extLst>
              <a:ext uri="{FF2B5EF4-FFF2-40B4-BE49-F238E27FC236}">
                <a16:creationId xmlns:a16="http://schemas.microsoft.com/office/drawing/2014/main" id="{735303B3-B335-4247-9093-B2D481701981}"/>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37</a:t>
            </a:fld>
            <a:endParaRPr lang="en-US" dirty="0"/>
          </a:p>
        </p:txBody>
      </p:sp>
      <p:sp>
        <p:nvSpPr>
          <p:cNvPr id="7" name="Footer Placeholder 6">
            <a:extLst>
              <a:ext uri="{FF2B5EF4-FFF2-40B4-BE49-F238E27FC236}">
                <a16:creationId xmlns:a16="http://schemas.microsoft.com/office/drawing/2014/main" id="{62909117-1B51-4FC4-8E98-1F269C3BE3F0}"/>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9" name="Content Placeholder 1">
            <a:extLst>
              <a:ext uri="{FF2B5EF4-FFF2-40B4-BE49-F238E27FC236}">
                <a16:creationId xmlns:a16="http://schemas.microsoft.com/office/drawing/2014/main" id="{11F853CD-DE7A-4A3F-B8F8-8F4F60E1BBD5}"/>
              </a:ext>
            </a:extLst>
          </p:cNvPr>
          <p:cNvSpPr txBox="1">
            <a:spLocks/>
          </p:cNvSpPr>
          <p:nvPr/>
        </p:nvSpPr>
        <p:spPr>
          <a:xfrm>
            <a:off x="5564163" y="2464047"/>
            <a:ext cx="3440837" cy="910773"/>
          </a:xfrm>
          <a:prstGeom prst="rect">
            <a:avLst/>
          </a:prstGeom>
        </p:spPr>
        <p:txBody>
          <a:bodyPr vert="horz" lIns="91440" tIns="45720" rIns="91440" bIns="45720" rtlCol="0" anchor="t" anchorCtr="0">
            <a:normAutofit/>
          </a:bodyPr>
          <a:lstStyle>
            <a:lvl1pPr marL="285750" indent="-285750" algn="l" defTabSz="914400" rtl="0" eaLnBrk="1" latinLnBrk="0" hangingPunct="1">
              <a:lnSpc>
                <a:spcPct val="90000"/>
              </a:lnSpc>
              <a:spcBef>
                <a:spcPts val="1200"/>
              </a:spcBef>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1pPr>
            <a:lvl2pPr marL="7886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2pPr>
            <a:lvl3pPr marL="1245870" indent="-285750" algn="l" defTabSz="914400" rtl="0" eaLnBrk="1" latinLnBrk="0" hangingPunct="1">
              <a:lnSpc>
                <a:spcPct val="90000"/>
              </a:lnSpc>
              <a:spcBef>
                <a:spcPts val="250"/>
              </a:spcBef>
              <a:spcAft>
                <a:spcPts val="250"/>
              </a:spcAft>
              <a:buClr>
                <a:schemeClr val="accent3">
                  <a:lumMod val="75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3pPr>
            <a:lvl4pPr marL="1703070" indent="-285750" algn="l" defTabSz="914400" rtl="0" eaLnBrk="1" latinLnBrk="0" hangingPunct="1">
              <a:lnSpc>
                <a:spcPct val="90000"/>
              </a:lnSpc>
              <a:spcBef>
                <a:spcPts val="250"/>
              </a:spcBef>
              <a:spcAft>
                <a:spcPts val="250"/>
              </a:spcAft>
              <a:buClr>
                <a:schemeClr val="accent3">
                  <a:lumMod val="60000"/>
                  <a:lumOff val="4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4pPr>
            <a:lvl5pPr marL="21602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GB" sz="1200" i="1" dirty="0"/>
          </a:p>
          <a:p>
            <a:pPr lvl="1">
              <a:lnSpc>
                <a:spcPct val="80000"/>
              </a:lnSpc>
            </a:pPr>
            <a:r>
              <a:rPr lang="en-GB" sz="1200" i="1" dirty="0"/>
              <a:t>sexual orientation</a:t>
            </a:r>
          </a:p>
          <a:p>
            <a:pPr lvl="1">
              <a:lnSpc>
                <a:spcPct val="80000"/>
              </a:lnSpc>
            </a:pPr>
            <a:r>
              <a:rPr lang="en-GB" sz="1200" i="1" dirty="0"/>
              <a:t>disability</a:t>
            </a:r>
          </a:p>
          <a:p>
            <a:pPr lvl="1">
              <a:lnSpc>
                <a:spcPct val="80000"/>
              </a:lnSpc>
            </a:pPr>
            <a:r>
              <a:rPr lang="en-GB" sz="1200" i="1" dirty="0"/>
              <a:t>transgender identity</a:t>
            </a:r>
          </a:p>
        </p:txBody>
      </p:sp>
      <p:sp>
        <p:nvSpPr>
          <p:cNvPr id="10" name="TextBox 9">
            <a:extLst>
              <a:ext uri="{FF2B5EF4-FFF2-40B4-BE49-F238E27FC236}">
                <a16:creationId xmlns:a16="http://schemas.microsoft.com/office/drawing/2014/main" id="{2A0BA573-4D93-4E76-9CC5-F1501135D177}"/>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1" name="Content Placeholder 2">
            <a:extLst>
              <a:ext uri="{FF2B5EF4-FFF2-40B4-BE49-F238E27FC236}">
                <a16:creationId xmlns:a16="http://schemas.microsoft.com/office/drawing/2014/main" id="{09FDCFF7-A333-48E8-927B-6FEE13047F43}"/>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2568410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FA9399-0909-45EA-99EA-9AD06BE8A2C7}"/>
              </a:ext>
            </a:extLst>
          </p:cNvPr>
          <p:cNvSpPr>
            <a:spLocks noGrp="1"/>
          </p:cNvSpPr>
          <p:nvPr>
            <p:ph idx="1"/>
          </p:nvPr>
        </p:nvSpPr>
        <p:spPr/>
        <p:txBody>
          <a:bodyPr/>
          <a:lstStyle/>
          <a:p>
            <a:r>
              <a:rPr lang="en-GB" dirty="0"/>
              <a:t>In  year ending December 2021, Thames Valley Police recorded a total of 1,262 victims of hate crime (crime and non-crime occurrences) in Oxfordshire. </a:t>
            </a:r>
          </a:p>
          <a:p>
            <a:r>
              <a:rPr lang="en-GB" dirty="0"/>
              <a:t>This was a 44% increase in 2021 compared with the average of the previous 3 years (2018-20), likely to have been affected by improvements in recording.  Across Thames Valley the increase was 30%.</a:t>
            </a:r>
          </a:p>
          <a:p>
            <a:pPr marL="0" indent="0">
              <a:buNone/>
            </a:pPr>
            <a:endParaRPr lang="en-GB" dirty="0"/>
          </a:p>
        </p:txBody>
      </p:sp>
      <p:sp>
        <p:nvSpPr>
          <p:cNvPr id="4" name="Content Placeholder 3">
            <a:extLst>
              <a:ext uri="{FF2B5EF4-FFF2-40B4-BE49-F238E27FC236}">
                <a16:creationId xmlns:a16="http://schemas.microsoft.com/office/drawing/2014/main" id="{30DB1144-3C1B-4DDA-91EC-DBE8ACA8E810}"/>
              </a:ext>
            </a:extLst>
          </p:cNvPr>
          <p:cNvSpPr>
            <a:spLocks noGrp="1"/>
          </p:cNvSpPr>
          <p:nvPr>
            <p:ph idx="14"/>
          </p:nvPr>
        </p:nvSpPr>
        <p:spPr>
          <a:xfrm>
            <a:off x="3699164" y="5419724"/>
            <a:ext cx="7873510" cy="994591"/>
          </a:xfrm>
        </p:spPr>
        <p:txBody>
          <a:bodyPr/>
          <a:lstStyle/>
          <a:p>
            <a:r>
              <a:rPr lang="en-GB" dirty="0"/>
              <a:t>Thames Valley Police Crime Recording System - Niche RMS extracted 08/02/22   Notes: The data counts people who have been victims of hate crime on multiple occasions as one individual. However someone may be a victim of an offence where multiple hate crime qualifiers have been applied, i.e. someone could be a victim of an occurrence where both the Race and Faith qualifiers have been applied to the occurrence, therefore this will reflect in the figures for both qualifiers. “Victim” of a hate crime may be an organisation i.e. racist graffiti on council property will not have a person listed as a victim.</a:t>
            </a:r>
          </a:p>
        </p:txBody>
      </p:sp>
      <p:sp>
        <p:nvSpPr>
          <p:cNvPr id="5" name="Title 4">
            <a:extLst>
              <a:ext uri="{FF2B5EF4-FFF2-40B4-BE49-F238E27FC236}">
                <a16:creationId xmlns:a16="http://schemas.microsoft.com/office/drawing/2014/main" id="{E96B88B4-8D61-4E5A-8487-59BF2CB8D52D}"/>
              </a:ext>
            </a:extLst>
          </p:cNvPr>
          <p:cNvSpPr>
            <a:spLocks noGrp="1"/>
          </p:cNvSpPr>
          <p:nvPr>
            <p:ph type="title"/>
          </p:nvPr>
        </p:nvSpPr>
        <p:spPr/>
        <p:txBody>
          <a:bodyPr>
            <a:normAutofit/>
          </a:bodyPr>
          <a:lstStyle/>
          <a:p>
            <a:r>
              <a:rPr lang="en-GB" dirty="0"/>
              <a:t>Increase in recorded victims of hate crime in Oxfordshire</a:t>
            </a:r>
          </a:p>
        </p:txBody>
      </p:sp>
      <p:sp>
        <p:nvSpPr>
          <p:cNvPr id="6" name="Slide Number Placeholder 5">
            <a:extLst>
              <a:ext uri="{FF2B5EF4-FFF2-40B4-BE49-F238E27FC236}">
                <a16:creationId xmlns:a16="http://schemas.microsoft.com/office/drawing/2014/main" id="{3C56ED1B-9AA6-4F89-8F7F-7D37509FD3FE}"/>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38</a:t>
            </a:fld>
            <a:endParaRPr lang="en-US" dirty="0"/>
          </a:p>
        </p:txBody>
      </p:sp>
      <p:sp>
        <p:nvSpPr>
          <p:cNvPr id="7" name="Footer Placeholder 6">
            <a:extLst>
              <a:ext uri="{FF2B5EF4-FFF2-40B4-BE49-F238E27FC236}">
                <a16:creationId xmlns:a16="http://schemas.microsoft.com/office/drawing/2014/main" id="{7BC38A2E-755F-46B1-9C93-E1E6FF5E6EE7}"/>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12" name="TextBox 11">
            <a:extLst>
              <a:ext uri="{FF2B5EF4-FFF2-40B4-BE49-F238E27FC236}">
                <a16:creationId xmlns:a16="http://schemas.microsoft.com/office/drawing/2014/main" id="{664D40A7-A23F-4075-B28D-D49DAF668311}"/>
              </a:ext>
            </a:extLst>
          </p:cNvPr>
          <p:cNvSpPr txBox="1"/>
          <p:nvPr/>
        </p:nvSpPr>
        <p:spPr>
          <a:xfrm>
            <a:off x="3766556" y="3116511"/>
            <a:ext cx="2150918" cy="954107"/>
          </a:xfrm>
          <a:prstGeom prst="rect">
            <a:avLst/>
          </a:prstGeom>
          <a:noFill/>
        </p:spPr>
        <p:txBody>
          <a:bodyPr wrap="square" rtlCol="0">
            <a:spAutoFit/>
          </a:bodyPr>
          <a:lstStyle/>
          <a:p>
            <a:r>
              <a:rPr lang="en-GB" sz="1400" b="1" dirty="0">
                <a:solidFill>
                  <a:schemeClr val="tx1">
                    <a:lumMod val="65000"/>
                    <a:lumOff val="35000"/>
                  </a:schemeClr>
                </a:solidFill>
              </a:rPr>
              <a:t>Recorded victims of hate crime offences in Oxfordshire (all occurrences)</a:t>
            </a:r>
          </a:p>
        </p:txBody>
      </p:sp>
      <p:pic>
        <p:nvPicPr>
          <p:cNvPr id="3" name="Picture 2">
            <a:extLst>
              <a:ext uri="{FF2B5EF4-FFF2-40B4-BE49-F238E27FC236}">
                <a16:creationId xmlns:a16="http://schemas.microsoft.com/office/drawing/2014/main" id="{3A0E7F7B-AD73-46F4-BEF0-BFE6A71EA22D}"/>
              </a:ext>
            </a:extLst>
          </p:cNvPr>
          <p:cNvPicPr>
            <a:picLocks noChangeAspect="1"/>
          </p:cNvPicPr>
          <p:nvPr/>
        </p:nvPicPr>
        <p:blipFill>
          <a:blip r:embed="rId2"/>
          <a:stretch>
            <a:fillRect/>
          </a:stretch>
        </p:blipFill>
        <p:spPr>
          <a:xfrm>
            <a:off x="5674178" y="2709444"/>
            <a:ext cx="6030089" cy="2629095"/>
          </a:xfrm>
          <a:prstGeom prst="rect">
            <a:avLst/>
          </a:prstGeom>
        </p:spPr>
      </p:pic>
      <p:sp>
        <p:nvSpPr>
          <p:cNvPr id="11" name="TextBox 10">
            <a:extLst>
              <a:ext uri="{FF2B5EF4-FFF2-40B4-BE49-F238E27FC236}">
                <a16:creationId xmlns:a16="http://schemas.microsoft.com/office/drawing/2014/main" id="{87C5BD4D-E24F-4938-8FAD-A3D3EE37127C}"/>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0" name="Content Placeholder 2">
            <a:extLst>
              <a:ext uri="{FF2B5EF4-FFF2-40B4-BE49-F238E27FC236}">
                <a16:creationId xmlns:a16="http://schemas.microsoft.com/office/drawing/2014/main" id="{A5BBADE2-F078-480C-9E14-D6EFFF80C668}"/>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561422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6117A3-5EC4-4A0E-9BB4-ECAA39FB76E3}"/>
              </a:ext>
            </a:extLst>
          </p:cNvPr>
          <p:cNvSpPr>
            <a:spLocks noGrp="1"/>
          </p:cNvSpPr>
          <p:nvPr>
            <p:ph idx="1"/>
          </p:nvPr>
        </p:nvSpPr>
        <p:spPr>
          <a:xfrm>
            <a:off x="3699164" y="1307940"/>
            <a:ext cx="7578436" cy="963200"/>
          </a:xfrm>
        </p:spPr>
        <p:txBody>
          <a:bodyPr/>
          <a:lstStyle/>
          <a:p>
            <a:r>
              <a:rPr lang="en-GB" dirty="0"/>
              <a:t>All districts in Oxfordshire saw an increase in recorded victims of hate crime occurrences (Dec21 compared with 3 year average 2018-20), with the greatest increase in Vale of White Horse (+67%), compared with +44% for Oxfordshire overall</a:t>
            </a:r>
          </a:p>
          <a:p>
            <a:endParaRPr lang="en-GB" dirty="0"/>
          </a:p>
        </p:txBody>
      </p:sp>
      <p:sp>
        <p:nvSpPr>
          <p:cNvPr id="4" name="Content Placeholder 3">
            <a:extLst>
              <a:ext uri="{FF2B5EF4-FFF2-40B4-BE49-F238E27FC236}">
                <a16:creationId xmlns:a16="http://schemas.microsoft.com/office/drawing/2014/main" id="{5207EDB0-48EC-4F95-9928-9AF34C4BD0E9}"/>
              </a:ext>
            </a:extLst>
          </p:cNvPr>
          <p:cNvSpPr>
            <a:spLocks noGrp="1"/>
          </p:cNvSpPr>
          <p:nvPr>
            <p:ph idx="14"/>
          </p:nvPr>
        </p:nvSpPr>
        <p:spPr>
          <a:xfrm>
            <a:off x="3699164" y="5259977"/>
            <a:ext cx="7873510" cy="1070686"/>
          </a:xfrm>
        </p:spPr>
        <p:txBody>
          <a:bodyPr/>
          <a:lstStyle/>
          <a:p>
            <a:r>
              <a:rPr lang="en-GB" dirty="0"/>
              <a:t>Thames Valley Police Crime Recording System - Niche RMS extracted 08/02/22   Notes: The data counts people who have been victims of hate crime on multiple occasions as one individual. However someone may be a victim of an offence where multiple hate crime qualifiers have been applied, i.e. someone could be a victim of an occurrence where both the Race and Faith qualifiers have been applied to the occurrence, therefore this will reflect in the figures for both qualifiers. “Victim” of a hate crime may be an organisation i.e. racist graffiti on council property will not have a person listed as a victim.</a:t>
            </a:r>
          </a:p>
        </p:txBody>
      </p:sp>
      <p:sp>
        <p:nvSpPr>
          <p:cNvPr id="5" name="Title 4">
            <a:extLst>
              <a:ext uri="{FF2B5EF4-FFF2-40B4-BE49-F238E27FC236}">
                <a16:creationId xmlns:a16="http://schemas.microsoft.com/office/drawing/2014/main" id="{A937859D-D864-4279-8621-F39AAFC8DB13}"/>
              </a:ext>
            </a:extLst>
          </p:cNvPr>
          <p:cNvSpPr>
            <a:spLocks noGrp="1"/>
          </p:cNvSpPr>
          <p:nvPr>
            <p:ph type="title"/>
          </p:nvPr>
        </p:nvSpPr>
        <p:spPr/>
        <p:txBody>
          <a:bodyPr/>
          <a:lstStyle/>
          <a:p>
            <a:r>
              <a:rPr lang="en-GB" dirty="0"/>
              <a:t>Greatest % increase in recorded victims of hate crime in Vale of White Horse</a:t>
            </a:r>
          </a:p>
        </p:txBody>
      </p:sp>
      <p:sp>
        <p:nvSpPr>
          <p:cNvPr id="6" name="Slide Number Placeholder 5">
            <a:extLst>
              <a:ext uri="{FF2B5EF4-FFF2-40B4-BE49-F238E27FC236}">
                <a16:creationId xmlns:a16="http://schemas.microsoft.com/office/drawing/2014/main" id="{DD80FEB9-E4EF-4D60-81FF-BE090A6B81DB}"/>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39</a:t>
            </a:fld>
            <a:endParaRPr lang="en-US" dirty="0"/>
          </a:p>
        </p:txBody>
      </p:sp>
      <p:sp>
        <p:nvSpPr>
          <p:cNvPr id="7" name="Footer Placeholder 6">
            <a:extLst>
              <a:ext uri="{FF2B5EF4-FFF2-40B4-BE49-F238E27FC236}">
                <a16:creationId xmlns:a16="http://schemas.microsoft.com/office/drawing/2014/main" id="{0042A7D5-406E-4670-AE0C-24CE4C17552D}"/>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9" name="TextBox 8">
            <a:extLst>
              <a:ext uri="{FF2B5EF4-FFF2-40B4-BE49-F238E27FC236}">
                <a16:creationId xmlns:a16="http://schemas.microsoft.com/office/drawing/2014/main" id="{E0BAF800-56B3-4FE6-B421-CC75D92D3FBA}"/>
              </a:ext>
            </a:extLst>
          </p:cNvPr>
          <p:cNvSpPr txBox="1"/>
          <p:nvPr/>
        </p:nvSpPr>
        <p:spPr>
          <a:xfrm>
            <a:off x="3811733" y="2474893"/>
            <a:ext cx="2150918" cy="954107"/>
          </a:xfrm>
          <a:prstGeom prst="rect">
            <a:avLst/>
          </a:prstGeom>
          <a:noFill/>
        </p:spPr>
        <p:txBody>
          <a:bodyPr wrap="square" rtlCol="0">
            <a:spAutoFit/>
          </a:bodyPr>
          <a:lstStyle/>
          <a:p>
            <a:r>
              <a:rPr lang="en-GB" sz="1400" b="1" dirty="0">
                <a:solidFill>
                  <a:schemeClr val="tx1">
                    <a:lumMod val="65000"/>
                    <a:lumOff val="35000"/>
                  </a:schemeClr>
                </a:solidFill>
              </a:rPr>
              <a:t>Recorded victims of hate crime offences by district (all occurrences)</a:t>
            </a:r>
          </a:p>
        </p:txBody>
      </p:sp>
      <p:pic>
        <p:nvPicPr>
          <p:cNvPr id="10" name="Picture 9">
            <a:extLst>
              <a:ext uri="{FF2B5EF4-FFF2-40B4-BE49-F238E27FC236}">
                <a16:creationId xmlns:a16="http://schemas.microsoft.com/office/drawing/2014/main" id="{C0D003A5-5F0C-4300-ABA6-4A4772A94CE9}"/>
              </a:ext>
            </a:extLst>
          </p:cNvPr>
          <p:cNvPicPr>
            <a:picLocks noChangeAspect="1"/>
          </p:cNvPicPr>
          <p:nvPr/>
        </p:nvPicPr>
        <p:blipFill>
          <a:blip r:embed="rId2"/>
          <a:stretch>
            <a:fillRect/>
          </a:stretch>
        </p:blipFill>
        <p:spPr>
          <a:xfrm>
            <a:off x="5206689" y="2569456"/>
            <a:ext cx="6334293" cy="2682472"/>
          </a:xfrm>
          <a:prstGeom prst="rect">
            <a:avLst/>
          </a:prstGeom>
        </p:spPr>
      </p:pic>
      <p:sp>
        <p:nvSpPr>
          <p:cNvPr id="12" name="TextBox 11">
            <a:extLst>
              <a:ext uri="{FF2B5EF4-FFF2-40B4-BE49-F238E27FC236}">
                <a16:creationId xmlns:a16="http://schemas.microsoft.com/office/drawing/2014/main" id="{DAD03728-29EB-4269-A426-9270446E2A4E}"/>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1" name="Content Placeholder 2">
            <a:extLst>
              <a:ext uri="{FF2B5EF4-FFF2-40B4-BE49-F238E27FC236}">
                <a16:creationId xmlns:a16="http://schemas.microsoft.com/office/drawing/2014/main" id="{AE1B9DAA-963E-45EF-8D33-9D136BE4E603}"/>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2826898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19F43-3D83-46F4-9324-E893A437709B}"/>
              </a:ext>
            </a:extLst>
          </p:cNvPr>
          <p:cNvSpPr>
            <a:spLocks noGrp="1"/>
          </p:cNvSpPr>
          <p:nvPr>
            <p:ph type="title"/>
          </p:nvPr>
        </p:nvSpPr>
        <p:spPr/>
        <p:txBody>
          <a:bodyPr/>
          <a:lstStyle/>
          <a:p>
            <a:r>
              <a:rPr lang="en-GB" dirty="0"/>
              <a:t>Summary</a:t>
            </a:r>
          </a:p>
        </p:txBody>
      </p:sp>
      <p:sp>
        <p:nvSpPr>
          <p:cNvPr id="3" name="Slide Number Placeholder 2">
            <a:extLst>
              <a:ext uri="{FF2B5EF4-FFF2-40B4-BE49-F238E27FC236}">
                <a16:creationId xmlns:a16="http://schemas.microsoft.com/office/drawing/2014/main" id="{1D25D427-056C-4EC7-B621-0992658C77AD}"/>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4</a:t>
            </a:fld>
            <a:endParaRPr lang="en-US" dirty="0"/>
          </a:p>
        </p:txBody>
      </p:sp>
      <p:sp>
        <p:nvSpPr>
          <p:cNvPr id="4" name="Footer Placeholder 3">
            <a:extLst>
              <a:ext uri="{FF2B5EF4-FFF2-40B4-BE49-F238E27FC236}">
                <a16:creationId xmlns:a16="http://schemas.microsoft.com/office/drawing/2014/main" id="{B0D5BCFB-0F17-4B62-8578-9AEF622C0A5D}"/>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5" name="Title 4">
            <a:extLst>
              <a:ext uri="{FF2B5EF4-FFF2-40B4-BE49-F238E27FC236}">
                <a16:creationId xmlns:a16="http://schemas.microsoft.com/office/drawing/2014/main" id="{7FFB470F-6649-44D3-94A1-D280F753356A}"/>
              </a:ext>
            </a:extLst>
          </p:cNvPr>
          <p:cNvSpPr txBox="1">
            <a:spLocks/>
          </p:cNvSpPr>
          <p:nvPr/>
        </p:nvSpPr>
        <p:spPr>
          <a:xfrm>
            <a:off x="117763" y="911447"/>
            <a:ext cx="3204000" cy="54720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0" kern="1200" spc="-100" baseline="0">
                <a:solidFill>
                  <a:schemeClr val="tx1">
                    <a:lumMod val="65000"/>
                    <a:lumOff val="35000"/>
                  </a:schemeClr>
                </a:solidFill>
                <a:latin typeface="Trebuchet MS" panose="020B0603020202020204" pitchFamily="34" charset="0"/>
                <a:ea typeface="+mj-ea"/>
                <a:cs typeface="+mj-cs"/>
              </a:defRPr>
            </a:lvl1pPr>
          </a:lstStyle>
          <a:p>
            <a:pPr>
              <a:lnSpc>
                <a:spcPts val="2000"/>
              </a:lnSpc>
            </a:pPr>
            <a:endParaRPr lang="en-GB" sz="1400" u="sng" spc="-60" dirty="0">
              <a:solidFill>
                <a:schemeClr val="tx1">
                  <a:lumMod val="50000"/>
                  <a:lumOff val="50000"/>
                </a:schemeClr>
              </a:solidFill>
              <a:uFill>
                <a:solidFill>
                  <a:schemeClr val="bg2"/>
                </a:solidFill>
              </a:uFill>
            </a:endParaRPr>
          </a:p>
        </p:txBody>
      </p:sp>
    </p:spTree>
    <p:extLst>
      <p:ext uri="{BB962C8B-B14F-4D97-AF65-F5344CB8AC3E}">
        <p14:creationId xmlns:p14="http://schemas.microsoft.com/office/powerpoint/2010/main" val="2558767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6117A3-5EC4-4A0E-9BB4-ECAA39FB76E3}"/>
              </a:ext>
            </a:extLst>
          </p:cNvPr>
          <p:cNvSpPr>
            <a:spLocks noGrp="1"/>
          </p:cNvSpPr>
          <p:nvPr>
            <p:ph idx="1"/>
          </p:nvPr>
        </p:nvSpPr>
        <p:spPr>
          <a:xfrm>
            <a:off x="3699164" y="1307939"/>
            <a:ext cx="7578436" cy="3525318"/>
          </a:xfrm>
        </p:spPr>
        <p:txBody>
          <a:bodyPr>
            <a:normAutofit/>
          </a:bodyPr>
          <a:lstStyle/>
          <a:p>
            <a:pPr marL="0" indent="0">
              <a:buNone/>
            </a:pPr>
            <a:r>
              <a:rPr lang="en-GB" dirty="0"/>
              <a:t>In year ending Dec 2021, demographic details of recorded victims of all types of hate crime (all occurrences) in Oxfordshire shows…</a:t>
            </a:r>
          </a:p>
          <a:p>
            <a:r>
              <a:rPr lang="en-GB" dirty="0"/>
              <a:t>By gender</a:t>
            </a:r>
          </a:p>
          <a:p>
            <a:pPr lvl="1"/>
            <a:r>
              <a:rPr lang="en-GB" dirty="0"/>
              <a:t>49% of hate crime victims were males and 42% were females (9% not recorded).</a:t>
            </a:r>
          </a:p>
          <a:p>
            <a:r>
              <a:rPr lang="en-GB" dirty="0"/>
              <a:t>By age</a:t>
            </a:r>
          </a:p>
          <a:p>
            <a:pPr lvl="1"/>
            <a:r>
              <a:rPr lang="en-GB" dirty="0"/>
              <a:t>78% of hate crime victims were aged 18 to 64</a:t>
            </a:r>
          </a:p>
          <a:p>
            <a:pPr lvl="1"/>
            <a:r>
              <a:rPr lang="en-GB" dirty="0"/>
              <a:t>8% were children and young people aged 0-17 and a further 10% were aged 18-24</a:t>
            </a:r>
          </a:p>
          <a:p>
            <a:pPr lvl="1"/>
            <a:r>
              <a:rPr lang="en-GB" dirty="0"/>
              <a:t>4% were older people aged 65 and over</a:t>
            </a:r>
          </a:p>
          <a:p>
            <a:r>
              <a:rPr lang="en-GB" dirty="0"/>
              <a:t>By ethnic background</a:t>
            </a:r>
          </a:p>
          <a:p>
            <a:pPr lvl="1"/>
            <a:r>
              <a:rPr lang="en-GB" dirty="0"/>
              <a:t>It is not possible to present data by ethnic background as three quarters of victims (75%) did not have an ethnic group recorded</a:t>
            </a:r>
          </a:p>
          <a:p>
            <a:endParaRPr lang="en-GB" dirty="0"/>
          </a:p>
          <a:p>
            <a:pPr lvl="1"/>
            <a:endParaRPr lang="en-GB" dirty="0"/>
          </a:p>
          <a:p>
            <a:endParaRPr lang="en-GB" dirty="0"/>
          </a:p>
          <a:p>
            <a:endParaRPr lang="en-GB" dirty="0"/>
          </a:p>
        </p:txBody>
      </p:sp>
      <p:sp>
        <p:nvSpPr>
          <p:cNvPr id="4" name="Content Placeholder 3">
            <a:extLst>
              <a:ext uri="{FF2B5EF4-FFF2-40B4-BE49-F238E27FC236}">
                <a16:creationId xmlns:a16="http://schemas.microsoft.com/office/drawing/2014/main" id="{5207EDB0-48EC-4F95-9928-9AF34C4BD0E9}"/>
              </a:ext>
            </a:extLst>
          </p:cNvPr>
          <p:cNvSpPr>
            <a:spLocks noGrp="1"/>
          </p:cNvSpPr>
          <p:nvPr>
            <p:ph idx="14"/>
          </p:nvPr>
        </p:nvSpPr>
        <p:spPr>
          <a:xfrm>
            <a:off x="3699164" y="5259977"/>
            <a:ext cx="7873510" cy="1070686"/>
          </a:xfrm>
        </p:spPr>
        <p:txBody>
          <a:bodyPr/>
          <a:lstStyle/>
          <a:p>
            <a:r>
              <a:rPr lang="en-GB" dirty="0"/>
              <a:t>Thames Valley Police Crime Recording System - Niche RMS extracted 08/02/22   Notes: The data counts people who have been victims of hate crime on multiple occasions as one individual. However someone may be a victim of an offence where multiple hate crime qualifiers have been applied, i.e. someone could be a victim of an occurrence where both the Race and Faith qualifiers have been applied to the occurrence, therefore this will reflect in the figures for both qualifiers. “Victim” of a hate crime may be an organisation i.e. racist graffiti on council property will not have a person listed as a victim.</a:t>
            </a:r>
          </a:p>
        </p:txBody>
      </p:sp>
      <p:sp>
        <p:nvSpPr>
          <p:cNvPr id="5" name="Title 4">
            <a:extLst>
              <a:ext uri="{FF2B5EF4-FFF2-40B4-BE49-F238E27FC236}">
                <a16:creationId xmlns:a16="http://schemas.microsoft.com/office/drawing/2014/main" id="{A937859D-D864-4279-8621-F39AAFC8DB13}"/>
              </a:ext>
            </a:extLst>
          </p:cNvPr>
          <p:cNvSpPr>
            <a:spLocks noGrp="1"/>
          </p:cNvSpPr>
          <p:nvPr>
            <p:ph type="title"/>
          </p:nvPr>
        </p:nvSpPr>
        <p:spPr/>
        <p:txBody>
          <a:bodyPr/>
          <a:lstStyle/>
          <a:p>
            <a:r>
              <a:rPr lang="en-GB" dirty="0"/>
              <a:t>Profile of victims of hate crime</a:t>
            </a:r>
          </a:p>
        </p:txBody>
      </p:sp>
      <p:sp>
        <p:nvSpPr>
          <p:cNvPr id="6" name="Slide Number Placeholder 5">
            <a:extLst>
              <a:ext uri="{FF2B5EF4-FFF2-40B4-BE49-F238E27FC236}">
                <a16:creationId xmlns:a16="http://schemas.microsoft.com/office/drawing/2014/main" id="{DD80FEB9-E4EF-4D60-81FF-BE090A6B81DB}"/>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40</a:t>
            </a:fld>
            <a:endParaRPr lang="en-US" dirty="0"/>
          </a:p>
        </p:txBody>
      </p:sp>
      <p:sp>
        <p:nvSpPr>
          <p:cNvPr id="7" name="Footer Placeholder 6">
            <a:extLst>
              <a:ext uri="{FF2B5EF4-FFF2-40B4-BE49-F238E27FC236}">
                <a16:creationId xmlns:a16="http://schemas.microsoft.com/office/drawing/2014/main" id="{0042A7D5-406E-4670-AE0C-24CE4C17552D}"/>
              </a:ext>
            </a:extLst>
          </p:cNvPr>
          <p:cNvSpPr>
            <a:spLocks noGrp="1"/>
          </p:cNvSpPr>
          <p:nvPr>
            <p:ph type="ftr" sz="quarter" idx="3"/>
          </p:nvPr>
        </p:nvSpPr>
        <p:spPr/>
        <p:txBody>
          <a:bodyPr/>
          <a:lstStyle/>
          <a:p>
            <a:pPr defTabSz="457200">
              <a:defRPr/>
            </a:pPr>
            <a:r>
              <a:rPr lang="en-US" dirty="0">
                <a:solidFill>
                  <a:prstClr val="white"/>
                </a:solidFill>
              </a:rPr>
              <a:t>Oxfordshire </a:t>
            </a:r>
            <a:r>
              <a:rPr lang="en-GB" dirty="0">
                <a:solidFill>
                  <a:prstClr val="white"/>
                </a:solidFill>
              </a:rPr>
              <a:t>Strategic Intelligence Assessment 2022</a:t>
            </a:r>
            <a:endParaRPr lang="en-US" dirty="0">
              <a:solidFill>
                <a:prstClr val="white"/>
              </a:solidFill>
            </a:endParaRPr>
          </a:p>
        </p:txBody>
      </p:sp>
      <p:sp>
        <p:nvSpPr>
          <p:cNvPr id="10" name="TextBox 9">
            <a:extLst>
              <a:ext uri="{FF2B5EF4-FFF2-40B4-BE49-F238E27FC236}">
                <a16:creationId xmlns:a16="http://schemas.microsoft.com/office/drawing/2014/main" id="{2C563D82-4E2B-4E34-828D-10FE33381E05}"/>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8" name="Content Placeholder 2">
            <a:extLst>
              <a:ext uri="{FF2B5EF4-FFF2-40B4-BE49-F238E27FC236}">
                <a16:creationId xmlns:a16="http://schemas.microsoft.com/office/drawing/2014/main" id="{6CEC5528-F1F4-418A-A00C-2EAB8EEC1BDE}"/>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2"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7" action="ppaction://hlinksldjump">
                  <a:extLst>
                    <a:ext uri="{A12FA001-AC4F-418D-AE19-62706E023703}">
                      <ahyp:hlinkClr xmlns:ahyp="http://schemas.microsoft.com/office/drawing/2018/hyperlinkcolor" val="tx"/>
                    </a:ext>
                  </a:extLst>
                </a:hlinkClick>
              </a:rPr>
              <a:t>Hate crime</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34279382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F5B44-85AD-4955-A19B-6C633ECE1F12}"/>
              </a:ext>
            </a:extLst>
          </p:cNvPr>
          <p:cNvSpPr>
            <a:spLocks noGrp="1"/>
          </p:cNvSpPr>
          <p:nvPr>
            <p:ph type="title"/>
          </p:nvPr>
        </p:nvSpPr>
        <p:spPr/>
        <p:txBody>
          <a:bodyPr/>
          <a:lstStyle/>
          <a:p>
            <a:r>
              <a:rPr lang="en-GB" dirty="0"/>
              <a:t>Knife crime</a:t>
            </a:r>
          </a:p>
        </p:txBody>
      </p:sp>
      <p:sp>
        <p:nvSpPr>
          <p:cNvPr id="3" name="Slide Number Placeholder 2">
            <a:extLst>
              <a:ext uri="{FF2B5EF4-FFF2-40B4-BE49-F238E27FC236}">
                <a16:creationId xmlns:a16="http://schemas.microsoft.com/office/drawing/2014/main" id="{23892566-1B24-4942-9AE4-007EB4E2CB79}"/>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41</a:t>
            </a:fld>
            <a:endParaRPr lang="en-US" dirty="0"/>
          </a:p>
        </p:txBody>
      </p:sp>
      <p:sp>
        <p:nvSpPr>
          <p:cNvPr id="4" name="Footer Placeholder 3">
            <a:extLst>
              <a:ext uri="{FF2B5EF4-FFF2-40B4-BE49-F238E27FC236}">
                <a16:creationId xmlns:a16="http://schemas.microsoft.com/office/drawing/2014/main" id="{5DDF5DF5-4877-4EF0-9336-54FBC5CD761F}"/>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spTree>
    <p:extLst>
      <p:ext uri="{BB962C8B-B14F-4D97-AF65-F5344CB8AC3E}">
        <p14:creationId xmlns:p14="http://schemas.microsoft.com/office/powerpoint/2010/main" val="2119201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79659C4-5027-4C1F-A17C-88708394ED2D}"/>
              </a:ext>
            </a:extLst>
          </p:cNvPr>
          <p:cNvSpPr>
            <a:spLocks noGrp="1"/>
          </p:cNvSpPr>
          <p:nvPr>
            <p:ph idx="14"/>
          </p:nvPr>
        </p:nvSpPr>
        <p:spPr>
          <a:xfrm>
            <a:off x="3630086" y="4310743"/>
            <a:ext cx="2204657" cy="1970770"/>
          </a:xfrm>
        </p:spPr>
        <p:txBody>
          <a:bodyPr/>
          <a:lstStyle/>
          <a:p>
            <a:r>
              <a:rPr lang="en-GB" sz="1100" dirty="0">
                <a:hlinkClick r:id="rId2"/>
              </a:rPr>
              <a:t>Crime in England and Wales - Office for National Statistics (ons.gov.uk)</a:t>
            </a:r>
            <a:endParaRPr lang="en-GB" sz="1100" dirty="0"/>
          </a:p>
          <a:p>
            <a:endParaRPr lang="en-GB" sz="1100" dirty="0"/>
          </a:p>
          <a:p>
            <a:r>
              <a:rPr lang="en-GB" sz="1100" dirty="0"/>
              <a:t>Excludes data from Greater Manchester Police. </a:t>
            </a:r>
          </a:p>
          <a:p>
            <a:r>
              <a:rPr lang="en-GB" sz="1100" dirty="0"/>
              <a:t>*Assault with injury and assault with intent to cause serious harm</a:t>
            </a:r>
          </a:p>
          <a:p>
            <a:r>
              <a:rPr lang="en-GB" sz="1100" dirty="0"/>
              <a:t>**includes rape, attempted murder, homicide and sexual assault</a:t>
            </a:r>
          </a:p>
        </p:txBody>
      </p:sp>
      <p:sp>
        <p:nvSpPr>
          <p:cNvPr id="5" name="Title 4">
            <a:extLst>
              <a:ext uri="{FF2B5EF4-FFF2-40B4-BE49-F238E27FC236}">
                <a16:creationId xmlns:a16="http://schemas.microsoft.com/office/drawing/2014/main" id="{1E2FB1A1-241F-43B6-A385-99902641D23A}"/>
              </a:ext>
            </a:extLst>
          </p:cNvPr>
          <p:cNvSpPr>
            <a:spLocks noGrp="1"/>
          </p:cNvSpPr>
          <p:nvPr>
            <p:ph type="title"/>
          </p:nvPr>
        </p:nvSpPr>
        <p:spPr>
          <a:xfrm>
            <a:off x="3699164" y="871702"/>
            <a:ext cx="7873510" cy="617710"/>
          </a:xfrm>
        </p:spPr>
        <p:txBody>
          <a:bodyPr/>
          <a:lstStyle/>
          <a:p>
            <a:r>
              <a:rPr lang="en-GB" dirty="0"/>
              <a:t>Nationally incidents of police recorded knife-enabled crime decreased for the second consecutive year</a:t>
            </a:r>
          </a:p>
        </p:txBody>
      </p:sp>
      <p:sp>
        <p:nvSpPr>
          <p:cNvPr id="6" name="Slide Number Placeholder 5">
            <a:extLst>
              <a:ext uri="{FF2B5EF4-FFF2-40B4-BE49-F238E27FC236}">
                <a16:creationId xmlns:a16="http://schemas.microsoft.com/office/drawing/2014/main" id="{1B552F51-5C26-43D9-AD27-9E69E30BA045}"/>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42</a:t>
            </a:fld>
            <a:endParaRPr lang="en-US" dirty="0"/>
          </a:p>
        </p:txBody>
      </p:sp>
      <p:sp>
        <p:nvSpPr>
          <p:cNvPr id="7" name="Footer Placeholder 6">
            <a:extLst>
              <a:ext uri="{FF2B5EF4-FFF2-40B4-BE49-F238E27FC236}">
                <a16:creationId xmlns:a16="http://schemas.microsoft.com/office/drawing/2014/main" id="{8AB58039-0171-41C5-9F68-4CBCA5576D07}"/>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sp>
        <p:nvSpPr>
          <p:cNvPr id="8" name="Content Placeholder 1">
            <a:extLst>
              <a:ext uri="{FF2B5EF4-FFF2-40B4-BE49-F238E27FC236}">
                <a16:creationId xmlns:a16="http://schemas.microsoft.com/office/drawing/2014/main" id="{F3CAC5AB-E4A8-4000-BB23-DBD9A9DCC7A4}"/>
              </a:ext>
            </a:extLst>
          </p:cNvPr>
          <p:cNvSpPr>
            <a:spLocks noGrp="1"/>
          </p:cNvSpPr>
          <p:nvPr>
            <p:ph idx="1"/>
          </p:nvPr>
        </p:nvSpPr>
        <p:spPr>
          <a:xfrm>
            <a:off x="3699164" y="1631852"/>
            <a:ext cx="7873510" cy="1444724"/>
          </a:xfrm>
        </p:spPr>
        <p:txBody>
          <a:bodyPr>
            <a:normAutofit/>
          </a:bodyPr>
          <a:lstStyle/>
          <a:p>
            <a:pPr algn="l"/>
            <a:r>
              <a:rPr lang="en-GB" dirty="0"/>
              <a:t>National ONS data shows that knife-enabled crime recorded by the police saw a 4% decrease driven by a 15% decrease in robbery offences.</a:t>
            </a:r>
          </a:p>
          <a:p>
            <a:pPr algn="l"/>
            <a:r>
              <a:rPr lang="en-GB" dirty="0"/>
              <a:t>Levels of knife-enabled crime were lower during periods of lockdown but returned to pre-coronavirus (COVID-19) levels in the April to December 2021 period. Despite this, knife-enabled crime was still 10% lower in the year ending December 2021 compared with the pre-coronavirus year ending March 2019.</a:t>
            </a:r>
          </a:p>
          <a:p>
            <a:endParaRPr lang="en-GB" dirty="0"/>
          </a:p>
        </p:txBody>
      </p:sp>
      <p:pic>
        <p:nvPicPr>
          <p:cNvPr id="9" name="Picture 8">
            <a:extLst>
              <a:ext uri="{FF2B5EF4-FFF2-40B4-BE49-F238E27FC236}">
                <a16:creationId xmlns:a16="http://schemas.microsoft.com/office/drawing/2014/main" id="{0CF373D9-94F7-49D7-A12E-3794FCDA355A}"/>
              </a:ext>
            </a:extLst>
          </p:cNvPr>
          <p:cNvPicPr>
            <a:picLocks noChangeAspect="1"/>
          </p:cNvPicPr>
          <p:nvPr/>
        </p:nvPicPr>
        <p:blipFill>
          <a:blip r:embed="rId3"/>
          <a:stretch>
            <a:fillRect/>
          </a:stretch>
        </p:blipFill>
        <p:spPr>
          <a:xfrm>
            <a:off x="5924401" y="3538076"/>
            <a:ext cx="5584420" cy="2743438"/>
          </a:xfrm>
          <a:prstGeom prst="rect">
            <a:avLst/>
          </a:prstGeom>
        </p:spPr>
      </p:pic>
      <p:sp>
        <p:nvSpPr>
          <p:cNvPr id="10" name="TextBox 9">
            <a:extLst>
              <a:ext uri="{FF2B5EF4-FFF2-40B4-BE49-F238E27FC236}">
                <a16:creationId xmlns:a16="http://schemas.microsoft.com/office/drawing/2014/main" id="{9D1FFDA6-B3B9-4B70-A84C-336E3AE21628}"/>
              </a:ext>
            </a:extLst>
          </p:cNvPr>
          <p:cNvSpPr txBox="1"/>
          <p:nvPr/>
        </p:nvSpPr>
        <p:spPr>
          <a:xfrm>
            <a:off x="6688185" y="3321882"/>
            <a:ext cx="3777961" cy="307777"/>
          </a:xfrm>
          <a:prstGeom prst="rect">
            <a:avLst/>
          </a:prstGeom>
          <a:noFill/>
        </p:spPr>
        <p:txBody>
          <a:bodyPr wrap="square" rtlCol="0">
            <a:spAutoFit/>
          </a:bodyPr>
          <a:lstStyle/>
          <a:p>
            <a:r>
              <a:rPr lang="en-GB" sz="1400" b="1" dirty="0">
                <a:solidFill>
                  <a:schemeClr val="tx1">
                    <a:lumMod val="65000"/>
                    <a:lumOff val="35000"/>
                  </a:schemeClr>
                </a:solidFill>
              </a:rPr>
              <a:t>Knife-enabled crime England and Wales</a:t>
            </a:r>
            <a:endParaRPr lang="en-GB" dirty="0"/>
          </a:p>
        </p:txBody>
      </p:sp>
      <p:sp>
        <p:nvSpPr>
          <p:cNvPr id="11" name="TextBox 10">
            <a:extLst>
              <a:ext uri="{FF2B5EF4-FFF2-40B4-BE49-F238E27FC236}">
                <a16:creationId xmlns:a16="http://schemas.microsoft.com/office/drawing/2014/main" id="{27678035-D0FC-4090-9C4B-D48B94C9DDE7}"/>
              </a:ext>
            </a:extLst>
          </p:cNvPr>
          <p:cNvSpPr txBox="1"/>
          <p:nvPr/>
        </p:nvSpPr>
        <p:spPr>
          <a:xfrm>
            <a:off x="11077575" y="6465623"/>
            <a:ext cx="697644" cy="369332"/>
          </a:xfrm>
          <a:prstGeom prst="rect">
            <a:avLst/>
          </a:prstGeom>
          <a:solidFill>
            <a:srgbClr val="92D050"/>
          </a:solidFill>
        </p:spPr>
        <p:txBody>
          <a:bodyPr wrap="square" rtlCol="0">
            <a:spAutoFit/>
          </a:bodyPr>
          <a:lstStyle/>
          <a:p>
            <a:r>
              <a:rPr lang="en-GB" dirty="0"/>
              <a:t>New</a:t>
            </a:r>
          </a:p>
        </p:txBody>
      </p:sp>
      <p:sp>
        <p:nvSpPr>
          <p:cNvPr id="12" name="Content Placeholder 2">
            <a:extLst>
              <a:ext uri="{FF2B5EF4-FFF2-40B4-BE49-F238E27FC236}">
                <a16:creationId xmlns:a16="http://schemas.microsoft.com/office/drawing/2014/main" id="{3F984B51-686C-4C7D-8944-2B5B4FD12B7D}"/>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0" action="ppaction://hlinksldjump">
                  <a:extLst>
                    <a:ext uri="{A12FA001-AC4F-418D-AE19-62706E023703}">
                      <ahyp:hlinkClr xmlns:ahyp="http://schemas.microsoft.com/office/drawing/2018/hyperlinkcolor" val="tx"/>
                    </a:ext>
                  </a:extLst>
                </a:hlinkClick>
              </a:rPr>
              <a:t>Knife crime</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1838165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549CC4-B570-4A4A-95D6-C232C9933B73}"/>
              </a:ext>
            </a:extLst>
          </p:cNvPr>
          <p:cNvSpPr>
            <a:spLocks noGrp="1"/>
          </p:cNvSpPr>
          <p:nvPr>
            <p:ph idx="1"/>
          </p:nvPr>
        </p:nvSpPr>
        <p:spPr>
          <a:xfrm>
            <a:off x="3699164" y="1414732"/>
            <a:ext cx="7873510" cy="1128171"/>
          </a:xfrm>
        </p:spPr>
        <p:txBody>
          <a:bodyPr/>
          <a:lstStyle/>
          <a:p>
            <a:r>
              <a:rPr lang="en-GB" dirty="0"/>
              <a:t>For the calendar year January to December 2021, there were 139 perpetrators involved in possession of knife offences in Oxfordshire</a:t>
            </a:r>
          </a:p>
          <a:p>
            <a:r>
              <a:rPr lang="en-GB" dirty="0"/>
              <a:t>Of these 38 (27%) were young people aged under 18</a:t>
            </a:r>
          </a:p>
        </p:txBody>
      </p:sp>
      <p:sp>
        <p:nvSpPr>
          <p:cNvPr id="4" name="Content Placeholder 3">
            <a:extLst>
              <a:ext uri="{FF2B5EF4-FFF2-40B4-BE49-F238E27FC236}">
                <a16:creationId xmlns:a16="http://schemas.microsoft.com/office/drawing/2014/main" id="{2F323554-2C8F-4C24-AF13-5B956B937C0C}"/>
              </a:ext>
            </a:extLst>
          </p:cNvPr>
          <p:cNvSpPr>
            <a:spLocks noGrp="1"/>
          </p:cNvSpPr>
          <p:nvPr>
            <p:ph idx="14"/>
          </p:nvPr>
        </p:nvSpPr>
        <p:spPr>
          <a:xfrm>
            <a:off x="3699164" y="5329646"/>
            <a:ext cx="7873510" cy="1001017"/>
          </a:xfrm>
        </p:spPr>
        <p:txBody>
          <a:bodyPr/>
          <a:lstStyle/>
          <a:p>
            <a:r>
              <a:rPr lang="en-GB" dirty="0"/>
              <a:t>Data Source: Thames Valley Police Crime System - Niche </a:t>
            </a:r>
          </a:p>
          <a:p>
            <a:r>
              <a:rPr lang="en-GB" dirty="0"/>
              <a:t>Note: The above data is for suspects/offenders of valid crimes recorded under HO Category Number 10D - this will be classifications of; Possession of Article with Blade or Point', 'Having an article with a blade or point in a public place', 'Having an article with a blade or point on school premises', 'Threaten with an article with a blade or point in a public place' and 'Threaten with an article with a blade or point on school premises'.</a:t>
            </a:r>
          </a:p>
        </p:txBody>
      </p:sp>
      <p:sp>
        <p:nvSpPr>
          <p:cNvPr id="5" name="Title 4">
            <a:extLst>
              <a:ext uri="{FF2B5EF4-FFF2-40B4-BE49-F238E27FC236}">
                <a16:creationId xmlns:a16="http://schemas.microsoft.com/office/drawing/2014/main" id="{BB91BF16-5B56-4253-9E6F-82E1C24E5A16}"/>
              </a:ext>
            </a:extLst>
          </p:cNvPr>
          <p:cNvSpPr>
            <a:spLocks noGrp="1"/>
          </p:cNvSpPr>
          <p:nvPr>
            <p:ph type="title"/>
          </p:nvPr>
        </p:nvSpPr>
        <p:spPr/>
        <p:txBody>
          <a:bodyPr/>
          <a:lstStyle/>
          <a:p>
            <a:r>
              <a:rPr lang="en-GB" dirty="0"/>
              <a:t>Just over a quarter of possession of knife offences involved young people</a:t>
            </a:r>
          </a:p>
        </p:txBody>
      </p:sp>
      <p:sp>
        <p:nvSpPr>
          <p:cNvPr id="6" name="Slide Number Placeholder 5">
            <a:extLst>
              <a:ext uri="{FF2B5EF4-FFF2-40B4-BE49-F238E27FC236}">
                <a16:creationId xmlns:a16="http://schemas.microsoft.com/office/drawing/2014/main" id="{7227C5D7-2ADB-4521-A00D-54EC2D799D51}"/>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43</a:t>
            </a:fld>
            <a:endParaRPr lang="en-US" dirty="0"/>
          </a:p>
        </p:txBody>
      </p:sp>
      <p:sp>
        <p:nvSpPr>
          <p:cNvPr id="7" name="Footer Placeholder 6">
            <a:extLst>
              <a:ext uri="{FF2B5EF4-FFF2-40B4-BE49-F238E27FC236}">
                <a16:creationId xmlns:a16="http://schemas.microsoft.com/office/drawing/2014/main" id="{E8FB2024-8DD5-4BF8-867A-F91B07543FEF}"/>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sp>
        <p:nvSpPr>
          <p:cNvPr id="8" name="TextBox 7">
            <a:extLst>
              <a:ext uri="{FF2B5EF4-FFF2-40B4-BE49-F238E27FC236}">
                <a16:creationId xmlns:a16="http://schemas.microsoft.com/office/drawing/2014/main" id="{DC4CFEF0-0EBD-440C-B354-2D1110A1C073}"/>
              </a:ext>
            </a:extLst>
          </p:cNvPr>
          <p:cNvSpPr txBox="1"/>
          <p:nvPr/>
        </p:nvSpPr>
        <p:spPr>
          <a:xfrm>
            <a:off x="10990217" y="6465623"/>
            <a:ext cx="785002" cy="369332"/>
          </a:xfrm>
          <a:prstGeom prst="rect">
            <a:avLst/>
          </a:prstGeom>
          <a:solidFill>
            <a:srgbClr val="92D050"/>
          </a:solidFill>
        </p:spPr>
        <p:txBody>
          <a:bodyPr wrap="square" rtlCol="0">
            <a:spAutoFit/>
          </a:bodyPr>
          <a:lstStyle/>
          <a:p>
            <a:r>
              <a:rPr lang="en-GB" dirty="0"/>
              <a:t>New</a:t>
            </a:r>
          </a:p>
        </p:txBody>
      </p:sp>
      <p:sp>
        <p:nvSpPr>
          <p:cNvPr id="9" name="TextBox 8">
            <a:extLst>
              <a:ext uri="{FF2B5EF4-FFF2-40B4-BE49-F238E27FC236}">
                <a16:creationId xmlns:a16="http://schemas.microsoft.com/office/drawing/2014/main" id="{671B7BE0-D48E-4454-89CC-D6747E947DCC}"/>
              </a:ext>
            </a:extLst>
          </p:cNvPr>
          <p:cNvSpPr txBox="1"/>
          <p:nvPr/>
        </p:nvSpPr>
        <p:spPr>
          <a:xfrm>
            <a:off x="3699164" y="2779002"/>
            <a:ext cx="7800774" cy="523220"/>
          </a:xfrm>
          <a:prstGeom prst="rect">
            <a:avLst/>
          </a:prstGeom>
          <a:noFill/>
        </p:spPr>
        <p:txBody>
          <a:bodyPr wrap="square" rtlCol="0">
            <a:spAutoFit/>
          </a:bodyPr>
          <a:lstStyle/>
          <a:p>
            <a:r>
              <a:rPr lang="en-GB" sz="1400" b="1" dirty="0">
                <a:solidFill>
                  <a:schemeClr val="tx1">
                    <a:lumMod val="65000"/>
                    <a:lumOff val="35000"/>
                  </a:schemeClr>
                </a:solidFill>
              </a:rPr>
              <a:t>Perpetrators of Possession of an article with a blade or point </a:t>
            </a:r>
          </a:p>
          <a:p>
            <a:r>
              <a:rPr lang="en-GB" sz="1400" b="1" dirty="0">
                <a:solidFill>
                  <a:schemeClr val="tx1">
                    <a:lumMod val="65000"/>
                    <a:lumOff val="35000"/>
                  </a:schemeClr>
                </a:solidFill>
              </a:rPr>
              <a:t>Offences recorded in Oxfordshire Jan-Dec 2021</a:t>
            </a:r>
            <a:endParaRPr lang="en-GB" dirty="0"/>
          </a:p>
        </p:txBody>
      </p:sp>
      <p:graphicFrame>
        <p:nvGraphicFramePr>
          <p:cNvPr id="10" name="Content Placeholder 11">
            <a:extLst>
              <a:ext uri="{FF2B5EF4-FFF2-40B4-BE49-F238E27FC236}">
                <a16:creationId xmlns:a16="http://schemas.microsoft.com/office/drawing/2014/main" id="{B2174935-D94E-42D5-A471-4AE8D926A0B1}"/>
              </a:ext>
            </a:extLst>
          </p:cNvPr>
          <p:cNvGraphicFramePr>
            <a:graphicFrameLocks noGrp="1"/>
          </p:cNvGraphicFramePr>
          <p:nvPr>
            <p:ph idx="13"/>
            <p:extLst>
              <p:ext uri="{D42A27DB-BD31-4B8C-83A1-F6EECF244321}">
                <p14:modId xmlns:p14="http://schemas.microsoft.com/office/powerpoint/2010/main" val="866816535"/>
              </p:ext>
            </p:extLst>
          </p:nvPr>
        </p:nvGraphicFramePr>
        <p:xfrm>
          <a:off x="3798767" y="3302222"/>
          <a:ext cx="5149440" cy="1881435"/>
        </p:xfrm>
        <a:graphic>
          <a:graphicData uri="http://schemas.openxmlformats.org/drawingml/2006/table">
            <a:tbl>
              <a:tblPr firstRow="1" firstCol="1" bandRow="1">
                <a:tableStyleId>{3B4B98B0-60AC-42C2-AFA5-B58CD77FA1E5}</a:tableStyleId>
              </a:tblPr>
              <a:tblGrid>
                <a:gridCol w="1599172">
                  <a:extLst>
                    <a:ext uri="{9D8B030D-6E8A-4147-A177-3AD203B41FA5}">
                      <a16:colId xmlns:a16="http://schemas.microsoft.com/office/drawing/2014/main" val="4170940130"/>
                    </a:ext>
                  </a:extLst>
                </a:gridCol>
                <a:gridCol w="887567">
                  <a:extLst>
                    <a:ext uri="{9D8B030D-6E8A-4147-A177-3AD203B41FA5}">
                      <a16:colId xmlns:a16="http://schemas.microsoft.com/office/drawing/2014/main" val="2244615599"/>
                    </a:ext>
                  </a:extLst>
                </a:gridCol>
                <a:gridCol w="887567">
                  <a:extLst>
                    <a:ext uri="{9D8B030D-6E8A-4147-A177-3AD203B41FA5}">
                      <a16:colId xmlns:a16="http://schemas.microsoft.com/office/drawing/2014/main" val="4261321779"/>
                    </a:ext>
                  </a:extLst>
                </a:gridCol>
                <a:gridCol w="887567">
                  <a:extLst>
                    <a:ext uri="{9D8B030D-6E8A-4147-A177-3AD203B41FA5}">
                      <a16:colId xmlns:a16="http://schemas.microsoft.com/office/drawing/2014/main" val="1740661104"/>
                    </a:ext>
                  </a:extLst>
                </a:gridCol>
                <a:gridCol w="887567">
                  <a:extLst>
                    <a:ext uri="{9D8B030D-6E8A-4147-A177-3AD203B41FA5}">
                      <a16:colId xmlns:a16="http://schemas.microsoft.com/office/drawing/2014/main" val="574589988"/>
                    </a:ext>
                  </a:extLst>
                </a:gridCol>
              </a:tblGrid>
              <a:tr h="242143">
                <a:tc>
                  <a:txBody>
                    <a:bodyPr/>
                    <a:lstStyle/>
                    <a:p>
                      <a:endParaRPr lang="en-GB" sz="1200" dirty="0">
                        <a:effectLst/>
                        <a:latin typeface="Calibri" panose="020F0502020204030204" pitchFamily="34" charset="0"/>
                        <a:cs typeface="Calibri" panose="020F0502020204030204" pitchFamily="34" charset="0"/>
                      </a:endParaRPr>
                    </a:p>
                  </a:txBody>
                  <a:tcPr marL="28049" marR="28049" marT="0" marB="0" anchor="ctr"/>
                </a:tc>
                <a:tc>
                  <a:txBody>
                    <a:bodyPr/>
                    <a:lstStyle/>
                    <a:p>
                      <a:pPr algn="ctr" fontAlgn="b"/>
                      <a:r>
                        <a:rPr lang="en-GB" sz="1200" b="1" kern="1200" dirty="0">
                          <a:solidFill>
                            <a:schemeClr val="tx1"/>
                          </a:solidFill>
                          <a:effectLst/>
                          <a:latin typeface="Calibri" panose="020F0502020204030204" pitchFamily="34" charset="0"/>
                          <a:ea typeface="+mn-ea"/>
                          <a:cs typeface="Calibri" panose="020F0502020204030204" pitchFamily="34" charset="0"/>
                        </a:rPr>
                        <a:t>0-17</a:t>
                      </a:r>
                    </a:p>
                  </a:txBody>
                  <a:tcPr marL="9525" marR="9525" marT="9525" marB="0" anchor="ctr"/>
                </a:tc>
                <a:tc>
                  <a:txBody>
                    <a:bodyPr/>
                    <a:lstStyle/>
                    <a:p>
                      <a:pPr algn="ctr" fontAlgn="b"/>
                      <a:r>
                        <a:rPr lang="en-GB" sz="1200" b="1" kern="1200" dirty="0">
                          <a:solidFill>
                            <a:schemeClr val="tx1"/>
                          </a:solidFill>
                          <a:effectLst/>
                          <a:latin typeface="Calibri" panose="020F0502020204030204" pitchFamily="34" charset="0"/>
                          <a:ea typeface="+mn-ea"/>
                          <a:cs typeface="Calibri" panose="020F0502020204030204" pitchFamily="34" charset="0"/>
                        </a:rPr>
                        <a:t>18 and over</a:t>
                      </a:r>
                    </a:p>
                  </a:txBody>
                  <a:tcPr marL="9525" marR="9525" marT="9525" marB="0" anchor="ctr"/>
                </a:tc>
                <a:tc>
                  <a:txBody>
                    <a:bodyPr/>
                    <a:lstStyle/>
                    <a:p>
                      <a:pPr algn="ctr" fontAlgn="b"/>
                      <a:r>
                        <a:rPr lang="en-GB" sz="1200" b="1" kern="1200">
                          <a:solidFill>
                            <a:schemeClr val="tx1"/>
                          </a:solidFill>
                          <a:effectLst/>
                          <a:latin typeface="Calibri" panose="020F0502020204030204" pitchFamily="34" charset="0"/>
                          <a:ea typeface="+mn-ea"/>
                          <a:cs typeface="Calibri" panose="020F0502020204030204" pitchFamily="34" charset="0"/>
                        </a:rPr>
                        <a:t>Age not Recorded</a:t>
                      </a:r>
                    </a:p>
                  </a:txBody>
                  <a:tcPr marL="9525" marR="9525" marT="9525" marB="0" anchor="ctr"/>
                </a:tc>
                <a:tc>
                  <a:txBody>
                    <a:bodyPr/>
                    <a:lstStyle/>
                    <a:p>
                      <a:pPr algn="ctr" fontAlgn="b"/>
                      <a:r>
                        <a:rPr lang="en-GB" sz="1200" b="1" kern="1200">
                          <a:solidFill>
                            <a:schemeClr val="tx1"/>
                          </a:solidFill>
                          <a:effectLst/>
                          <a:latin typeface="Calibri" panose="020F0502020204030204" pitchFamily="34" charset="0"/>
                          <a:ea typeface="+mn-ea"/>
                          <a:cs typeface="Calibri" panose="020F0502020204030204" pitchFamily="34" charset="0"/>
                        </a:rPr>
                        <a:t>Total</a:t>
                      </a:r>
                    </a:p>
                  </a:txBody>
                  <a:tcPr marL="9525" marR="9525" marT="9525" marB="0" anchor="ctr"/>
                </a:tc>
                <a:extLst>
                  <a:ext uri="{0D108BD9-81ED-4DB2-BD59-A6C34878D82A}">
                    <a16:rowId xmlns:a16="http://schemas.microsoft.com/office/drawing/2014/main" val="760311019"/>
                  </a:ext>
                </a:extLst>
              </a:tr>
              <a:tr h="250550">
                <a:tc>
                  <a:txBody>
                    <a:bodyPr/>
                    <a:lstStyle/>
                    <a:p>
                      <a:pPr>
                        <a:spcAft>
                          <a:spcPts val="0"/>
                        </a:spcAft>
                      </a:pPr>
                      <a:r>
                        <a:rPr lang="en-GB" sz="1200" b="0" dirty="0">
                          <a:effectLst/>
                          <a:latin typeface="Calibri" panose="020F0502020204030204" pitchFamily="34" charset="0"/>
                          <a:cs typeface="Calibri" panose="020F0502020204030204" pitchFamily="34" charset="0"/>
                        </a:rPr>
                        <a:t>Cherwell</a:t>
                      </a:r>
                      <a:endParaRPr lang="en-GB" sz="1200" b="0" dirty="0">
                        <a:effectLst/>
                        <a:latin typeface="Calibri" panose="020F0502020204030204" pitchFamily="34" charset="0"/>
                        <a:ea typeface="Calibri" panose="020F0502020204030204" pitchFamily="34" charset="0"/>
                        <a:cs typeface="Calibri" panose="020F0502020204030204" pitchFamily="34" charset="0"/>
                      </a:endParaRPr>
                    </a:p>
                  </a:txBody>
                  <a:tcPr marL="28049" marR="28049" marT="0" marB="0" anchor="ctr"/>
                </a:tc>
                <a:tc>
                  <a:txBody>
                    <a:bodyPr/>
                    <a:lstStyle/>
                    <a:p>
                      <a:pPr algn="ctr" fontAlgn="b"/>
                      <a:r>
                        <a:rPr lang="en-GB" sz="1200" b="0" kern="1200" dirty="0">
                          <a:solidFill>
                            <a:schemeClr val="tx1"/>
                          </a:solidFill>
                          <a:effectLst/>
                          <a:latin typeface="Calibri" panose="020F0502020204030204" pitchFamily="34" charset="0"/>
                          <a:ea typeface="+mn-ea"/>
                          <a:cs typeface="Calibri" panose="020F0502020204030204" pitchFamily="34" charset="0"/>
                        </a:rPr>
                        <a:t>7</a:t>
                      </a:r>
                    </a:p>
                  </a:txBody>
                  <a:tcPr marL="9525" marR="9525" marT="9525" marB="0" anchor="ctr"/>
                </a:tc>
                <a:tc>
                  <a:txBody>
                    <a:bodyPr/>
                    <a:lstStyle/>
                    <a:p>
                      <a:pPr algn="ctr" fontAlgn="b"/>
                      <a:r>
                        <a:rPr lang="en-GB" sz="1200" b="0" kern="1200" dirty="0">
                          <a:solidFill>
                            <a:schemeClr val="tx1"/>
                          </a:solidFill>
                          <a:effectLst/>
                          <a:latin typeface="Calibri" panose="020F0502020204030204" pitchFamily="34" charset="0"/>
                          <a:ea typeface="+mn-ea"/>
                          <a:cs typeface="Calibri" panose="020F0502020204030204" pitchFamily="34" charset="0"/>
                        </a:rPr>
                        <a:t>24</a:t>
                      </a:r>
                    </a:p>
                  </a:txBody>
                  <a:tcPr marL="9525" marR="9525" marT="9525" marB="0" anchor="ctr"/>
                </a:tc>
                <a:tc>
                  <a:txBody>
                    <a:bodyPr/>
                    <a:lstStyle/>
                    <a:p>
                      <a:pPr algn="ctr" fontAlgn="b"/>
                      <a:r>
                        <a:rPr lang="en-GB" sz="1200" b="0" kern="1200">
                          <a:solidFill>
                            <a:schemeClr val="tx1"/>
                          </a:solidFill>
                          <a:effectLst/>
                          <a:latin typeface="Calibri" panose="020F0502020204030204" pitchFamily="34" charset="0"/>
                          <a:ea typeface="+mn-ea"/>
                          <a:cs typeface="Calibri" panose="020F0502020204030204" pitchFamily="34" charset="0"/>
                        </a:rPr>
                        <a:t>0</a:t>
                      </a:r>
                    </a:p>
                  </a:txBody>
                  <a:tcPr marL="9525" marR="9525" marT="9525" marB="0" anchor="ctr"/>
                </a:tc>
                <a:tc>
                  <a:txBody>
                    <a:bodyPr/>
                    <a:lstStyle/>
                    <a:p>
                      <a:pPr algn="ctr" fontAlgn="b"/>
                      <a:r>
                        <a:rPr lang="en-GB" sz="1200" b="0" kern="1200">
                          <a:solidFill>
                            <a:schemeClr val="tx1"/>
                          </a:solidFill>
                          <a:effectLst/>
                          <a:latin typeface="Calibri" panose="020F0502020204030204" pitchFamily="34" charset="0"/>
                          <a:ea typeface="+mn-ea"/>
                          <a:cs typeface="Calibri" panose="020F0502020204030204" pitchFamily="34" charset="0"/>
                        </a:rPr>
                        <a:t>31</a:t>
                      </a:r>
                    </a:p>
                  </a:txBody>
                  <a:tcPr marL="9525" marR="9525" marT="9525" marB="0" anchor="ctr"/>
                </a:tc>
                <a:extLst>
                  <a:ext uri="{0D108BD9-81ED-4DB2-BD59-A6C34878D82A}">
                    <a16:rowId xmlns:a16="http://schemas.microsoft.com/office/drawing/2014/main" val="1324398637"/>
                  </a:ext>
                </a:extLst>
              </a:tr>
              <a:tr h="250550">
                <a:tc>
                  <a:txBody>
                    <a:bodyPr/>
                    <a:lstStyle/>
                    <a:p>
                      <a:pPr>
                        <a:spcAft>
                          <a:spcPts val="0"/>
                        </a:spcAft>
                      </a:pPr>
                      <a:r>
                        <a:rPr lang="en-GB" sz="1200" b="0" dirty="0">
                          <a:effectLst/>
                          <a:latin typeface="Calibri" panose="020F0502020204030204" pitchFamily="34" charset="0"/>
                          <a:cs typeface="Calibri" panose="020F0502020204030204" pitchFamily="34" charset="0"/>
                        </a:rPr>
                        <a:t>Oxford</a:t>
                      </a:r>
                      <a:endParaRPr lang="en-GB" sz="1200" b="0" dirty="0">
                        <a:effectLst/>
                        <a:latin typeface="Calibri" panose="020F0502020204030204" pitchFamily="34" charset="0"/>
                        <a:ea typeface="Calibri" panose="020F0502020204030204" pitchFamily="34" charset="0"/>
                        <a:cs typeface="Calibri" panose="020F0502020204030204" pitchFamily="34" charset="0"/>
                      </a:endParaRPr>
                    </a:p>
                  </a:txBody>
                  <a:tcPr marL="28049" marR="28049" marT="0" marB="0" anchor="ctr"/>
                </a:tc>
                <a:tc>
                  <a:txBody>
                    <a:bodyPr/>
                    <a:lstStyle/>
                    <a:p>
                      <a:pPr algn="ctr" fontAlgn="b"/>
                      <a:r>
                        <a:rPr lang="en-GB" sz="1200" b="0" kern="1200" dirty="0">
                          <a:solidFill>
                            <a:schemeClr val="tx1"/>
                          </a:solidFill>
                          <a:effectLst/>
                          <a:latin typeface="Calibri" panose="020F0502020204030204" pitchFamily="34" charset="0"/>
                          <a:ea typeface="+mn-ea"/>
                          <a:cs typeface="Calibri" panose="020F0502020204030204" pitchFamily="34" charset="0"/>
                        </a:rPr>
                        <a:t>15</a:t>
                      </a:r>
                    </a:p>
                  </a:txBody>
                  <a:tcPr marL="9525" marR="9525" marT="9525" marB="0" anchor="ctr"/>
                </a:tc>
                <a:tc>
                  <a:txBody>
                    <a:bodyPr/>
                    <a:lstStyle/>
                    <a:p>
                      <a:pPr algn="ctr" fontAlgn="b"/>
                      <a:r>
                        <a:rPr lang="en-GB" sz="1200" b="0" kern="1200" dirty="0">
                          <a:solidFill>
                            <a:schemeClr val="tx1"/>
                          </a:solidFill>
                          <a:effectLst/>
                          <a:latin typeface="Calibri" panose="020F0502020204030204" pitchFamily="34" charset="0"/>
                          <a:ea typeface="+mn-ea"/>
                          <a:cs typeface="Calibri" panose="020F0502020204030204" pitchFamily="34" charset="0"/>
                        </a:rPr>
                        <a:t>39</a:t>
                      </a:r>
                    </a:p>
                  </a:txBody>
                  <a:tcPr marL="9525" marR="9525" marT="9525" marB="0" anchor="ctr"/>
                </a:tc>
                <a:tc>
                  <a:txBody>
                    <a:bodyPr/>
                    <a:lstStyle/>
                    <a:p>
                      <a:pPr algn="ctr" fontAlgn="b"/>
                      <a:r>
                        <a:rPr lang="en-GB" sz="1200" b="0" kern="1200" dirty="0">
                          <a:solidFill>
                            <a:schemeClr val="tx1"/>
                          </a:solidFill>
                          <a:effectLst/>
                          <a:latin typeface="Calibri" panose="020F0502020204030204" pitchFamily="34" charset="0"/>
                          <a:ea typeface="+mn-ea"/>
                          <a:cs typeface="Calibri" panose="020F0502020204030204" pitchFamily="34" charset="0"/>
                        </a:rPr>
                        <a:t>0</a:t>
                      </a:r>
                    </a:p>
                  </a:txBody>
                  <a:tcPr marL="9525" marR="9525" marT="9525" marB="0" anchor="ctr"/>
                </a:tc>
                <a:tc>
                  <a:txBody>
                    <a:bodyPr/>
                    <a:lstStyle/>
                    <a:p>
                      <a:pPr algn="ctr" fontAlgn="b"/>
                      <a:r>
                        <a:rPr lang="en-GB" sz="1200" b="0" kern="1200">
                          <a:solidFill>
                            <a:schemeClr val="tx1"/>
                          </a:solidFill>
                          <a:effectLst/>
                          <a:latin typeface="Calibri" panose="020F0502020204030204" pitchFamily="34" charset="0"/>
                          <a:ea typeface="+mn-ea"/>
                          <a:cs typeface="Calibri" panose="020F0502020204030204" pitchFamily="34" charset="0"/>
                        </a:rPr>
                        <a:t>54</a:t>
                      </a:r>
                    </a:p>
                  </a:txBody>
                  <a:tcPr marL="9525" marR="9525" marT="9525" marB="0" anchor="ctr"/>
                </a:tc>
                <a:extLst>
                  <a:ext uri="{0D108BD9-81ED-4DB2-BD59-A6C34878D82A}">
                    <a16:rowId xmlns:a16="http://schemas.microsoft.com/office/drawing/2014/main" val="1161195597"/>
                  </a:ext>
                </a:extLst>
              </a:tr>
              <a:tr h="250550">
                <a:tc>
                  <a:txBody>
                    <a:bodyPr/>
                    <a:lstStyle/>
                    <a:p>
                      <a:pPr>
                        <a:spcAft>
                          <a:spcPts val="0"/>
                        </a:spcAft>
                      </a:pPr>
                      <a:r>
                        <a:rPr lang="en-GB" sz="1200" b="0" dirty="0">
                          <a:effectLst/>
                          <a:latin typeface="Calibri" panose="020F0502020204030204" pitchFamily="34" charset="0"/>
                          <a:cs typeface="Calibri" panose="020F0502020204030204" pitchFamily="34" charset="0"/>
                        </a:rPr>
                        <a:t>South Oxfordshire</a:t>
                      </a:r>
                      <a:endParaRPr lang="en-GB" sz="1200" b="0" dirty="0">
                        <a:effectLst/>
                        <a:latin typeface="Calibri" panose="020F0502020204030204" pitchFamily="34" charset="0"/>
                        <a:ea typeface="Calibri" panose="020F0502020204030204" pitchFamily="34" charset="0"/>
                        <a:cs typeface="Calibri" panose="020F0502020204030204" pitchFamily="34" charset="0"/>
                      </a:endParaRPr>
                    </a:p>
                  </a:txBody>
                  <a:tcPr marL="28049" marR="28049" marT="0" marB="0" anchor="ctr"/>
                </a:tc>
                <a:tc>
                  <a:txBody>
                    <a:bodyPr/>
                    <a:lstStyle/>
                    <a:p>
                      <a:pPr algn="ctr" fontAlgn="b"/>
                      <a:r>
                        <a:rPr lang="en-GB" sz="1200" b="0" kern="1200">
                          <a:solidFill>
                            <a:schemeClr val="tx1"/>
                          </a:solidFill>
                          <a:effectLst/>
                          <a:latin typeface="Calibri" panose="020F0502020204030204" pitchFamily="34" charset="0"/>
                          <a:ea typeface="+mn-ea"/>
                          <a:cs typeface="Calibri" panose="020F0502020204030204" pitchFamily="34" charset="0"/>
                        </a:rPr>
                        <a:t>4</a:t>
                      </a:r>
                    </a:p>
                  </a:txBody>
                  <a:tcPr marL="9525" marR="9525" marT="9525" marB="0" anchor="ctr"/>
                </a:tc>
                <a:tc>
                  <a:txBody>
                    <a:bodyPr/>
                    <a:lstStyle/>
                    <a:p>
                      <a:pPr algn="ctr" fontAlgn="b"/>
                      <a:r>
                        <a:rPr lang="en-GB" sz="1200" b="0" kern="1200" dirty="0">
                          <a:solidFill>
                            <a:schemeClr val="tx1"/>
                          </a:solidFill>
                          <a:effectLst/>
                          <a:latin typeface="Calibri" panose="020F0502020204030204" pitchFamily="34" charset="0"/>
                          <a:ea typeface="+mn-ea"/>
                          <a:cs typeface="Calibri" panose="020F0502020204030204" pitchFamily="34" charset="0"/>
                        </a:rPr>
                        <a:t>10</a:t>
                      </a:r>
                    </a:p>
                  </a:txBody>
                  <a:tcPr marL="9525" marR="9525" marT="9525" marB="0" anchor="ctr"/>
                </a:tc>
                <a:tc>
                  <a:txBody>
                    <a:bodyPr/>
                    <a:lstStyle/>
                    <a:p>
                      <a:pPr algn="ctr" fontAlgn="b"/>
                      <a:r>
                        <a:rPr lang="en-GB" sz="1200" b="0" kern="1200" dirty="0">
                          <a:solidFill>
                            <a:schemeClr val="tx1"/>
                          </a:solidFill>
                          <a:effectLst/>
                          <a:latin typeface="Calibri" panose="020F0502020204030204" pitchFamily="34" charset="0"/>
                          <a:ea typeface="+mn-ea"/>
                          <a:cs typeface="Calibri" panose="020F0502020204030204" pitchFamily="34" charset="0"/>
                        </a:rPr>
                        <a:t>0</a:t>
                      </a:r>
                    </a:p>
                  </a:txBody>
                  <a:tcPr marL="9525" marR="9525" marT="9525" marB="0" anchor="ctr"/>
                </a:tc>
                <a:tc>
                  <a:txBody>
                    <a:bodyPr/>
                    <a:lstStyle/>
                    <a:p>
                      <a:pPr algn="ctr" fontAlgn="b"/>
                      <a:r>
                        <a:rPr lang="en-GB" sz="1200" b="0" kern="1200" dirty="0">
                          <a:solidFill>
                            <a:schemeClr val="tx1"/>
                          </a:solidFill>
                          <a:effectLst/>
                          <a:latin typeface="Calibri" panose="020F0502020204030204" pitchFamily="34" charset="0"/>
                          <a:ea typeface="+mn-ea"/>
                          <a:cs typeface="Calibri" panose="020F0502020204030204" pitchFamily="34" charset="0"/>
                        </a:rPr>
                        <a:t>14</a:t>
                      </a:r>
                    </a:p>
                  </a:txBody>
                  <a:tcPr marL="9525" marR="9525" marT="9525" marB="0" anchor="ctr"/>
                </a:tc>
                <a:extLst>
                  <a:ext uri="{0D108BD9-81ED-4DB2-BD59-A6C34878D82A}">
                    <a16:rowId xmlns:a16="http://schemas.microsoft.com/office/drawing/2014/main" val="1882454805"/>
                  </a:ext>
                </a:extLst>
              </a:tr>
              <a:tr h="250550">
                <a:tc>
                  <a:txBody>
                    <a:bodyPr/>
                    <a:lstStyle/>
                    <a:p>
                      <a:pPr>
                        <a:spcAft>
                          <a:spcPts val="0"/>
                        </a:spcAft>
                      </a:pPr>
                      <a:r>
                        <a:rPr lang="en-GB" sz="1200" b="0" dirty="0">
                          <a:effectLst/>
                          <a:latin typeface="Calibri" panose="020F0502020204030204" pitchFamily="34" charset="0"/>
                          <a:cs typeface="Calibri" panose="020F0502020204030204" pitchFamily="34" charset="0"/>
                        </a:rPr>
                        <a:t>Vale of White Horse</a:t>
                      </a:r>
                      <a:endParaRPr lang="en-GB" sz="1200" b="0" dirty="0">
                        <a:effectLst/>
                        <a:latin typeface="Calibri" panose="020F0502020204030204" pitchFamily="34" charset="0"/>
                        <a:ea typeface="Calibri" panose="020F0502020204030204" pitchFamily="34" charset="0"/>
                        <a:cs typeface="Calibri" panose="020F0502020204030204" pitchFamily="34" charset="0"/>
                      </a:endParaRPr>
                    </a:p>
                  </a:txBody>
                  <a:tcPr marL="28049" marR="28049" marT="0" marB="0" anchor="ctr"/>
                </a:tc>
                <a:tc>
                  <a:txBody>
                    <a:bodyPr/>
                    <a:lstStyle/>
                    <a:p>
                      <a:pPr algn="ctr" fontAlgn="b"/>
                      <a:r>
                        <a:rPr lang="en-GB" sz="1200" b="0" kern="1200">
                          <a:solidFill>
                            <a:schemeClr val="tx1"/>
                          </a:solidFill>
                          <a:effectLst/>
                          <a:latin typeface="Calibri" panose="020F0502020204030204" pitchFamily="34" charset="0"/>
                          <a:ea typeface="+mn-ea"/>
                          <a:cs typeface="Calibri" panose="020F0502020204030204" pitchFamily="34" charset="0"/>
                        </a:rPr>
                        <a:t>7</a:t>
                      </a:r>
                    </a:p>
                  </a:txBody>
                  <a:tcPr marL="9525" marR="9525" marT="9525" marB="0" anchor="ctr"/>
                </a:tc>
                <a:tc>
                  <a:txBody>
                    <a:bodyPr/>
                    <a:lstStyle/>
                    <a:p>
                      <a:pPr algn="ctr" fontAlgn="b"/>
                      <a:r>
                        <a:rPr lang="en-GB" sz="1200" b="0" kern="1200">
                          <a:solidFill>
                            <a:schemeClr val="tx1"/>
                          </a:solidFill>
                          <a:effectLst/>
                          <a:latin typeface="Calibri" panose="020F0502020204030204" pitchFamily="34" charset="0"/>
                          <a:ea typeface="+mn-ea"/>
                          <a:cs typeface="Calibri" panose="020F0502020204030204" pitchFamily="34" charset="0"/>
                        </a:rPr>
                        <a:t>19</a:t>
                      </a:r>
                    </a:p>
                  </a:txBody>
                  <a:tcPr marL="9525" marR="9525" marT="9525" marB="0" anchor="ctr"/>
                </a:tc>
                <a:tc>
                  <a:txBody>
                    <a:bodyPr/>
                    <a:lstStyle/>
                    <a:p>
                      <a:pPr algn="ctr" fontAlgn="b"/>
                      <a:r>
                        <a:rPr lang="en-GB" sz="1200" b="0" kern="1200" dirty="0">
                          <a:solidFill>
                            <a:schemeClr val="tx1"/>
                          </a:solidFill>
                          <a:effectLst/>
                          <a:latin typeface="Calibri" panose="020F0502020204030204" pitchFamily="34" charset="0"/>
                          <a:ea typeface="+mn-ea"/>
                          <a:cs typeface="Calibri" panose="020F0502020204030204" pitchFamily="34" charset="0"/>
                        </a:rPr>
                        <a:t>0</a:t>
                      </a:r>
                    </a:p>
                  </a:txBody>
                  <a:tcPr marL="9525" marR="9525" marT="9525" marB="0" anchor="ctr"/>
                </a:tc>
                <a:tc>
                  <a:txBody>
                    <a:bodyPr/>
                    <a:lstStyle/>
                    <a:p>
                      <a:pPr algn="ctr" fontAlgn="b"/>
                      <a:r>
                        <a:rPr lang="en-GB" sz="1200" b="0" kern="1200" dirty="0">
                          <a:solidFill>
                            <a:schemeClr val="tx1"/>
                          </a:solidFill>
                          <a:effectLst/>
                          <a:latin typeface="Calibri" panose="020F0502020204030204" pitchFamily="34" charset="0"/>
                          <a:ea typeface="+mn-ea"/>
                          <a:cs typeface="Calibri" panose="020F0502020204030204" pitchFamily="34" charset="0"/>
                        </a:rPr>
                        <a:t>26</a:t>
                      </a:r>
                    </a:p>
                  </a:txBody>
                  <a:tcPr marL="9525" marR="9525" marT="9525" marB="0" anchor="ctr"/>
                </a:tc>
                <a:extLst>
                  <a:ext uri="{0D108BD9-81ED-4DB2-BD59-A6C34878D82A}">
                    <a16:rowId xmlns:a16="http://schemas.microsoft.com/office/drawing/2014/main" val="1614749313"/>
                  </a:ext>
                </a:extLst>
              </a:tr>
              <a:tr h="250550">
                <a:tc>
                  <a:txBody>
                    <a:bodyPr/>
                    <a:lstStyle/>
                    <a:p>
                      <a:pPr>
                        <a:spcAft>
                          <a:spcPts val="0"/>
                        </a:spcAft>
                      </a:pPr>
                      <a:r>
                        <a:rPr lang="en-GB" sz="1200" b="0" dirty="0">
                          <a:effectLst/>
                          <a:latin typeface="Calibri" panose="020F0502020204030204" pitchFamily="34" charset="0"/>
                          <a:cs typeface="Calibri" panose="020F0502020204030204" pitchFamily="34" charset="0"/>
                        </a:rPr>
                        <a:t>West Oxfordshire</a:t>
                      </a:r>
                      <a:endParaRPr lang="en-GB" sz="1200" b="0" dirty="0">
                        <a:effectLst/>
                        <a:latin typeface="Calibri" panose="020F0502020204030204" pitchFamily="34" charset="0"/>
                        <a:ea typeface="Calibri" panose="020F0502020204030204" pitchFamily="34" charset="0"/>
                        <a:cs typeface="Calibri" panose="020F0502020204030204" pitchFamily="34" charset="0"/>
                      </a:endParaRPr>
                    </a:p>
                  </a:txBody>
                  <a:tcPr marL="28049" marR="28049" marT="0" marB="0" anchor="ctr"/>
                </a:tc>
                <a:tc>
                  <a:txBody>
                    <a:bodyPr/>
                    <a:lstStyle/>
                    <a:p>
                      <a:pPr algn="ctr" fontAlgn="b"/>
                      <a:r>
                        <a:rPr lang="en-GB" sz="1200" b="0" kern="1200">
                          <a:solidFill>
                            <a:schemeClr val="tx1"/>
                          </a:solidFill>
                          <a:effectLst/>
                          <a:latin typeface="Calibri" panose="020F0502020204030204" pitchFamily="34" charset="0"/>
                          <a:ea typeface="+mn-ea"/>
                          <a:cs typeface="Calibri" panose="020F0502020204030204" pitchFamily="34" charset="0"/>
                        </a:rPr>
                        <a:t>5</a:t>
                      </a:r>
                    </a:p>
                  </a:txBody>
                  <a:tcPr marL="9525" marR="9525" marT="9525" marB="0" anchor="ctr"/>
                </a:tc>
                <a:tc>
                  <a:txBody>
                    <a:bodyPr/>
                    <a:lstStyle/>
                    <a:p>
                      <a:pPr algn="ctr" fontAlgn="b"/>
                      <a:r>
                        <a:rPr lang="en-GB" sz="1200" b="0" kern="1200">
                          <a:solidFill>
                            <a:schemeClr val="tx1"/>
                          </a:solidFill>
                          <a:effectLst/>
                          <a:latin typeface="Calibri" panose="020F0502020204030204" pitchFamily="34" charset="0"/>
                          <a:ea typeface="+mn-ea"/>
                          <a:cs typeface="Calibri" panose="020F0502020204030204" pitchFamily="34" charset="0"/>
                        </a:rPr>
                        <a:t>8</a:t>
                      </a:r>
                    </a:p>
                  </a:txBody>
                  <a:tcPr marL="9525" marR="9525" marT="9525" marB="0" anchor="ctr"/>
                </a:tc>
                <a:tc>
                  <a:txBody>
                    <a:bodyPr/>
                    <a:lstStyle/>
                    <a:p>
                      <a:pPr algn="ctr" fontAlgn="b"/>
                      <a:r>
                        <a:rPr lang="en-GB" sz="1200" b="0" kern="1200" dirty="0">
                          <a:solidFill>
                            <a:schemeClr val="tx1"/>
                          </a:solidFill>
                          <a:effectLst/>
                          <a:latin typeface="Calibri" panose="020F0502020204030204" pitchFamily="34" charset="0"/>
                          <a:ea typeface="+mn-ea"/>
                          <a:cs typeface="Calibri" panose="020F0502020204030204" pitchFamily="34" charset="0"/>
                        </a:rPr>
                        <a:t>1</a:t>
                      </a:r>
                    </a:p>
                  </a:txBody>
                  <a:tcPr marL="9525" marR="9525" marT="9525" marB="0" anchor="ctr"/>
                </a:tc>
                <a:tc>
                  <a:txBody>
                    <a:bodyPr/>
                    <a:lstStyle/>
                    <a:p>
                      <a:pPr algn="ctr" fontAlgn="b"/>
                      <a:r>
                        <a:rPr lang="en-GB" sz="1200" b="0" kern="1200" dirty="0">
                          <a:solidFill>
                            <a:schemeClr val="tx1"/>
                          </a:solidFill>
                          <a:effectLst/>
                          <a:latin typeface="Calibri" panose="020F0502020204030204" pitchFamily="34" charset="0"/>
                          <a:ea typeface="+mn-ea"/>
                          <a:cs typeface="Calibri" panose="020F0502020204030204" pitchFamily="34" charset="0"/>
                        </a:rPr>
                        <a:t>14</a:t>
                      </a:r>
                    </a:p>
                  </a:txBody>
                  <a:tcPr marL="9525" marR="9525" marT="9525" marB="0" anchor="ctr"/>
                </a:tc>
                <a:extLst>
                  <a:ext uri="{0D108BD9-81ED-4DB2-BD59-A6C34878D82A}">
                    <a16:rowId xmlns:a16="http://schemas.microsoft.com/office/drawing/2014/main" val="116148759"/>
                  </a:ext>
                </a:extLst>
              </a:tr>
              <a:tr h="253400">
                <a:tc>
                  <a:txBody>
                    <a:bodyPr/>
                    <a:lstStyle/>
                    <a:p>
                      <a:pPr>
                        <a:spcAft>
                          <a:spcPts val="0"/>
                        </a:spcAft>
                      </a:pPr>
                      <a:r>
                        <a:rPr lang="en-GB" sz="1200">
                          <a:effectLst/>
                          <a:latin typeface="Calibri" panose="020F0502020204030204" pitchFamily="34" charset="0"/>
                          <a:cs typeface="Calibri" panose="020F0502020204030204" pitchFamily="34" charset="0"/>
                        </a:rPr>
                        <a:t>Oxfordshire</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28049" marR="28049" marT="0" marB="0" anchor="ctr"/>
                </a:tc>
                <a:tc>
                  <a:txBody>
                    <a:bodyPr/>
                    <a:lstStyle/>
                    <a:p>
                      <a:pPr algn="ctr" fontAlgn="b"/>
                      <a:r>
                        <a:rPr lang="en-GB" sz="1200" b="1" kern="1200">
                          <a:solidFill>
                            <a:schemeClr val="tx1"/>
                          </a:solidFill>
                          <a:effectLst/>
                          <a:latin typeface="Calibri" panose="020F0502020204030204" pitchFamily="34" charset="0"/>
                          <a:ea typeface="+mn-ea"/>
                          <a:cs typeface="Calibri" panose="020F0502020204030204" pitchFamily="34" charset="0"/>
                        </a:rPr>
                        <a:t>38</a:t>
                      </a:r>
                    </a:p>
                  </a:txBody>
                  <a:tcPr marL="9525" marR="9525" marT="9525" marB="0" anchor="ctr"/>
                </a:tc>
                <a:tc>
                  <a:txBody>
                    <a:bodyPr/>
                    <a:lstStyle/>
                    <a:p>
                      <a:pPr algn="ctr" fontAlgn="b"/>
                      <a:r>
                        <a:rPr lang="en-GB" sz="1200" b="1" kern="1200">
                          <a:solidFill>
                            <a:schemeClr val="tx1"/>
                          </a:solidFill>
                          <a:effectLst/>
                          <a:latin typeface="Calibri" panose="020F0502020204030204" pitchFamily="34" charset="0"/>
                          <a:ea typeface="+mn-ea"/>
                          <a:cs typeface="Calibri" panose="020F0502020204030204" pitchFamily="34" charset="0"/>
                        </a:rPr>
                        <a:t>100</a:t>
                      </a:r>
                    </a:p>
                  </a:txBody>
                  <a:tcPr marL="9525" marR="9525" marT="9525" marB="0" anchor="ctr"/>
                </a:tc>
                <a:tc>
                  <a:txBody>
                    <a:bodyPr/>
                    <a:lstStyle/>
                    <a:p>
                      <a:pPr algn="ctr" fontAlgn="b"/>
                      <a:r>
                        <a:rPr lang="en-GB" sz="1200" b="1" kern="1200">
                          <a:solidFill>
                            <a:schemeClr val="tx1"/>
                          </a:solidFill>
                          <a:effectLst/>
                          <a:latin typeface="Calibri" panose="020F0502020204030204" pitchFamily="34" charset="0"/>
                          <a:ea typeface="+mn-ea"/>
                          <a:cs typeface="Calibri" panose="020F0502020204030204" pitchFamily="34" charset="0"/>
                        </a:rPr>
                        <a:t>1</a:t>
                      </a:r>
                    </a:p>
                  </a:txBody>
                  <a:tcPr marL="9525" marR="9525" marT="9525" marB="0" anchor="ctr"/>
                </a:tc>
                <a:tc>
                  <a:txBody>
                    <a:bodyPr/>
                    <a:lstStyle/>
                    <a:p>
                      <a:pPr algn="ctr" fontAlgn="b"/>
                      <a:r>
                        <a:rPr lang="en-GB" sz="1200" b="1" kern="1200" dirty="0">
                          <a:solidFill>
                            <a:schemeClr val="tx1"/>
                          </a:solidFill>
                          <a:effectLst/>
                          <a:latin typeface="Calibri" panose="020F0502020204030204" pitchFamily="34" charset="0"/>
                          <a:ea typeface="+mn-ea"/>
                          <a:cs typeface="Calibri" panose="020F0502020204030204" pitchFamily="34" charset="0"/>
                        </a:rPr>
                        <a:t>139</a:t>
                      </a:r>
                    </a:p>
                  </a:txBody>
                  <a:tcPr marL="9525" marR="9525" marT="9525" marB="0" anchor="ctr"/>
                </a:tc>
                <a:extLst>
                  <a:ext uri="{0D108BD9-81ED-4DB2-BD59-A6C34878D82A}">
                    <a16:rowId xmlns:a16="http://schemas.microsoft.com/office/drawing/2014/main" val="3990864134"/>
                  </a:ext>
                </a:extLst>
              </a:tr>
            </a:tbl>
          </a:graphicData>
        </a:graphic>
      </p:graphicFrame>
      <p:sp>
        <p:nvSpPr>
          <p:cNvPr id="11" name="Content Placeholder 2">
            <a:extLst>
              <a:ext uri="{FF2B5EF4-FFF2-40B4-BE49-F238E27FC236}">
                <a16:creationId xmlns:a16="http://schemas.microsoft.com/office/drawing/2014/main" id="{11FAF9B1-CCF1-4872-A16A-05F8559C40F8}"/>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2"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8" action="ppaction://hlinksldjump">
                  <a:extLst>
                    <a:ext uri="{A12FA001-AC4F-418D-AE19-62706E023703}">
                      <ahyp:hlinkClr xmlns:ahyp="http://schemas.microsoft.com/office/drawing/2018/hyperlinkcolor" val="tx"/>
                    </a:ext>
                  </a:extLst>
                </a:hlinkClick>
              </a:rPr>
              <a:t>Knife crime</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2959930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4A39BE-6E8B-4C93-8C86-8C4197DB74A5}"/>
              </a:ext>
            </a:extLst>
          </p:cNvPr>
          <p:cNvSpPr>
            <a:spLocks noGrp="1"/>
          </p:cNvSpPr>
          <p:nvPr>
            <p:ph idx="1"/>
          </p:nvPr>
        </p:nvSpPr>
        <p:spPr>
          <a:xfrm>
            <a:off x="3699164" y="1307940"/>
            <a:ext cx="7873510" cy="1768636"/>
          </a:xfrm>
        </p:spPr>
        <p:txBody>
          <a:bodyPr/>
          <a:lstStyle/>
          <a:p>
            <a:r>
              <a:rPr lang="en-GB" dirty="0"/>
              <a:t>In 2021/22 (Apr-Mar) Thames Valley Police recorded a total of 280 victims of knife crime offences in Oxfordshire.  </a:t>
            </a:r>
          </a:p>
          <a:p>
            <a:r>
              <a:rPr lang="en-GB" dirty="0"/>
              <a:t>This was 9% below the previous 3 year average (for the years 2018/19 to 2020/21).</a:t>
            </a:r>
          </a:p>
          <a:p>
            <a:r>
              <a:rPr lang="en-GB" dirty="0"/>
              <a:t>Oxford City saw a fall of 26%.</a:t>
            </a:r>
          </a:p>
          <a:p>
            <a:endParaRPr lang="en-GB" dirty="0"/>
          </a:p>
        </p:txBody>
      </p:sp>
      <p:sp>
        <p:nvSpPr>
          <p:cNvPr id="4" name="Content Placeholder 3">
            <a:extLst>
              <a:ext uri="{FF2B5EF4-FFF2-40B4-BE49-F238E27FC236}">
                <a16:creationId xmlns:a16="http://schemas.microsoft.com/office/drawing/2014/main" id="{3625EACA-26DD-4F61-9A6A-EA28DCC67D34}"/>
              </a:ext>
            </a:extLst>
          </p:cNvPr>
          <p:cNvSpPr>
            <a:spLocks noGrp="1"/>
          </p:cNvSpPr>
          <p:nvPr>
            <p:ph idx="14"/>
          </p:nvPr>
        </p:nvSpPr>
        <p:spPr>
          <a:xfrm>
            <a:off x="3699164" y="2908663"/>
            <a:ext cx="2196627" cy="3422000"/>
          </a:xfrm>
        </p:spPr>
        <p:txBody>
          <a:bodyPr/>
          <a:lstStyle/>
          <a:p>
            <a:r>
              <a:rPr lang="en-GB" dirty="0"/>
              <a:t>Source: Thames Valley Police Crime Recording System - Niche RMS extracted April 2021. Note: the information is for knife crime offence that meet the Home Office definition.  These are certain violent offences, sexual offences and robbery offences where a sharp, pointed or bladed instrument has been used to pierce the skin or used as a threat.</a:t>
            </a:r>
          </a:p>
          <a:p>
            <a:r>
              <a:rPr lang="en-GB" dirty="0"/>
              <a:t>[1] Total recorded unique victims in the 12 month period, whether or not individuals have been a victim more than once</a:t>
            </a:r>
          </a:p>
          <a:p>
            <a:r>
              <a:rPr lang="en-GB" dirty="0"/>
              <a:t>This data is only available for financial year.</a:t>
            </a:r>
          </a:p>
        </p:txBody>
      </p:sp>
      <p:sp>
        <p:nvSpPr>
          <p:cNvPr id="5" name="Title 4">
            <a:extLst>
              <a:ext uri="{FF2B5EF4-FFF2-40B4-BE49-F238E27FC236}">
                <a16:creationId xmlns:a16="http://schemas.microsoft.com/office/drawing/2014/main" id="{E80DCA84-589E-49DB-8FCB-B5545E74E983}"/>
              </a:ext>
            </a:extLst>
          </p:cNvPr>
          <p:cNvSpPr>
            <a:spLocks noGrp="1"/>
          </p:cNvSpPr>
          <p:nvPr>
            <p:ph type="title"/>
          </p:nvPr>
        </p:nvSpPr>
        <p:spPr/>
        <p:txBody>
          <a:bodyPr/>
          <a:lstStyle/>
          <a:p>
            <a:r>
              <a:rPr lang="en-GB" dirty="0"/>
              <a:t>Decline in victims of knife crime in Oxfordshire</a:t>
            </a:r>
          </a:p>
        </p:txBody>
      </p:sp>
      <p:sp>
        <p:nvSpPr>
          <p:cNvPr id="6" name="Slide Number Placeholder 5">
            <a:extLst>
              <a:ext uri="{FF2B5EF4-FFF2-40B4-BE49-F238E27FC236}">
                <a16:creationId xmlns:a16="http://schemas.microsoft.com/office/drawing/2014/main" id="{1BAF016B-C4B7-4CD0-9459-ED8669D5B40B}"/>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44</a:t>
            </a:fld>
            <a:endParaRPr lang="en-US" dirty="0"/>
          </a:p>
        </p:txBody>
      </p:sp>
      <p:sp>
        <p:nvSpPr>
          <p:cNvPr id="7" name="Footer Placeholder 6">
            <a:extLst>
              <a:ext uri="{FF2B5EF4-FFF2-40B4-BE49-F238E27FC236}">
                <a16:creationId xmlns:a16="http://schemas.microsoft.com/office/drawing/2014/main" id="{B8C85483-B54B-4906-8D2A-CF269E77C4C3}"/>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11" name="TextBox 10">
            <a:extLst>
              <a:ext uri="{FF2B5EF4-FFF2-40B4-BE49-F238E27FC236}">
                <a16:creationId xmlns:a16="http://schemas.microsoft.com/office/drawing/2014/main" id="{9B1493F2-F569-4D8F-9358-244730743104}"/>
              </a:ext>
            </a:extLst>
          </p:cNvPr>
          <p:cNvSpPr txBox="1"/>
          <p:nvPr/>
        </p:nvSpPr>
        <p:spPr>
          <a:xfrm>
            <a:off x="6127781" y="3022801"/>
            <a:ext cx="5338757" cy="738664"/>
          </a:xfrm>
          <a:prstGeom prst="rect">
            <a:avLst/>
          </a:prstGeom>
          <a:noFill/>
        </p:spPr>
        <p:txBody>
          <a:bodyPr wrap="square" rtlCol="0">
            <a:spAutoFit/>
          </a:bodyPr>
          <a:lstStyle/>
          <a:p>
            <a:r>
              <a:rPr lang="en-GB" sz="1400" b="1" dirty="0">
                <a:solidFill>
                  <a:schemeClr val="tx1">
                    <a:lumMod val="65000"/>
                    <a:lumOff val="35000"/>
                  </a:schemeClr>
                </a:solidFill>
              </a:rPr>
              <a:t>Victims</a:t>
            </a:r>
            <a:r>
              <a:rPr lang="en-GB" sz="1400" b="1" baseline="30000" dirty="0">
                <a:solidFill>
                  <a:schemeClr val="tx1">
                    <a:lumMod val="65000"/>
                    <a:lumOff val="35000"/>
                  </a:schemeClr>
                </a:solidFill>
              </a:rPr>
              <a:t>1</a:t>
            </a:r>
            <a:r>
              <a:rPr lang="en-GB" sz="1400" b="1" dirty="0">
                <a:solidFill>
                  <a:schemeClr val="tx1">
                    <a:lumMod val="65000"/>
                    <a:lumOff val="35000"/>
                  </a:schemeClr>
                </a:solidFill>
              </a:rPr>
              <a:t> of violent, sexual and robbery offences recorded in Oxfordshire where a sharp or bladed implement was linked to the offence as a weapon (financial year)</a:t>
            </a:r>
            <a:endParaRPr lang="en-GB" dirty="0"/>
          </a:p>
        </p:txBody>
      </p:sp>
      <p:pic>
        <p:nvPicPr>
          <p:cNvPr id="8" name="Picture 7">
            <a:extLst>
              <a:ext uri="{FF2B5EF4-FFF2-40B4-BE49-F238E27FC236}">
                <a16:creationId xmlns:a16="http://schemas.microsoft.com/office/drawing/2014/main" id="{A6148B8E-D9CE-4FC0-BBF4-5FCFFD8DE4B4}"/>
              </a:ext>
            </a:extLst>
          </p:cNvPr>
          <p:cNvPicPr>
            <a:picLocks noChangeAspect="1"/>
          </p:cNvPicPr>
          <p:nvPr/>
        </p:nvPicPr>
        <p:blipFill>
          <a:blip r:embed="rId2"/>
          <a:stretch>
            <a:fillRect/>
          </a:stretch>
        </p:blipFill>
        <p:spPr>
          <a:xfrm>
            <a:off x="5753056" y="3753065"/>
            <a:ext cx="6041660" cy="2584928"/>
          </a:xfrm>
          <a:prstGeom prst="rect">
            <a:avLst/>
          </a:prstGeom>
        </p:spPr>
      </p:pic>
      <p:sp>
        <p:nvSpPr>
          <p:cNvPr id="12" name="TextBox 11">
            <a:extLst>
              <a:ext uri="{FF2B5EF4-FFF2-40B4-BE49-F238E27FC236}">
                <a16:creationId xmlns:a16="http://schemas.microsoft.com/office/drawing/2014/main" id="{E6709A4D-B176-42E1-B76E-A907B5C92241}"/>
              </a:ext>
            </a:extLst>
          </p:cNvPr>
          <p:cNvSpPr txBox="1"/>
          <p:nvPr/>
        </p:nvSpPr>
        <p:spPr>
          <a:xfrm>
            <a:off x="10634135" y="6465623"/>
            <a:ext cx="1141084" cy="369332"/>
          </a:xfrm>
          <a:prstGeom prst="rect">
            <a:avLst/>
          </a:prstGeom>
          <a:solidFill>
            <a:srgbClr val="92D050"/>
          </a:solidFill>
        </p:spPr>
        <p:txBody>
          <a:bodyPr wrap="square" rtlCol="0">
            <a:spAutoFit/>
          </a:bodyPr>
          <a:lstStyle/>
          <a:p>
            <a:r>
              <a:rPr lang="en-GB" dirty="0"/>
              <a:t>Updated</a:t>
            </a:r>
          </a:p>
        </p:txBody>
      </p:sp>
      <p:sp>
        <p:nvSpPr>
          <p:cNvPr id="10" name="Content Placeholder 2">
            <a:extLst>
              <a:ext uri="{FF2B5EF4-FFF2-40B4-BE49-F238E27FC236}">
                <a16:creationId xmlns:a16="http://schemas.microsoft.com/office/drawing/2014/main" id="{6B701500-7F34-4ACC-B586-5DAEA3451BBF}"/>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40773720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E0331A-89F6-4F42-8004-C85BDB817938}"/>
              </a:ext>
            </a:extLst>
          </p:cNvPr>
          <p:cNvSpPr>
            <a:spLocks noGrp="1"/>
          </p:cNvSpPr>
          <p:nvPr>
            <p:ph idx="1"/>
          </p:nvPr>
        </p:nvSpPr>
        <p:spPr>
          <a:xfrm>
            <a:off x="3699164" y="1307939"/>
            <a:ext cx="7873510" cy="4235611"/>
          </a:xfrm>
        </p:spPr>
        <p:txBody>
          <a:bodyPr>
            <a:normAutofit lnSpcReduction="10000"/>
          </a:bodyPr>
          <a:lstStyle/>
          <a:p>
            <a:pPr marL="0" indent="0">
              <a:buNone/>
            </a:pPr>
            <a:r>
              <a:rPr lang="en-GB" dirty="0"/>
              <a:t>In year ending March 2022, demographic details of recorded victims and perpetrators of knife crime in Oxfordshire shows…</a:t>
            </a:r>
          </a:p>
          <a:p>
            <a:pPr marL="0" indent="0">
              <a:buNone/>
            </a:pPr>
            <a:r>
              <a:rPr lang="en-GB" dirty="0"/>
              <a:t>By gender</a:t>
            </a:r>
          </a:p>
          <a:p>
            <a:r>
              <a:rPr lang="en-GB" dirty="0"/>
              <a:t>68% of knife crime VICTIMS were males and 31% were females (0% not recorded).</a:t>
            </a:r>
          </a:p>
          <a:p>
            <a:r>
              <a:rPr lang="en-GB" dirty="0"/>
              <a:t>76% of knife crime PERPETRATORS were males and 24% were females</a:t>
            </a:r>
          </a:p>
          <a:p>
            <a:pPr marL="0" indent="0">
              <a:buNone/>
            </a:pPr>
            <a:r>
              <a:rPr lang="en-GB" dirty="0"/>
              <a:t>VICTIMS by age</a:t>
            </a:r>
          </a:p>
          <a:p>
            <a:r>
              <a:rPr lang="en-GB" dirty="0"/>
              <a:t>81% of knife crime victims were aged 18 to 64</a:t>
            </a:r>
          </a:p>
          <a:p>
            <a:r>
              <a:rPr lang="en-GB" dirty="0"/>
              <a:t>18% were children and young people aged 0-17 and a further 26% were aged 18-24</a:t>
            </a:r>
          </a:p>
          <a:p>
            <a:r>
              <a:rPr lang="en-GB" dirty="0"/>
              <a:t>1% were older people aged 65 and over</a:t>
            </a:r>
          </a:p>
          <a:p>
            <a:pPr marL="0" indent="0">
              <a:buNone/>
            </a:pPr>
            <a:r>
              <a:rPr lang="en-GB" dirty="0"/>
              <a:t>PERPETRATORS by age</a:t>
            </a:r>
          </a:p>
          <a:p>
            <a:r>
              <a:rPr lang="en-GB" dirty="0"/>
              <a:t>78% of knife crime perpetrators were aged 18 to 64</a:t>
            </a:r>
          </a:p>
          <a:p>
            <a:r>
              <a:rPr lang="en-GB" dirty="0"/>
              <a:t>20% were children and young people aged 0-17 and a further 23% were aged 18-24</a:t>
            </a:r>
          </a:p>
          <a:p>
            <a:r>
              <a:rPr lang="en-GB" dirty="0"/>
              <a:t>1% were older people aged 65 and over</a:t>
            </a:r>
          </a:p>
        </p:txBody>
      </p:sp>
      <p:sp>
        <p:nvSpPr>
          <p:cNvPr id="4" name="Content Placeholder 3">
            <a:extLst>
              <a:ext uri="{FF2B5EF4-FFF2-40B4-BE49-F238E27FC236}">
                <a16:creationId xmlns:a16="http://schemas.microsoft.com/office/drawing/2014/main" id="{1AB71B4B-B92D-4626-BDF0-172DCBD47152}"/>
              </a:ext>
            </a:extLst>
          </p:cNvPr>
          <p:cNvSpPr>
            <a:spLocks noGrp="1"/>
          </p:cNvSpPr>
          <p:nvPr>
            <p:ph idx="14"/>
          </p:nvPr>
        </p:nvSpPr>
        <p:spPr>
          <a:xfrm>
            <a:off x="3699164" y="5550061"/>
            <a:ext cx="7873510" cy="780602"/>
          </a:xfrm>
        </p:spPr>
        <p:txBody>
          <a:bodyPr/>
          <a:lstStyle/>
          <a:p>
            <a:r>
              <a:rPr lang="en-GB" dirty="0"/>
              <a:t>Source: Thames Valley Police Crime Recording System - Niche RMS extracted April 2022. Note: the above information is for knife crime offence that meet the Home Office definition.  These are certain violent offences, sexual offences and robbery offences where a sharp, pointed or bladed instrument has been used to pierce the skin or used as a threat. Total recorded unique victims in the 12 month period, whether or not individuals have been a victim more than once. ONS Census 2011 table KS201 from </a:t>
            </a:r>
            <a:r>
              <a:rPr lang="en-GB" dirty="0" err="1">
                <a:hlinkClick r:id="rId2"/>
              </a:rPr>
              <a:t>nomis</a:t>
            </a:r>
            <a:endParaRPr lang="en-GB" dirty="0"/>
          </a:p>
        </p:txBody>
      </p:sp>
      <p:sp>
        <p:nvSpPr>
          <p:cNvPr id="5" name="Title 4">
            <a:extLst>
              <a:ext uri="{FF2B5EF4-FFF2-40B4-BE49-F238E27FC236}">
                <a16:creationId xmlns:a16="http://schemas.microsoft.com/office/drawing/2014/main" id="{047090A7-ABD4-4A0F-982F-FE1A80AF2EB2}"/>
              </a:ext>
            </a:extLst>
          </p:cNvPr>
          <p:cNvSpPr>
            <a:spLocks noGrp="1"/>
          </p:cNvSpPr>
          <p:nvPr>
            <p:ph type="title"/>
          </p:nvPr>
        </p:nvSpPr>
        <p:spPr/>
        <p:txBody>
          <a:bodyPr/>
          <a:lstStyle/>
          <a:p>
            <a:r>
              <a:rPr lang="en-GB" dirty="0"/>
              <a:t>Knife crimes – victims and perpetrators by gender and age</a:t>
            </a:r>
          </a:p>
        </p:txBody>
      </p:sp>
      <p:sp>
        <p:nvSpPr>
          <p:cNvPr id="6" name="Slide Number Placeholder 5">
            <a:extLst>
              <a:ext uri="{FF2B5EF4-FFF2-40B4-BE49-F238E27FC236}">
                <a16:creationId xmlns:a16="http://schemas.microsoft.com/office/drawing/2014/main" id="{20DB1457-715C-4170-88A2-AB11E505B27C}"/>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45</a:t>
            </a:fld>
            <a:endParaRPr lang="en-US" dirty="0"/>
          </a:p>
        </p:txBody>
      </p:sp>
      <p:sp>
        <p:nvSpPr>
          <p:cNvPr id="7" name="Footer Placeholder 6">
            <a:extLst>
              <a:ext uri="{FF2B5EF4-FFF2-40B4-BE49-F238E27FC236}">
                <a16:creationId xmlns:a16="http://schemas.microsoft.com/office/drawing/2014/main" id="{C749CE05-81AC-4EE6-843E-26037E34B46D}"/>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9" name="TextBox 8">
            <a:extLst>
              <a:ext uri="{FF2B5EF4-FFF2-40B4-BE49-F238E27FC236}">
                <a16:creationId xmlns:a16="http://schemas.microsoft.com/office/drawing/2014/main" id="{DBED312D-8A2F-4D9B-AE69-FB97D6616288}"/>
              </a:ext>
            </a:extLst>
          </p:cNvPr>
          <p:cNvSpPr txBox="1"/>
          <p:nvPr/>
        </p:nvSpPr>
        <p:spPr>
          <a:xfrm>
            <a:off x="10634135" y="6465623"/>
            <a:ext cx="1141084" cy="369332"/>
          </a:xfrm>
          <a:prstGeom prst="rect">
            <a:avLst/>
          </a:prstGeom>
          <a:solidFill>
            <a:srgbClr val="92D050"/>
          </a:solidFill>
        </p:spPr>
        <p:txBody>
          <a:bodyPr wrap="square" rtlCol="0">
            <a:spAutoFit/>
          </a:bodyPr>
          <a:lstStyle/>
          <a:p>
            <a:r>
              <a:rPr lang="en-GB" dirty="0"/>
              <a:t>Updated</a:t>
            </a:r>
          </a:p>
        </p:txBody>
      </p:sp>
      <p:sp>
        <p:nvSpPr>
          <p:cNvPr id="8" name="Content Placeholder 2">
            <a:extLst>
              <a:ext uri="{FF2B5EF4-FFF2-40B4-BE49-F238E27FC236}">
                <a16:creationId xmlns:a16="http://schemas.microsoft.com/office/drawing/2014/main" id="{43DDE63A-44DE-49B0-96B6-E15D6F4EEE50}"/>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123741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E0331A-89F6-4F42-8004-C85BDB817938}"/>
              </a:ext>
            </a:extLst>
          </p:cNvPr>
          <p:cNvSpPr>
            <a:spLocks noGrp="1"/>
          </p:cNvSpPr>
          <p:nvPr>
            <p:ph idx="1"/>
          </p:nvPr>
        </p:nvSpPr>
        <p:spPr>
          <a:xfrm>
            <a:off x="3699164" y="1307940"/>
            <a:ext cx="7873510" cy="2628334"/>
          </a:xfrm>
        </p:spPr>
        <p:txBody>
          <a:bodyPr>
            <a:normAutofit/>
          </a:bodyPr>
          <a:lstStyle/>
          <a:p>
            <a:r>
              <a:rPr lang="en-GB" i="1" dirty="0"/>
              <a:t>Most people with knife injuries would attend the emergency department rather than as an inpatient. There is no recording of knife assaults within ED.</a:t>
            </a:r>
          </a:p>
          <a:p>
            <a:r>
              <a:rPr lang="en-GB" i="1" dirty="0"/>
              <a:t>The following data is for people attending following an “assault with a sharp object”</a:t>
            </a:r>
          </a:p>
          <a:p>
            <a:pPr marL="502920" lvl="1" indent="0">
              <a:buNone/>
            </a:pPr>
            <a:endParaRPr lang="en-GB" dirty="0"/>
          </a:p>
        </p:txBody>
      </p:sp>
      <p:sp>
        <p:nvSpPr>
          <p:cNvPr id="5" name="Title 4">
            <a:extLst>
              <a:ext uri="{FF2B5EF4-FFF2-40B4-BE49-F238E27FC236}">
                <a16:creationId xmlns:a16="http://schemas.microsoft.com/office/drawing/2014/main" id="{047090A7-ABD4-4A0F-982F-FE1A80AF2EB2}"/>
              </a:ext>
            </a:extLst>
          </p:cNvPr>
          <p:cNvSpPr>
            <a:spLocks noGrp="1"/>
          </p:cNvSpPr>
          <p:nvPr>
            <p:ph type="title"/>
          </p:nvPr>
        </p:nvSpPr>
        <p:spPr/>
        <p:txBody>
          <a:bodyPr/>
          <a:lstStyle/>
          <a:p>
            <a:r>
              <a:rPr lang="en-GB" dirty="0"/>
              <a:t>Decline in use of hospital services as a result of knife crime</a:t>
            </a:r>
          </a:p>
        </p:txBody>
      </p:sp>
      <p:sp>
        <p:nvSpPr>
          <p:cNvPr id="6" name="Slide Number Placeholder 5">
            <a:extLst>
              <a:ext uri="{FF2B5EF4-FFF2-40B4-BE49-F238E27FC236}">
                <a16:creationId xmlns:a16="http://schemas.microsoft.com/office/drawing/2014/main" id="{20DB1457-715C-4170-88A2-AB11E505B27C}"/>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46</a:t>
            </a:fld>
            <a:endParaRPr lang="en-US" dirty="0"/>
          </a:p>
        </p:txBody>
      </p:sp>
      <p:sp>
        <p:nvSpPr>
          <p:cNvPr id="7" name="Footer Placeholder 6">
            <a:extLst>
              <a:ext uri="{FF2B5EF4-FFF2-40B4-BE49-F238E27FC236}">
                <a16:creationId xmlns:a16="http://schemas.microsoft.com/office/drawing/2014/main" id="{C749CE05-81AC-4EE6-843E-26037E34B46D}"/>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9" name="TextBox 8">
            <a:extLst>
              <a:ext uri="{FF2B5EF4-FFF2-40B4-BE49-F238E27FC236}">
                <a16:creationId xmlns:a16="http://schemas.microsoft.com/office/drawing/2014/main" id="{C0AA797B-A123-41A5-A5F1-614427ED93EE}"/>
              </a:ext>
            </a:extLst>
          </p:cNvPr>
          <p:cNvSpPr txBox="1"/>
          <p:nvPr/>
        </p:nvSpPr>
        <p:spPr>
          <a:xfrm>
            <a:off x="10634135" y="6465623"/>
            <a:ext cx="1141084" cy="369332"/>
          </a:xfrm>
          <a:prstGeom prst="rect">
            <a:avLst/>
          </a:prstGeom>
          <a:solidFill>
            <a:srgbClr val="92D050"/>
          </a:solidFill>
        </p:spPr>
        <p:txBody>
          <a:bodyPr wrap="square" rtlCol="0">
            <a:spAutoFit/>
          </a:bodyPr>
          <a:lstStyle/>
          <a:p>
            <a:r>
              <a:rPr lang="en-GB" dirty="0"/>
              <a:t>New</a:t>
            </a:r>
          </a:p>
        </p:txBody>
      </p:sp>
      <p:sp>
        <p:nvSpPr>
          <p:cNvPr id="10" name="Content Placeholder 3">
            <a:extLst>
              <a:ext uri="{FF2B5EF4-FFF2-40B4-BE49-F238E27FC236}">
                <a16:creationId xmlns:a16="http://schemas.microsoft.com/office/drawing/2014/main" id="{78CDA1A2-1A89-48A9-8954-A4AC32C9246A}"/>
              </a:ext>
            </a:extLst>
          </p:cNvPr>
          <p:cNvSpPr>
            <a:spLocks noGrp="1"/>
          </p:cNvSpPr>
          <p:nvPr>
            <p:ph idx="14"/>
          </p:nvPr>
        </p:nvSpPr>
        <p:spPr>
          <a:xfrm>
            <a:off x="3698875" y="5997575"/>
            <a:ext cx="7874000" cy="333375"/>
          </a:xfrm>
        </p:spPr>
        <p:txBody>
          <a:bodyPr/>
          <a:lstStyle/>
          <a:p>
            <a:r>
              <a:rPr lang="en-GB" dirty="0"/>
              <a:t>Source: Oxford University Hospitals NHS Foundation Trust; </a:t>
            </a:r>
            <a:r>
              <a:rPr lang="en-GB" dirty="0">
                <a:hlinkClick r:id="rId2"/>
              </a:rPr>
              <a:t>UK Parliament: Knife Crime Statistics</a:t>
            </a:r>
            <a:endParaRPr lang="en-GB" dirty="0"/>
          </a:p>
        </p:txBody>
      </p:sp>
      <p:pic>
        <p:nvPicPr>
          <p:cNvPr id="15" name="Picture 14">
            <a:extLst>
              <a:ext uri="{FF2B5EF4-FFF2-40B4-BE49-F238E27FC236}">
                <a16:creationId xmlns:a16="http://schemas.microsoft.com/office/drawing/2014/main" id="{DCE017BC-BD5B-42AA-A3AC-DB87AF8AFB7A}"/>
              </a:ext>
            </a:extLst>
          </p:cNvPr>
          <p:cNvPicPr>
            <a:picLocks noChangeAspect="1"/>
          </p:cNvPicPr>
          <p:nvPr/>
        </p:nvPicPr>
        <p:blipFill>
          <a:blip r:embed="rId3"/>
          <a:stretch>
            <a:fillRect/>
          </a:stretch>
        </p:blipFill>
        <p:spPr>
          <a:xfrm>
            <a:off x="6875883" y="2851124"/>
            <a:ext cx="4791871" cy="3023878"/>
          </a:xfrm>
          <a:prstGeom prst="rect">
            <a:avLst/>
          </a:prstGeom>
        </p:spPr>
      </p:pic>
      <p:sp>
        <p:nvSpPr>
          <p:cNvPr id="16" name="Content Placeholder 1">
            <a:extLst>
              <a:ext uri="{FF2B5EF4-FFF2-40B4-BE49-F238E27FC236}">
                <a16:creationId xmlns:a16="http://schemas.microsoft.com/office/drawing/2014/main" id="{ED7321CA-5DB1-4731-A457-C5A103831300}"/>
              </a:ext>
            </a:extLst>
          </p:cNvPr>
          <p:cNvSpPr txBox="1">
            <a:spLocks/>
          </p:cNvSpPr>
          <p:nvPr/>
        </p:nvSpPr>
        <p:spPr>
          <a:xfrm>
            <a:off x="3684415" y="3416961"/>
            <a:ext cx="2765546" cy="2285750"/>
          </a:xfrm>
          <a:prstGeom prst="rect">
            <a:avLst/>
          </a:prstGeom>
        </p:spPr>
        <p:txBody>
          <a:bodyPr vert="horz" lIns="91440" tIns="45720" rIns="91440" bIns="45720" rtlCol="0" anchor="t" anchorCtr="0">
            <a:normAutofit/>
          </a:bodyPr>
          <a:lstStyle>
            <a:lvl1pPr marL="285750" indent="-285750" algn="l" defTabSz="914400" rtl="0" eaLnBrk="1" latinLnBrk="0" hangingPunct="1">
              <a:lnSpc>
                <a:spcPct val="90000"/>
              </a:lnSpc>
              <a:spcBef>
                <a:spcPts val="1200"/>
              </a:spcBef>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1pPr>
            <a:lvl2pPr marL="7886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2pPr>
            <a:lvl3pPr marL="1245870" indent="-285750" algn="l" defTabSz="914400" rtl="0" eaLnBrk="1" latinLnBrk="0" hangingPunct="1">
              <a:lnSpc>
                <a:spcPct val="90000"/>
              </a:lnSpc>
              <a:spcBef>
                <a:spcPts val="250"/>
              </a:spcBef>
              <a:spcAft>
                <a:spcPts val="250"/>
              </a:spcAft>
              <a:buClr>
                <a:schemeClr val="accent3">
                  <a:lumMod val="75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3pPr>
            <a:lvl4pPr marL="1703070" indent="-285750" algn="l" defTabSz="914400" rtl="0" eaLnBrk="1" latinLnBrk="0" hangingPunct="1">
              <a:lnSpc>
                <a:spcPct val="90000"/>
              </a:lnSpc>
              <a:spcBef>
                <a:spcPts val="250"/>
              </a:spcBef>
              <a:spcAft>
                <a:spcPts val="250"/>
              </a:spcAft>
              <a:buClr>
                <a:schemeClr val="accent3">
                  <a:lumMod val="60000"/>
                  <a:lumOff val="4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4pPr>
            <a:lvl5pPr marL="21602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502920" lvl="1" indent="0">
              <a:buNone/>
            </a:pPr>
            <a:endParaRPr lang="en-GB" dirty="0"/>
          </a:p>
        </p:txBody>
      </p:sp>
      <p:sp>
        <p:nvSpPr>
          <p:cNvPr id="17" name="TextBox 16">
            <a:extLst>
              <a:ext uri="{FF2B5EF4-FFF2-40B4-BE49-F238E27FC236}">
                <a16:creationId xmlns:a16="http://schemas.microsoft.com/office/drawing/2014/main" id="{5E5E8C47-AFCE-43DA-9856-0C954095FF37}"/>
              </a:ext>
            </a:extLst>
          </p:cNvPr>
          <p:cNvSpPr txBox="1"/>
          <p:nvPr/>
        </p:nvSpPr>
        <p:spPr>
          <a:xfrm>
            <a:off x="3677372" y="2273304"/>
            <a:ext cx="3106886" cy="3431709"/>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1200"/>
              </a:spcBef>
              <a:spcAft>
                <a:spcPts val="0"/>
              </a:spcAft>
              <a:buClr>
                <a:srgbClr val="4EA6DC">
                  <a:lumMod val="50000"/>
                </a:srgbClr>
              </a:buClr>
              <a:buSzPct val="85000"/>
              <a:buFont typeface="Wingdings" panose="05000000000000000000" pitchFamily="2" charset="2"/>
              <a:buChar char="£"/>
              <a:tabLst/>
              <a:defRPr/>
            </a:pPr>
            <a:r>
              <a:rPr kumimoji="0" lang="en-GB" sz="1400" b="0"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mn-ea"/>
                <a:cs typeface="+mn-cs"/>
              </a:rPr>
              <a:t>In 2021 (Jan-Dec) Oxford University Hospitals NHS Foundation Trust recorded a total of:</a:t>
            </a:r>
          </a:p>
          <a:p>
            <a:pPr marL="788670" marR="0" lvl="1" indent="-285750" algn="l" defTabSz="914400" rtl="0" eaLnBrk="1" fontAlgn="auto" latinLnBrk="0" hangingPunct="1">
              <a:lnSpc>
                <a:spcPct val="90000"/>
              </a:lnSpc>
              <a:spcBef>
                <a:spcPts val="250"/>
              </a:spcBef>
              <a:spcAft>
                <a:spcPts val="250"/>
              </a:spcAft>
              <a:buClr>
                <a:srgbClr val="4EA6DC">
                  <a:lumMod val="50000"/>
                </a:srgbClr>
              </a:buClr>
              <a:buSzPct val="85000"/>
              <a:buFont typeface="Wingdings" panose="05000000000000000000" pitchFamily="2" charset="2"/>
              <a:buChar char="£"/>
              <a:tabLst/>
              <a:defRPr/>
            </a:pPr>
            <a:r>
              <a:rPr kumimoji="0" lang="en-GB" sz="1400" b="0"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mn-ea"/>
                <a:cs typeface="+mn-cs"/>
              </a:rPr>
              <a:t>582 Oxfordshire residents attending Accident and Emergency units following an assault with a sharp object, 207 residents of Oxford City (36%) and 201 from Cherwell (35%)</a:t>
            </a:r>
          </a:p>
          <a:p>
            <a:pPr marL="788670" marR="0" lvl="1" indent="-285750" algn="l" defTabSz="914400" rtl="0" eaLnBrk="1" fontAlgn="auto" latinLnBrk="0" hangingPunct="1">
              <a:lnSpc>
                <a:spcPct val="90000"/>
              </a:lnSpc>
              <a:spcBef>
                <a:spcPts val="250"/>
              </a:spcBef>
              <a:spcAft>
                <a:spcPts val="250"/>
              </a:spcAft>
              <a:buClr>
                <a:srgbClr val="4EA6DC">
                  <a:lumMod val="50000"/>
                </a:srgbClr>
              </a:buClr>
              <a:buSzPct val="85000"/>
              <a:buFont typeface="Wingdings" panose="05000000000000000000" pitchFamily="2" charset="2"/>
              <a:buChar char="£"/>
              <a:tabLst/>
              <a:defRPr/>
            </a:pPr>
            <a:r>
              <a:rPr kumimoji="0" lang="en-GB" sz="1400" b="0"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mn-ea"/>
                <a:cs typeface="+mn-cs"/>
              </a:rPr>
              <a:t>28 Oxfordshire residents admitted as an in-patient following an assault with a sharp object</a:t>
            </a:r>
          </a:p>
          <a:p>
            <a:endParaRPr lang="en-GB" dirty="0"/>
          </a:p>
        </p:txBody>
      </p:sp>
      <p:sp>
        <p:nvSpPr>
          <p:cNvPr id="18" name="TextBox 17">
            <a:extLst>
              <a:ext uri="{FF2B5EF4-FFF2-40B4-BE49-F238E27FC236}">
                <a16:creationId xmlns:a16="http://schemas.microsoft.com/office/drawing/2014/main" id="{FBCD1BB4-6400-454B-8B46-C0009A26FD2C}"/>
              </a:ext>
            </a:extLst>
          </p:cNvPr>
          <p:cNvSpPr txBox="1"/>
          <p:nvPr/>
        </p:nvSpPr>
        <p:spPr>
          <a:xfrm>
            <a:off x="6951406" y="2299867"/>
            <a:ext cx="4296697" cy="523220"/>
          </a:xfrm>
          <a:prstGeom prst="rect">
            <a:avLst/>
          </a:prstGeom>
          <a:noFill/>
        </p:spPr>
        <p:txBody>
          <a:bodyPr wrap="square" rtlCol="0">
            <a:spAutoFit/>
          </a:bodyPr>
          <a:lstStyle/>
          <a:p>
            <a:r>
              <a:rPr lang="en-GB" sz="1400" dirty="0"/>
              <a:t>Assault by sharp object admissions Emergency Department (calendar year)</a:t>
            </a:r>
          </a:p>
        </p:txBody>
      </p:sp>
      <p:sp>
        <p:nvSpPr>
          <p:cNvPr id="12" name="Content Placeholder 2">
            <a:extLst>
              <a:ext uri="{FF2B5EF4-FFF2-40B4-BE49-F238E27FC236}">
                <a16:creationId xmlns:a16="http://schemas.microsoft.com/office/drawing/2014/main" id="{0EA5471A-0261-4E26-804F-059C511428D8}"/>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0" action="ppaction://hlinksldjump">
                  <a:extLst>
                    <a:ext uri="{A12FA001-AC4F-418D-AE19-62706E023703}">
                      <ahyp:hlinkClr xmlns:ahyp="http://schemas.microsoft.com/office/drawing/2018/hyperlinkcolor" val="tx"/>
                    </a:ext>
                  </a:extLst>
                </a:hlinkClick>
              </a:rPr>
              <a:t>Knife crime</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2199361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8AF3-C840-4756-8499-94538268F906}"/>
              </a:ext>
            </a:extLst>
          </p:cNvPr>
          <p:cNvSpPr>
            <a:spLocks noGrp="1"/>
          </p:cNvSpPr>
          <p:nvPr>
            <p:ph type="title"/>
          </p:nvPr>
        </p:nvSpPr>
        <p:spPr/>
        <p:txBody>
          <a:bodyPr/>
          <a:lstStyle/>
          <a:p>
            <a:r>
              <a:rPr lang="en-GB" dirty="0"/>
              <a:t>Fraud and cyber-related crime</a:t>
            </a:r>
          </a:p>
        </p:txBody>
      </p:sp>
      <p:sp>
        <p:nvSpPr>
          <p:cNvPr id="3" name="Slide Number Placeholder 2">
            <a:extLst>
              <a:ext uri="{FF2B5EF4-FFF2-40B4-BE49-F238E27FC236}">
                <a16:creationId xmlns:a16="http://schemas.microsoft.com/office/drawing/2014/main" id="{58335CA8-90F5-4848-A7B8-0D36CE470992}"/>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47</a:t>
            </a:fld>
            <a:endParaRPr lang="en-US" dirty="0"/>
          </a:p>
        </p:txBody>
      </p:sp>
      <p:sp>
        <p:nvSpPr>
          <p:cNvPr id="4" name="Footer Placeholder 3">
            <a:extLst>
              <a:ext uri="{FF2B5EF4-FFF2-40B4-BE49-F238E27FC236}">
                <a16:creationId xmlns:a16="http://schemas.microsoft.com/office/drawing/2014/main" id="{78DEF12E-C628-4B69-89CB-9B6971A47B01}"/>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5" name="Title 4">
            <a:extLst>
              <a:ext uri="{FF2B5EF4-FFF2-40B4-BE49-F238E27FC236}">
                <a16:creationId xmlns:a16="http://schemas.microsoft.com/office/drawing/2014/main" id="{ABA7501B-E014-4E8E-91DB-624C1270A9A7}"/>
              </a:ext>
            </a:extLst>
          </p:cNvPr>
          <p:cNvSpPr txBox="1">
            <a:spLocks/>
          </p:cNvSpPr>
          <p:nvPr/>
        </p:nvSpPr>
        <p:spPr>
          <a:xfrm>
            <a:off x="117763" y="911447"/>
            <a:ext cx="3204000" cy="54720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0" kern="1200" spc="-100" baseline="0">
                <a:solidFill>
                  <a:schemeClr val="tx1">
                    <a:lumMod val="65000"/>
                    <a:lumOff val="35000"/>
                  </a:schemeClr>
                </a:solidFill>
                <a:latin typeface="Trebuchet MS" panose="020B0603020202020204" pitchFamily="34" charset="0"/>
                <a:ea typeface="+mj-ea"/>
                <a:cs typeface="+mj-cs"/>
              </a:defRPr>
            </a:lvl1pPr>
          </a:lstStyle>
          <a:p>
            <a:pPr>
              <a:lnSpc>
                <a:spcPts val="2400"/>
              </a:lnSpc>
            </a:pPr>
            <a:endParaRPr lang="en-GB" sz="1400" u="sng" spc="-60" dirty="0">
              <a:solidFill>
                <a:schemeClr val="tx1">
                  <a:lumMod val="50000"/>
                  <a:lumOff val="50000"/>
                </a:schemeClr>
              </a:solidFill>
              <a:uFill>
                <a:solidFill>
                  <a:schemeClr val="bg2"/>
                </a:solidFill>
              </a:uFill>
            </a:endParaRPr>
          </a:p>
        </p:txBody>
      </p:sp>
    </p:spTree>
    <p:extLst>
      <p:ext uri="{BB962C8B-B14F-4D97-AF65-F5344CB8AC3E}">
        <p14:creationId xmlns:p14="http://schemas.microsoft.com/office/powerpoint/2010/main" val="3205031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F62146-E1C3-49BD-A265-595593D53ED7}"/>
              </a:ext>
            </a:extLst>
          </p:cNvPr>
          <p:cNvSpPr>
            <a:spLocks noGrp="1"/>
          </p:cNvSpPr>
          <p:nvPr>
            <p:ph idx="1"/>
          </p:nvPr>
        </p:nvSpPr>
        <p:spPr>
          <a:xfrm>
            <a:off x="3699164" y="1307939"/>
            <a:ext cx="7873510" cy="4446909"/>
          </a:xfrm>
        </p:spPr>
        <p:txBody>
          <a:bodyPr>
            <a:normAutofit/>
          </a:bodyPr>
          <a:lstStyle/>
          <a:p>
            <a:pPr marL="0" indent="0">
              <a:buNone/>
            </a:pPr>
            <a:r>
              <a:rPr lang="en-GB" dirty="0"/>
              <a:t>According to </a:t>
            </a:r>
            <a:r>
              <a:rPr lang="en-GB" dirty="0">
                <a:hlinkClick r:id="rId2"/>
              </a:rPr>
              <a:t>ONS </a:t>
            </a:r>
            <a:r>
              <a:rPr lang="en-GB" dirty="0"/>
              <a:t> </a:t>
            </a:r>
          </a:p>
          <a:p>
            <a:r>
              <a:rPr lang="en-GB" dirty="0"/>
              <a:t>Fraud estimates do not follow the trend of falling victimisation seen in other crime types. Estimates from the Crime Survey for England and Wales show a 41% increase in fraud offences between year ending Dec19 and Dec21.</a:t>
            </a:r>
          </a:p>
          <a:p>
            <a:r>
              <a:rPr lang="en-GB" dirty="0"/>
              <a:t>There were large increases in “advance fee fraud”, “consumer and retail fraud”. This may be an indication fraudsters took advantage of behaviour changes relating to the Covid-19 pandemic, such as online shopping.</a:t>
            </a:r>
          </a:p>
          <a:p>
            <a:r>
              <a:rPr lang="en-GB" dirty="0"/>
              <a:t>Action Fraud (the public-facing national fraud and cybercrime reporting centre) reported a 15% rise in fraud offences (to 400,763 offences) compared with the year ending December 2020. </a:t>
            </a:r>
          </a:p>
          <a:p>
            <a:r>
              <a:rPr lang="en-GB" dirty="0"/>
              <a:t>The data showed a 29% increase in “financial investment fraud” offences in the last year (to 22,683 offences) and an 12% rise in “advance fee payments” (to 51,667 offences).</a:t>
            </a:r>
          </a:p>
          <a:p>
            <a:r>
              <a:rPr lang="en-GB" dirty="0"/>
              <a:t>NFIB data showed referrals from UK Finance and </a:t>
            </a:r>
            <a:r>
              <a:rPr lang="en-GB" dirty="0" err="1"/>
              <a:t>Cifas</a:t>
            </a:r>
            <a:r>
              <a:rPr lang="en-GB" dirty="0"/>
              <a:t> (who report instances of fraud where their member organisations have been victims) increased by 78% (to 190,327 offences) and 10% (to 329,442 offences), respectively, compared with the year ending December 2020.</a:t>
            </a:r>
          </a:p>
        </p:txBody>
      </p:sp>
      <p:sp>
        <p:nvSpPr>
          <p:cNvPr id="5" name="Title 4">
            <a:extLst>
              <a:ext uri="{FF2B5EF4-FFF2-40B4-BE49-F238E27FC236}">
                <a16:creationId xmlns:a16="http://schemas.microsoft.com/office/drawing/2014/main" id="{9E0DF786-986D-4539-94F1-67B2118BD1DA}"/>
              </a:ext>
            </a:extLst>
          </p:cNvPr>
          <p:cNvSpPr>
            <a:spLocks noGrp="1"/>
          </p:cNvSpPr>
          <p:nvPr>
            <p:ph type="title"/>
          </p:nvPr>
        </p:nvSpPr>
        <p:spPr/>
        <p:txBody>
          <a:bodyPr/>
          <a:lstStyle/>
          <a:p>
            <a:r>
              <a:rPr lang="en-GB" dirty="0"/>
              <a:t>Impact of COVID-19 on fraud (national)</a:t>
            </a:r>
          </a:p>
        </p:txBody>
      </p:sp>
      <p:sp>
        <p:nvSpPr>
          <p:cNvPr id="6" name="Slide Number Placeholder 5">
            <a:extLst>
              <a:ext uri="{FF2B5EF4-FFF2-40B4-BE49-F238E27FC236}">
                <a16:creationId xmlns:a16="http://schemas.microsoft.com/office/drawing/2014/main" id="{B1424D03-86E0-4CA8-8A56-720E46945551}"/>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48</a:t>
            </a:fld>
            <a:endParaRPr lang="en-US" dirty="0"/>
          </a:p>
        </p:txBody>
      </p:sp>
      <p:sp>
        <p:nvSpPr>
          <p:cNvPr id="7" name="Footer Placeholder 6">
            <a:extLst>
              <a:ext uri="{FF2B5EF4-FFF2-40B4-BE49-F238E27FC236}">
                <a16:creationId xmlns:a16="http://schemas.microsoft.com/office/drawing/2014/main" id="{B424DE21-948D-48D1-9F74-FB09F1B7BDA4}"/>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9" name="Content Placeholder 3">
            <a:extLst>
              <a:ext uri="{FF2B5EF4-FFF2-40B4-BE49-F238E27FC236}">
                <a16:creationId xmlns:a16="http://schemas.microsoft.com/office/drawing/2014/main" id="{F0062CFC-203A-47B0-8A28-560264AA2009}"/>
              </a:ext>
            </a:extLst>
          </p:cNvPr>
          <p:cNvSpPr txBox="1">
            <a:spLocks/>
          </p:cNvSpPr>
          <p:nvPr/>
        </p:nvSpPr>
        <p:spPr>
          <a:xfrm>
            <a:off x="3698875" y="5997575"/>
            <a:ext cx="7874000" cy="333375"/>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GB" dirty="0"/>
          </a:p>
        </p:txBody>
      </p:sp>
      <p:sp>
        <p:nvSpPr>
          <p:cNvPr id="10" name="TextBox 9">
            <a:extLst>
              <a:ext uri="{FF2B5EF4-FFF2-40B4-BE49-F238E27FC236}">
                <a16:creationId xmlns:a16="http://schemas.microsoft.com/office/drawing/2014/main" id="{9E633073-C432-4F22-9ED3-A0A4DF379B80}"/>
              </a:ext>
            </a:extLst>
          </p:cNvPr>
          <p:cNvSpPr txBox="1"/>
          <p:nvPr/>
        </p:nvSpPr>
        <p:spPr>
          <a:xfrm>
            <a:off x="10634135" y="6465623"/>
            <a:ext cx="1141084" cy="369332"/>
          </a:xfrm>
          <a:prstGeom prst="rect">
            <a:avLst/>
          </a:prstGeom>
          <a:solidFill>
            <a:srgbClr val="92D050"/>
          </a:solidFill>
        </p:spPr>
        <p:txBody>
          <a:bodyPr wrap="square" rtlCol="0">
            <a:spAutoFit/>
          </a:bodyPr>
          <a:lstStyle/>
          <a:p>
            <a:r>
              <a:rPr lang="en-GB" dirty="0"/>
              <a:t>Updated</a:t>
            </a:r>
          </a:p>
        </p:txBody>
      </p:sp>
      <p:sp>
        <p:nvSpPr>
          <p:cNvPr id="8" name="Content Placeholder 2">
            <a:extLst>
              <a:ext uri="{FF2B5EF4-FFF2-40B4-BE49-F238E27FC236}">
                <a16:creationId xmlns:a16="http://schemas.microsoft.com/office/drawing/2014/main" id="{E34C772A-6683-412B-8ED0-5F2017C858FD}"/>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2577627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F62146-E1C3-49BD-A265-595593D53ED7}"/>
              </a:ext>
            </a:extLst>
          </p:cNvPr>
          <p:cNvSpPr>
            <a:spLocks noGrp="1"/>
          </p:cNvSpPr>
          <p:nvPr>
            <p:ph idx="1"/>
          </p:nvPr>
        </p:nvSpPr>
        <p:spPr>
          <a:xfrm>
            <a:off x="3699164" y="1307939"/>
            <a:ext cx="7873510" cy="2062274"/>
          </a:xfrm>
        </p:spPr>
        <p:txBody>
          <a:bodyPr>
            <a:normAutofit/>
          </a:bodyPr>
          <a:lstStyle/>
          <a:p>
            <a:r>
              <a:rPr lang="en-GB" dirty="0"/>
              <a:t>According to ONS, between year ending December 2019 and December 2021, the estimated number of fraud offences increased by 41% and the number of computer misuse offences doubled.</a:t>
            </a:r>
          </a:p>
          <a:p>
            <a:r>
              <a:rPr lang="en-GB" dirty="0"/>
              <a:t>Within the category of fraud, large increases were seen in “advance fee fraud” and “consumer and retail fraud”. This is likely to be linked to increases in online shopping e.g. scams where victims transferred funds to fraudsters for postal deliveries.</a:t>
            </a:r>
          </a:p>
          <a:p>
            <a:r>
              <a:rPr lang="en-GB" dirty="0"/>
              <a:t>The biggest increase in computer misuse offences was in “Unauthorised access to personal information (including hacking)”.</a:t>
            </a:r>
          </a:p>
        </p:txBody>
      </p:sp>
      <p:sp>
        <p:nvSpPr>
          <p:cNvPr id="4" name="Content Placeholder 3">
            <a:extLst>
              <a:ext uri="{FF2B5EF4-FFF2-40B4-BE49-F238E27FC236}">
                <a16:creationId xmlns:a16="http://schemas.microsoft.com/office/drawing/2014/main" id="{A8789539-E5B0-49A7-A96E-70B6B48DF0F3}"/>
              </a:ext>
            </a:extLst>
          </p:cNvPr>
          <p:cNvSpPr>
            <a:spLocks noGrp="1"/>
          </p:cNvSpPr>
          <p:nvPr>
            <p:ph idx="14"/>
          </p:nvPr>
        </p:nvSpPr>
        <p:spPr>
          <a:xfrm>
            <a:off x="3699164" y="6081324"/>
            <a:ext cx="7873510" cy="332992"/>
          </a:xfrm>
        </p:spPr>
        <p:txBody>
          <a:bodyPr/>
          <a:lstStyle/>
          <a:p>
            <a:r>
              <a:rPr lang="en-GB" dirty="0">
                <a:hlinkClick r:id="rId2"/>
              </a:rPr>
              <a:t>ONS </a:t>
            </a:r>
            <a:r>
              <a:rPr lang="en-GB" b="1" dirty="0">
                <a:hlinkClick r:id="rId2"/>
              </a:rPr>
              <a:t>Crime in England and Wales, year ending December 2021 - Appendix tables</a:t>
            </a:r>
            <a:r>
              <a:rPr lang="en-GB" dirty="0">
                <a:hlinkClick r:id="rId2"/>
              </a:rPr>
              <a:t> </a:t>
            </a:r>
            <a:r>
              <a:rPr lang="en-GB" dirty="0"/>
              <a:t>experimental statistics</a:t>
            </a:r>
          </a:p>
        </p:txBody>
      </p:sp>
      <p:sp>
        <p:nvSpPr>
          <p:cNvPr id="5" name="Title 4">
            <a:extLst>
              <a:ext uri="{FF2B5EF4-FFF2-40B4-BE49-F238E27FC236}">
                <a16:creationId xmlns:a16="http://schemas.microsoft.com/office/drawing/2014/main" id="{9E0DF786-986D-4539-94F1-67B2118BD1DA}"/>
              </a:ext>
            </a:extLst>
          </p:cNvPr>
          <p:cNvSpPr>
            <a:spLocks noGrp="1"/>
          </p:cNvSpPr>
          <p:nvPr>
            <p:ph type="title"/>
          </p:nvPr>
        </p:nvSpPr>
        <p:spPr/>
        <p:txBody>
          <a:bodyPr/>
          <a:lstStyle/>
          <a:p>
            <a:r>
              <a:rPr lang="en-GB" dirty="0"/>
              <a:t>Significant increases in fraud and computer misuse</a:t>
            </a:r>
          </a:p>
        </p:txBody>
      </p:sp>
      <p:sp>
        <p:nvSpPr>
          <p:cNvPr id="6" name="Slide Number Placeholder 5">
            <a:extLst>
              <a:ext uri="{FF2B5EF4-FFF2-40B4-BE49-F238E27FC236}">
                <a16:creationId xmlns:a16="http://schemas.microsoft.com/office/drawing/2014/main" id="{B1424D03-86E0-4CA8-8A56-720E46945551}"/>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49</a:t>
            </a:fld>
            <a:endParaRPr lang="en-US" dirty="0"/>
          </a:p>
        </p:txBody>
      </p:sp>
      <p:sp>
        <p:nvSpPr>
          <p:cNvPr id="7" name="Footer Placeholder 6">
            <a:extLst>
              <a:ext uri="{FF2B5EF4-FFF2-40B4-BE49-F238E27FC236}">
                <a16:creationId xmlns:a16="http://schemas.microsoft.com/office/drawing/2014/main" id="{B424DE21-948D-48D1-9F74-FB09F1B7BDA4}"/>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13" name="TextBox 12">
            <a:extLst>
              <a:ext uri="{FF2B5EF4-FFF2-40B4-BE49-F238E27FC236}">
                <a16:creationId xmlns:a16="http://schemas.microsoft.com/office/drawing/2014/main" id="{E4588B93-7F3B-4118-9F98-C28C29486458}"/>
              </a:ext>
            </a:extLst>
          </p:cNvPr>
          <p:cNvSpPr txBox="1"/>
          <p:nvPr/>
        </p:nvSpPr>
        <p:spPr>
          <a:xfrm>
            <a:off x="7635919" y="3169606"/>
            <a:ext cx="3533299" cy="738664"/>
          </a:xfrm>
          <a:prstGeom prst="rect">
            <a:avLst/>
          </a:prstGeom>
          <a:noFill/>
        </p:spPr>
        <p:txBody>
          <a:bodyPr wrap="square" rtlCol="0">
            <a:spAutoFit/>
          </a:bodyPr>
          <a:lstStyle/>
          <a:p>
            <a:r>
              <a:rPr lang="en-GB" sz="1400" b="1" dirty="0">
                <a:solidFill>
                  <a:schemeClr val="tx1">
                    <a:lumMod val="65000"/>
                    <a:lumOff val="35000"/>
                  </a:schemeClr>
                </a:solidFill>
              </a:rPr>
              <a:t>Rate of total Fraud and Computer misuse offences per 1,000 adults from Crime Survey for England and Wales*</a:t>
            </a:r>
          </a:p>
        </p:txBody>
      </p:sp>
      <p:sp>
        <p:nvSpPr>
          <p:cNvPr id="17" name="TextBox 16">
            <a:extLst>
              <a:ext uri="{FF2B5EF4-FFF2-40B4-BE49-F238E27FC236}">
                <a16:creationId xmlns:a16="http://schemas.microsoft.com/office/drawing/2014/main" id="{390EA911-547C-4AE2-A89C-60B408F71AE1}"/>
              </a:ext>
            </a:extLst>
          </p:cNvPr>
          <p:cNvSpPr txBox="1"/>
          <p:nvPr/>
        </p:nvSpPr>
        <p:spPr>
          <a:xfrm>
            <a:off x="3699164" y="3429000"/>
            <a:ext cx="3974726" cy="2862322"/>
          </a:xfrm>
          <a:prstGeom prst="rect">
            <a:avLst/>
          </a:prstGeom>
          <a:noFill/>
        </p:spPr>
        <p:txBody>
          <a:bodyPr wrap="square" rtlCol="0">
            <a:spAutoFit/>
          </a:bodyPr>
          <a:lstStyle/>
          <a:p>
            <a:r>
              <a:rPr lang="en-GB" sz="1200" u="sng" dirty="0"/>
              <a:t>Fraud</a:t>
            </a:r>
            <a:r>
              <a:rPr lang="en-GB" sz="1200" dirty="0"/>
              <a:t> involves a person dishonestly and deliberately deceiving a victim for personal gain of property or money or causing loss or risk of loss to another.</a:t>
            </a:r>
          </a:p>
          <a:p>
            <a:r>
              <a:rPr lang="en-GB" sz="1200" dirty="0"/>
              <a:t>Most incidents include:</a:t>
            </a:r>
          </a:p>
          <a:p>
            <a:pPr marL="171450" indent="-171450">
              <a:buFont typeface="Arial" panose="020B0604020202020204" pitchFamily="34" charset="0"/>
              <a:buChar char="•"/>
            </a:pPr>
            <a:r>
              <a:rPr lang="en-GB" sz="1200" dirty="0"/>
              <a:t>banking and payment card frauds</a:t>
            </a:r>
          </a:p>
          <a:p>
            <a:pPr marL="171450" indent="-171450">
              <a:buFont typeface="Arial" panose="020B0604020202020204" pitchFamily="34" charset="0"/>
              <a:buChar char="•"/>
            </a:pPr>
            <a:r>
              <a:rPr lang="en-GB" sz="1200" dirty="0"/>
              <a:t>consumer and retail frauds</a:t>
            </a:r>
          </a:p>
          <a:p>
            <a:pPr marL="171450" indent="-171450">
              <a:buFont typeface="Arial" panose="020B0604020202020204" pitchFamily="34" charset="0"/>
              <a:buChar char="•"/>
            </a:pPr>
            <a:r>
              <a:rPr lang="en-GB" sz="1200" dirty="0"/>
              <a:t>advance fee payment frauds</a:t>
            </a:r>
          </a:p>
          <a:p>
            <a:r>
              <a:rPr lang="en-GB" sz="1200" u="sng" dirty="0"/>
              <a:t>Computer misuse</a:t>
            </a:r>
            <a:r>
              <a:rPr lang="en-GB" sz="1200" dirty="0"/>
              <a:t> covers computer viruses and any unauthorised access to computer material including smartphones, games consoles and smart TVs.</a:t>
            </a:r>
          </a:p>
          <a:p>
            <a:endParaRPr lang="en-GB" sz="1200" dirty="0"/>
          </a:p>
          <a:p>
            <a:r>
              <a:rPr lang="en-GB" sz="1200" i="1" dirty="0"/>
              <a:t>*Note differences in methodology.  The 2019 survey was face-to-face interviews and the 2021 data was a phone survey</a:t>
            </a:r>
          </a:p>
          <a:p>
            <a:endParaRPr lang="en-GB" sz="1200" dirty="0"/>
          </a:p>
        </p:txBody>
      </p:sp>
      <p:pic>
        <p:nvPicPr>
          <p:cNvPr id="3" name="Picture 2">
            <a:extLst>
              <a:ext uri="{FF2B5EF4-FFF2-40B4-BE49-F238E27FC236}">
                <a16:creationId xmlns:a16="http://schemas.microsoft.com/office/drawing/2014/main" id="{0EF3C298-5661-4DDA-BEC0-6615C767A1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83783" y="3936918"/>
            <a:ext cx="3486141" cy="2091685"/>
          </a:xfrm>
          <a:prstGeom prst="rect">
            <a:avLst/>
          </a:prstGeom>
        </p:spPr>
      </p:pic>
      <p:sp>
        <p:nvSpPr>
          <p:cNvPr id="11" name="TextBox 10">
            <a:extLst>
              <a:ext uri="{FF2B5EF4-FFF2-40B4-BE49-F238E27FC236}">
                <a16:creationId xmlns:a16="http://schemas.microsoft.com/office/drawing/2014/main" id="{EF1B3275-AE2B-4A06-A6DA-58E79AD9F23A}"/>
              </a:ext>
            </a:extLst>
          </p:cNvPr>
          <p:cNvSpPr txBox="1"/>
          <p:nvPr/>
        </p:nvSpPr>
        <p:spPr>
          <a:xfrm>
            <a:off x="10634135" y="6465623"/>
            <a:ext cx="1141084" cy="369332"/>
          </a:xfrm>
          <a:prstGeom prst="rect">
            <a:avLst/>
          </a:prstGeom>
          <a:solidFill>
            <a:srgbClr val="92D050"/>
          </a:solidFill>
        </p:spPr>
        <p:txBody>
          <a:bodyPr wrap="square" rtlCol="0">
            <a:spAutoFit/>
          </a:bodyPr>
          <a:lstStyle/>
          <a:p>
            <a:r>
              <a:rPr lang="en-GB" dirty="0"/>
              <a:t>Updated</a:t>
            </a:r>
          </a:p>
        </p:txBody>
      </p:sp>
      <p:sp>
        <p:nvSpPr>
          <p:cNvPr id="12" name="Content Placeholder 2">
            <a:extLst>
              <a:ext uri="{FF2B5EF4-FFF2-40B4-BE49-F238E27FC236}">
                <a16:creationId xmlns:a16="http://schemas.microsoft.com/office/drawing/2014/main" id="{F7AB594D-16A1-4BD9-942C-6C1BA5937633}"/>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1" action="ppaction://hlinksldjump">
                  <a:extLst>
                    <a:ext uri="{A12FA001-AC4F-418D-AE19-62706E023703}">
                      <ahyp:hlinkClr xmlns:ahyp="http://schemas.microsoft.com/office/drawing/2018/hyperlinkcolor" val="tx"/>
                    </a:ext>
                  </a:extLst>
                </a:hlinkClick>
              </a:rPr>
              <a:t>Fraud and cyber crime</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834148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AF0779B1-5B88-453A-8585-79B1436B8B39}"/>
              </a:ext>
            </a:extLst>
          </p:cNvPr>
          <p:cNvSpPr/>
          <p:nvPr/>
        </p:nvSpPr>
        <p:spPr>
          <a:xfrm>
            <a:off x="3862798" y="4457700"/>
            <a:ext cx="5048250" cy="1571625"/>
          </a:xfrm>
          <a:custGeom>
            <a:avLst/>
            <a:gdLst>
              <a:gd name="connsiteX0" fmla="*/ 0 w 5048250"/>
              <a:gd name="connsiteY0" fmla="*/ 9525 h 1571625"/>
              <a:gd name="connsiteX1" fmla="*/ 1971675 w 5048250"/>
              <a:gd name="connsiteY1" fmla="*/ 0 h 1571625"/>
              <a:gd name="connsiteX2" fmla="*/ 5038725 w 5048250"/>
              <a:gd name="connsiteY2" fmla="*/ 590550 h 1571625"/>
              <a:gd name="connsiteX3" fmla="*/ 5048250 w 5048250"/>
              <a:gd name="connsiteY3" fmla="*/ 1571625 h 1571625"/>
              <a:gd name="connsiteX4" fmla="*/ 9525 w 5048250"/>
              <a:gd name="connsiteY4" fmla="*/ 1571625 h 1571625"/>
              <a:gd name="connsiteX5" fmla="*/ 0 w 5048250"/>
              <a:gd name="connsiteY5" fmla="*/ 9525 h 157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0" h="1571625">
                <a:moveTo>
                  <a:pt x="0" y="9525"/>
                </a:moveTo>
                <a:lnTo>
                  <a:pt x="1971675" y="0"/>
                </a:lnTo>
                <a:lnTo>
                  <a:pt x="5038725" y="590550"/>
                </a:lnTo>
                <a:lnTo>
                  <a:pt x="5048250" y="1571625"/>
                </a:lnTo>
                <a:lnTo>
                  <a:pt x="9525" y="1571625"/>
                </a:lnTo>
                <a:lnTo>
                  <a:pt x="0" y="9525"/>
                </a:lnTo>
                <a:close/>
              </a:path>
            </a:pathLst>
          </a:custGeom>
          <a:solidFill>
            <a:srgbClr val="EBF5FB"/>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C5AE901A-D463-4169-8FD2-BED20B0BA2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64927" y="4805513"/>
            <a:ext cx="5635686" cy="1261721"/>
          </a:xfrm>
          <a:prstGeom prst="rect">
            <a:avLst/>
          </a:prstGeom>
        </p:spPr>
      </p:pic>
      <p:pic>
        <p:nvPicPr>
          <p:cNvPr id="9" name="Picture 8">
            <a:extLst>
              <a:ext uri="{FF2B5EF4-FFF2-40B4-BE49-F238E27FC236}">
                <a16:creationId xmlns:a16="http://schemas.microsoft.com/office/drawing/2014/main" id="{F864F688-6FD1-4241-B10F-1A73AEE0F7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46540" y="3594385"/>
            <a:ext cx="5387433" cy="1201411"/>
          </a:xfrm>
          <a:prstGeom prst="rect">
            <a:avLst/>
          </a:prstGeom>
        </p:spPr>
      </p:pic>
      <p:pic>
        <p:nvPicPr>
          <p:cNvPr id="13" name="Picture 12">
            <a:extLst>
              <a:ext uri="{FF2B5EF4-FFF2-40B4-BE49-F238E27FC236}">
                <a16:creationId xmlns:a16="http://schemas.microsoft.com/office/drawing/2014/main" id="{D0BBF197-6728-49A5-ABD0-38BBF52340E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29853" y="1477801"/>
            <a:ext cx="4523829" cy="1951199"/>
          </a:xfrm>
          <a:prstGeom prst="rect">
            <a:avLst/>
          </a:prstGeom>
        </p:spPr>
      </p:pic>
      <p:pic>
        <p:nvPicPr>
          <p:cNvPr id="8" name="Picture 7" descr="Person cycling icon">
            <a:extLst>
              <a:ext uri="{FF2B5EF4-FFF2-40B4-BE49-F238E27FC236}">
                <a16:creationId xmlns:a16="http://schemas.microsoft.com/office/drawing/2014/main" id="{1E00C47B-E41F-4FCD-A6F4-4746E9D8F7E7}"/>
              </a:ext>
            </a:extLst>
          </p:cNvPr>
          <p:cNvPicPr>
            <a:picLocks noChangeAspect="1"/>
          </p:cNvPicPr>
          <p:nvPr/>
        </p:nvPicPr>
        <p:blipFill rotWithShape="1">
          <a:blip r:embed="rId5"/>
          <a:srcRect t="6390" b="1"/>
          <a:stretch/>
        </p:blipFill>
        <p:spPr>
          <a:xfrm>
            <a:off x="11175511" y="4286435"/>
            <a:ext cx="666750" cy="517146"/>
          </a:xfrm>
          <a:prstGeom prst="rect">
            <a:avLst/>
          </a:prstGeom>
        </p:spPr>
      </p:pic>
      <p:sp>
        <p:nvSpPr>
          <p:cNvPr id="6" name="Slide Number Placeholder 5">
            <a:extLst>
              <a:ext uri="{FF2B5EF4-FFF2-40B4-BE49-F238E27FC236}">
                <a16:creationId xmlns:a16="http://schemas.microsoft.com/office/drawing/2014/main" id="{1B02E29D-3FAF-48C8-A490-6FC06D8E46AE}"/>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5</a:t>
            </a:fld>
            <a:endParaRPr lang="en-US" dirty="0"/>
          </a:p>
        </p:txBody>
      </p:sp>
      <p:sp>
        <p:nvSpPr>
          <p:cNvPr id="7" name="Footer Placeholder 6">
            <a:extLst>
              <a:ext uri="{FF2B5EF4-FFF2-40B4-BE49-F238E27FC236}">
                <a16:creationId xmlns:a16="http://schemas.microsoft.com/office/drawing/2014/main" id="{AD69344E-1095-4283-AFE5-96A0684E0A6B}"/>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16" name="TextBox 15">
            <a:extLst>
              <a:ext uri="{FF2B5EF4-FFF2-40B4-BE49-F238E27FC236}">
                <a16:creationId xmlns:a16="http://schemas.microsoft.com/office/drawing/2014/main" id="{20B1F3B1-26E4-47F3-8A85-07C2728F966D}"/>
              </a:ext>
            </a:extLst>
          </p:cNvPr>
          <p:cNvSpPr txBox="1"/>
          <p:nvPr/>
        </p:nvSpPr>
        <p:spPr>
          <a:xfrm>
            <a:off x="3598821" y="6202299"/>
            <a:ext cx="8163112" cy="246221"/>
          </a:xfrm>
          <a:prstGeom prst="rect">
            <a:avLst/>
          </a:prstGeom>
          <a:noFill/>
        </p:spPr>
        <p:txBody>
          <a:bodyPr wrap="square" rtlCol="0">
            <a:spAutoFit/>
          </a:bodyPr>
          <a:lstStyle/>
          <a:p>
            <a:r>
              <a:rPr lang="en-GB" sz="1000" i="1" dirty="0"/>
              <a:t>[1] ONS Police recorded crime to year ending Dec 21    [2] Thames Valley Police Niche Jan-Dec 2021  [3] Oxfordshire County Council 2021</a:t>
            </a:r>
          </a:p>
        </p:txBody>
      </p:sp>
      <p:sp>
        <p:nvSpPr>
          <p:cNvPr id="19" name="TextBox 18">
            <a:extLst>
              <a:ext uri="{FF2B5EF4-FFF2-40B4-BE49-F238E27FC236}">
                <a16:creationId xmlns:a16="http://schemas.microsoft.com/office/drawing/2014/main" id="{B47DC712-E8E3-4E19-BBF4-D532D9240307}"/>
              </a:ext>
            </a:extLst>
          </p:cNvPr>
          <p:cNvSpPr txBox="1"/>
          <p:nvPr/>
        </p:nvSpPr>
        <p:spPr>
          <a:xfrm>
            <a:off x="10392051" y="1770142"/>
            <a:ext cx="1331631" cy="523220"/>
          </a:xfrm>
          <a:prstGeom prst="rect">
            <a:avLst/>
          </a:prstGeom>
          <a:noFill/>
        </p:spPr>
        <p:txBody>
          <a:bodyPr wrap="square" rtlCol="0">
            <a:spAutoFit/>
          </a:bodyPr>
          <a:lstStyle/>
          <a:p>
            <a:r>
              <a:rPr lang="en-GB" sz="1400" dirty="0"/>
              <a:t>Alcohol- related crime</a:t>
            </a:r>
            <a:endParaRPr lang="en-GB" sz="1400" baseline="30000" dirty="0"/>
          </a:p>
        </p:txBody>
      </p:sp>
      <p:sp>
        <p:nvSpPr>
          <p:cNvPr id="51" name="TextBox 50">
            <a:extLst>
              <a:ext uri="{FF2B5EF4-FFF2-40B4-BE49-F238E27FC236}">
                <a16:creationId xmlns:a16="http://schemas.microsoft.com/office/drawing/2014/main" id="{0E4756DB-37D2-4A1A-8B4C-B0CC1E6C66B7}"/>
              </a:ext>
            </a:extLst>
          </p:cNvPr>
          <p:cNvSpPr txBox="1"/>
          <p:nvPr/>
        </p:nvSpPr>
        <p:spPr>
          <a:xfrm>
            <a:off x="3641063" y="888372"/>
            <a:ext cx="3934053" cy="553998"/>
          </a:xfrm>
          <a:prstGeom prst="rect">
            <a:avLst/>
          </a:prstGeom>
          <a:noFill/>
        </p:spPr>
        <p:txBody>
          <a:bodyPr wrap="square" rtlCol="0">
            <a:spAutoFit/>
          </a:bodyPr>
          <a:lstStyle/>
          <a:p>
            <a:r>
              <a:rPr lang="en-GB" sz="1600" b="1" dirty="0">
                <a:solidFill>
                  <a:schemeClr val="tx1">
                    <a:lumMod val="65000"/>
                    <a:lumOff val="35000"/>
                  </a:schemeClr>
                </a:solidFill>
              </a:rPr>
              <a:t>Oxfordshire: recorded crime</a:t>
            </a:r>
            <a:r>
              <a:rPr lang="en-GB" sz="1600" b="1" baseline="30000" dirty="0">
                <a:solidFill>
                  <a:schemeClr val="tx1">
                    <a:lumMod val="65000"/>
                    <a:lumOff val="35000"/>
                  </a:schemeClr>
                </a:solidFill>
              </a:rPr>
              <a:t>1</a:t>
            </a:r>
            <a:endParaRPr lang="en-GB" sz="1600" b="1" dirty="0">
              <a:solidFill>
                <a:schemeClr val="tx1">
                  <a:lumMod val="65000"/>
                  <a:lumOff val="35000"/>
                </a:schemeClr>
              </a:solidFill>
            </a:endParaRPr>
          </a:p>
          <a:p>
            <a:r>
              <a:rPr lang="en-GB" sz="1400" b="1" dirty="0">
                <a:solidFill>
                  <a:schemeClr val="tx1">
                    <a:lumMod val="65000"/>
                    <a:lumOff val="35000"/>
                  </a:schemeClr>
                </a:solidFill>
              </a:rPr>
              <a:t>Jan-Dec21</a:t>
            </a:r>
            <a:endParaRPr lang="en-GB" sz="1600" b="1" baseline="30000" dirty="0">
              <a:solidFill>
                <a:schemeClr val="tx1">
                  <a:lumMod val="65000"/>
                  <a:lumOff val="35000"/>
                </a:schemeClr>
              </a:solidFill>
            </a:endParaRPr>
          </a:p>
        </p:txBody>
      </p:sp>
      <p:grpSp>
        <p:nvGrpSpPr>
          <p:cNvPr id="56" name="Group 55" descr="Icon of alcohol">
            <a:extLst>
              <a:ext uri="{FF2B5EF4-FFF2-40B4-BE49-F238E27FC236}">
                <a16:creationId xmlns:a16="http://schemas.microsoft.com/office/drawing/2014/main" id="{E9257C64-39C5-4BE8-95C3-EB8F63EFF1D7}"/>
              </a:ext>
            </a:extLst>
          </p:cNvPr>
          <p:cNvGrpSpPr/>
          <p:nvPr/>
        </p:nvGrpSpPr>
        <p:grpSpPr>
          <a:xfrm>
            <a:off x="9363238" y="1862608"/>
            <a:ext cx="376494" cy="380360"/>
            <a:chOff x="10162903" y="3662026"/>
            <a:chExt cx="471232" cy="476071"/>
          </a:xfrm>
        </p:grpSpPr>
        <p:sp>
          <p:nvSpPr>
            <p:cNvPr id="55" name="Rectangle 54">
              <a:extLst>
                <a:ext uri="{FF2B5EF4-FFF2-40B4-BE49-F238E27FC236}">
                  <a16:creationId xmlns:a16="http://schemas.microsoft.com/office/drawing/2014/main" id="{735317AC-B363-4853-AD3E-606C57DF1B25}"/>
                </a:ext>
              </a:extLst>
            </p:cNvPr>
            <p:cNvSpPr/>
            <p:nvPr/>
          </p:nvSpPr>
          <p:spPr>
            <a:xfrm>
              <a:off x="10162903" y="3662026"/>
              <a:ext cx="471232" cy="476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Picture 53">
              <a:extLst>
                <a:ext uri="{FF2B5EF4-FFF2-40B4-BE49-F238E27FC236}">
                  <a16:creationId xmlns:a16="http://schemas.microsoft.com/office/drawing/2014/main" id="{B751E4FF-6FF8-4408-B207-0CFC7D8EE9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42058" y="3739323"/>
              <a:ext cx="337849" cy="337849"/>
            </a:xfrm>
            <a:prstGeom prst="rect">
              <a:avLst/>
            </a:prstGeom>
            <a:ln>
              <a:noFill/>
            </a:ln>
          </p:spPr>
        </p:pic>
      </p:grpSp>
      <p:sp>
        <p:nvSpPr>
          <p:cNvPr id="52" name="Oval 51">
            <a:extLst>
              <a:ext uri="{FF2B5EF4-FFF2-40B4-BE49-F238E27FC236}">
                <a16:creationId xmlns:a16="http://schemas.microsoft.com/office/drawing/2014/main" id="{47A0AED8-2636-46B8-BFCB-BDC9048DB95F}"/>
              </a:ext>
              <a:ext uri="{C183D7F6-B498-43B3-948B-1728B52AA6E4}">
                <adec:decorative xmlns:adec="http://schemas.microsoft.com/office/drawing/2017/decorative" val="1"/>
              </a:ext>
            </a:extLst>
          </p:cNvPr>
          <p:cNvSpPr/>
          <p:nvPr/>
        </p:nvSpPr>
        <p:spPr>
          <a:xfrm>
            <a:off x="7449763" y="1058243"/>
            <a:ext cx="813284" cy="833517"/>
          </a:xfrm>
          <a:prstGeom prst="ellipse">
            <a:avLst/>
          </a:prstGeom>
          <a:noFill/>
          <a:ln w="762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566D6D82-F794-4023-8E39-8E21CBE9852F}"/>
              </a:ext>
            </a:extLst>
          </p:cNvPr>
          <p:cNvSpPr txBox="1"/>
          <p:nvPr/>
        </p:nvSpPr>
        <p:spPr>
          <a:xfrm>
            <a:off x="7255363" y="1215433"/>
            <a:ext cx="1240822" cy="476071"/>
          </a:xfrm>
          <a:prstGeom prst="ellipse">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sz="1600" b="1" dirty="0"/>
              <a:t>46,597</a:t>
            </a:r>
          </a:p>
        </p:txBody>
      </p:sp>
      <p:pic>
        <p:nvPicPr>
          <p:cNvPr id="57" name="Picture 56" descr="Icon showing balance scales">
            <a:extLst>
              <a:ext uri="{FF2B5EF4-FFF2-40B4-BE49-F238E27FC236}">
                <a16:creationId xmlns:a16="http://schemas.microsoft.com/office/drawing/2014/main" id="{5D72CEB8-ADC5-421B-AB05-78F11F1D25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1100" y="907687"/>
            <a:ext cx="399524" cy="399524"/>
          </a:xfrm>
          <a:prstGeom prst="rect">
            <a:avLst/>
          </a:prstGeom>
          <a:ln>
            <a:noFill/>
          </a:ln>
        </p:spPr>
      </p:pic>
      <p:sp>
        <p:nvSpPr>
          <p:cNvPr id="79" name="TextBox 78">
            <a:extLst>
              <a:ext uri="{FF2B5EF4-FFF2-40B4-BE49-F238E27FC236}">
                <a16:creationId xmlns:a16="http://schemas.microsoft.com/office/drawing/2014/main" id="{B05721BA-EA57-460B-9F4D-E06695431F4A}"/>
              </a:ext>
            </a:extLst>
          </p:cNvPr>
          <p:cNvSpPr txBox="1"/>
          <p:nvPr/>
        </p:nvSpPr>
        <p:spPr>
          <a:xfrm>
            <a:off x="3789111" y="3629816"/>
            <a:ext cx="4687937" cy="276999"/>
          </a:xfrm>
          <a:prstGeom prst="rect">
            <a:avLst/>
          </a:prstGeom>
          <a:noFill/>
        </p:spPr>
        <p:txBody>
          <a:bodyPr wrap="square" rtlCol="0">
            <a:spAutoFit/>
          </a:bodyPr>
          <a:lstStyle/>
          <a:p>
            <a:r>
              <a:rPr lang="en-GB" sz="1200" b="1" dirty="0">
                <a:solidFill>
                  <a:schemeClr val="tx1">
                    <a:lumMod val="65000"/>
                    <a:lumOff val="35000"/>
                  </a:schemeClr>
                </a:solidFill>
              </a:rPr>
              <a:t>Recorded crime by type Jan-Dec21</a:t>
            </a:r>
            <a:r>
              <a:rPr lang="en-GB" sz="1200" b="1" baseline="30000" dirty="0">
                <a:solidFill>
                  <a:schemeClr val="tx1">
                    <a:lumMod val="65000"/>
                    <a:lumOff val="35000"/>
                  </a:schemeClr>
                </a:solidFill>
              </a:rPr>
              <a:t>1</a:t>
            </a:r>
          </a:p>
        </p:txBody>
      </p:sp>
      <p:sp>
        <p:nvSpPr>
          <p:cNvPr id="34" name="TextBox 33">
            <a:extLst>
              <a:ext uri="{FF2B5EF4-FFF2-40B4-BE49-F238E27FC236}">
                <a16:creationId xmlns:a16="http://schemas.microsoft.com/office/drawing/2014/main" id="{7B186ABE-106D-47B4-933B-A2536CE4C86D}"/>
              </a:ext>
            </a:extLst>
          </p:cNvPr>
          <p:cNvSpPr txBox="1"/>
          <p:nvPr/>
        </p:nvSpPr>
        <p:spPr>
          <a:xfrm>
            <a:off x="10392051" y="2518219"/>
            <a:ext cx="1331631" cy="523220"/>
          </a:xfrm>
          <a:prstGeom prst="rect">
            <a:avLst/>
          </a:prstGeom>
          <a:noFill/>
        </p:spPr>
        <p:txBody>
          <a:bodyPr wrap="square" rtlCol="0">
            <a:spAutoFit/>
          </a:bodyPr>
          <a:lstStyle/>
          <a:p>
            <a:r>
              <a:rPr lang="en-GB" sz="1400" dirty="0"/>
              <a:t>Cyber-related offences</a:t>
            </a:r>
            <a:endParaRPr lang="en-GB" sz="1400" baseline="30000" dirty="0"/>
          </a:p>
        </p:txBody>
      </p:sp>
      <p:sp>
        <p:nvSpPr>
          <p:cNvPr id="41" name="TextBox 40">
            <a:extLst>
              <a:ext uri="{FF2B5EF4-FFF2-40B4-BE49-F238E27FC236}">
                <a16:creationId xmlns:a16="http://schemas.microsoft.com/office/drawing/2014/main" id="{185FDCBE-9661-4762-939A-56ED95C2746E}"/>
              </a:ext>
            </a:extLst>
          </p:cNvPr>
          <p:cNvSpPr txBox="1"/>
          <p:nvPr/>
        </p:nvSpPr>
        <p:spPr>
          <a:xfrm>
            <a:off x="10396919" y="3203884"/>
            <a:ext cx="1331631" cy="307777"/>
          </a:xfrm>
          <a:prstGeom prst="rect">
            <a:avLst/>
          </a:prstGeom>
          <a:noFill/>
        </p:spPr>
        <p:txBody>
          <a:bodyPr wrap="square" rtlCol="0">
            <a:spAutoFit/>
          </a:bodyPr>
          <a:lstStyle/>
          <a:p>
            <a:r>
              <a:rPr lang="en-GB" sz="1400" dirty="0"/>
              <a:t>Rural crimes</a:t>
            </a:r>
            <a:endParaRPr lang="en-GB" sz="1400" baseline="30000" dirty="0"/>
          </a:p>
        </p:txBody>
      </p:sp>
      <p:sp>
        <p:nvSpPr>
          <p:cNvPr id="47" name="TextBox 46">
            <a:extLst>
              <a:ext uri="{FF2B5EF4-FFF2-40B4-BE49-F238E27FC236}">
                <a16:creationId xmlns:a16="http://schemas.microsoft.com/office/drawing/2014/main" id="{8F1C1BD5-7FE3-48A3-9B9C-B227B1EC9083}"/>
              </a:ext>
            </a:extLst>
          </p:cNvPr>
          <p:cNvSpPr txBox="1"/>
          <p:nvPr/>
        </p:nvSpPr>
        <p:spPr>
          <a:xfrm>
            <a:off x="9673461" y="1866299"/>
            <a:ext cx="723458" cy="30777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n-GB" sz="1400" b="1" dirty="0">
                <a:solidFill>
                  <a:srgbClr val="548235"/>
                </a:solidFill>
              </a:rPr>
              <a:t>2,120</a:t>
            </a:r>
          </a:p>
        </p:txBody>
      </p:sp>
      <p:sp>
        <p:nvSpPr>
          <p:cNvPr id="48" name="TextBox 47">
            <a:extLst>
              <a:ext uri="{FF2B5EF4-FFF2-40B4-BE49-F238E27FC236}">
                <a16:creationId xmlns:a16="http://schemas.microsoft.com/office/drawing/2014/main" id="{348895C4-B193-4F0A-AABB-8CE17D3ADB2C}"/>
              </a:ext>
            </a:extLst>
          </p:cNvPr>
          <p:cNvSpPr txBox="1"/>
          <p:nvPr/>
        </p:nvSpPr>
        <p:spPr>
          <a:xfrm>
            <a:off x="9673461" y="2568726"/>
            <a:ext cx="723458" cy="30777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n-GB" sz="1400" b="1" dirty="0">
                <a:solidFill>
                  <a:srgbClr val="548235"/>
                </a:solidFill>
              </a:rPr>
              <a:t>1,202</a:t>
            </a:r>
          </a:p>
        </p:txBody>
      </p:sp>
      <p:sp>
        <p:nvSpPr>
          <p:cNvPr id="49" name="TextBox 48">
            <a:extLst>
              <a:ext uri="{FF2B5EF4-FFF2-40B4-BE49-F238E27FC236}">
                <a16:creationId xmlns:a16="http://schemas.microsoft.com/office/drawing/2014/main" id="{04C77BB2-D91E-4646-BEB9-8690AF5C5C89}"/>
              </a:ext>
            </a:extLst>
          </p:cNvPr>
          <p:cNvSpPr txBox="1"/>
          <p:nvPr/>
        </p:nvSpPr>
        <p:spPr>
          <a:xfrm>
            <a:off x="9673461" y="3205348"/>
            <a:ext cx="723458" cy="30777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n-GB" sz="1400" b="1" dirty="0">
                <a:solidFill>
                  <a:srgbClr val="548235"/>
                </a:solidFill>
              </a:rPr>
              <a:t>548</a:t>
            </a:r>
          </a:p>
        </p:txBody>
      </p:sp>
      <p:sp>
        <p:nvSpPr>
          <p:cNvPr id="60" name="TextBox 59">
            <a:extLst>
              <a:ext uri="{FF2B5EF4-FFF2-40B4-BE49-F238E27FC236}">
                <a16:creationId xmlns:a16="http://schemas.microsoft.com/office/drawing/2014/main" id="{723E26E3-5BA7-404D-97BC-D17FF0416D4A}"/>
              </a:ext>
            </a:extLst>
          </p:cNvPr>
          <p:cNvSpPr txBox="1"/>
          <p:nvPr/>
        </p:nvSpPr>
        <p:spPr>
          <a:xfrm>
            <a:off x="8866294" y="6540249"/>
            <a:ext cx="2895639" cy="230832"/>
          </a:xfrm>
          <a:prstGeom prst="rect">
            <a:avLst/>
          </a:prstGeom>
          <a:noFill/>
          <a:ln>
            <a:noFill/>
          </a:ln>
        </p:spPr>
        <p:txBody>
          <a:bodyPr wrap="square" rtlCol="0">
            <a:spAutoFit/>
          </a:bodyPr>
          <a:lstStyle/>
          <a:p>
            <a:pPr algn="r" defTabSz="844083"/>
            <a:r>
              <a:rPr lang="en-GB" sz="900" dirty="0">
                <a:solidFill>
                  <a:schemeClr val="bg1">
                    <a:lumMod val="50000"/>
                  </a:schemeClr>
                </a:solidFill>
                <a:latin typeface="Calibri"/>
              </a:rPr>
              <a:t>Icons designed by Freepik from Flaticon</a:t>
            </a:r>
          </a:p>
        </p:txBody>
      </p:sp>
      <p:pic>
        <p:nvPicPr>
          <p:cNvPr id="2" name="Picture 1" descr="icon of a laptop">
            <a:extLst>
              <a:ext uri="{FF2B5EF4-FFF2-40B4-BE49-F238E27FC236}">
                <a16:creationId xmlns:a16="http://schemas.microsoft.com/office/drawing/2014/main" id="{8C495FFE-2611-484B-A6DA-DEC51765FFDF}"/>
              </a:ext>
            </a:extLst>
          </p:cNvPr>
          <p:cNvPicPr>
            <a:picLocks noChangeAspect="1"/>
          </p:cNvPicPr>
          <p:nvPr/>
        </p:nvPicPr>
        <p:blipFill>
          <a:blip r:embed="rId8"/>
          <a:stretch>
            <a:fillRect/>
          </a:stretch>
        </p:blipFill>
        <p:spPr>
          <a:xfrm>
            <a:off x="9273073" y="2528001"/>
            <a:ext cx="556824" cy="485739"/>
          </a:xfrm>
          <a:prstGeom prst="rect">
            <a:avLst/>
          </a:prstGeom>
        </p:spPr>
      </p:pic>
      <p:pic>
        <p:nvPicPr>
          <p:cNvPr id="4" name="Picture 3" descr="icon of poultry">
            <a:extLst>
              <a:ext uri="{FF2B5EF4-FFF2-40B4-BE49-F238E27FC236}">
                <a16:creationId xmlns:a16="http://schemas.microsoft.com/office/drawing/2014/main" id="{B010351D-31BD-474D-B14F-778A06D3F618}"/>
              </a:ext>
            </a:extLst>
          </p:cNvPr>
          <p:cNvPicPr>
            <a:picLocks noChangeAspect="1"/>
          </p:cNvPicPr>
          <p:nvPr/>
        </p:nvPicPr>
        <p:blipFill>
          <a:blip r:embed="rId9"/>
          <a:stretch>
            <a:fillRect/>
          </a:stretch>
        </p:blipFill>
        <p:spPr>
          <a:xfrm>
            <a:off x="9372087" y="3233047"/>
            <a:ext cx="358796" cy="362783"/>
          </a:xfrm>
          <a:prstGeom prst="rect">
            <a:avLst/>
          </a:prstGeom>
        </p:spPr>
      </p:pic>
      <p:sp>
        <p:nvSpPr>
          <p:cNvPr id="61" name="TextBox 60">
            <a:extLst>
              <a:ext uri="{FF2B5EF4-FFF2-40B4-BE49-F238E27FC236}">
                <a16:creationId xmlns:a16="http://schemas.microsoft.com/office/drawing/2014/main" id="{A6CDEF6F-DEE0-400B-B407-CA201CED5D46}"/>
              </a:ext>
            </a:extLst>
          </p:cNvPr>
          <p:cNvSpPr txBox="1"/>
          <p:nvPr/>
        </p:nvSpPr>
        <p:spPr>
          <a:xfrm>
            <a:off x="9591301" y="3886756"/>
            <a:ext cx="1445623" cy="307777"/>
          </a:xfrm>
          <a:prstGeom prst="rect">
            <a:avLst/>
          </a:prstGeom>
          <a:noFill/>
        </p:spPr>
        <p:txBody>
          <a:bodyPr wrap="square" rtlCol="0">
            <a:spAutoFit/>
          </a:bodyPr>
          <a:lstStyle/>
          <a:p>
            <a:r>
              <a:rPr lang="en-GB" sz="1400" b="1" dirty="0">
                <a:solidFill>
                  <a:schemeClr val="tx1">
                    <a:lumMod val="65000"/>
                    <a:lumOff val="35000"/>
                  </a:schemeClr>
                </a:solidFill>
              </a:rPr>
              <a:t>Road safety</a:t>
            </a:r>
            <a:r>
              <a:rPr lang="en-GB" sz="1400" b="1" baseline="30000" dirty="0">
                <a:solidFill>
                  <a:schemeClr val="tx1">
                    <a:lumMod val="65000"/>
                    <a:lumOff val="35000"/>
                  </a:schemeClr>
                </a:solidFill>
              </a:rPr>
              <a:t>3</a:t>
            </a:r>
          </a:p>
        </p:txBody>
      </p:sp>
      <p:pic>
        <p:nvPicPr>
          <p:cNvPr id="3" name="Picture 2" descr="icon of a vehicle">
            <a:extLst>
              <a:ext uri="{FF2B5EF4-FFF2-40B4-BE49-F238E27FC236}">
                <a16:creationId xmlns:a16="http://schemas.microsoft.com/office/drawing/2014/main" id="{AD59B553-6487-4A68-8489-6CB6D2C1ADDA}"/>
              </a:ext>
            </a:extLst>
          </p:cNvPr>
          <p:cNvPicPr>
            <a:picLocks noChangeAspect="1"/>
          </p:cNvPicPr>
          <p:nvPr/>
        </p:nvPicPr>
        <p:blipFill rotWithShape="1">
          <a:blip r:embed="rId10"/>
          <a:srcRect r="8607" b="17474"/>
          <a:stretch/>
        </p:blipFill>
        <p:spPr>
          <a:xfrm>
            <a:off x="10846433" y="3939213"/>
            <a:ext cx="722527" cy="361586"/>
          </a:xfrm>
          <a:prstGeom prst="rect">
            <a:avLst/>
          </a:prstGeom>
        </p:spPr>
      </p:pic>
      <p:sp>
        <p:nvSpPr>
          <p:cNvPr id="38" name="TextBox 37">
            <a:extLst>
              <a:ext uri="{FF2B5EF4-FFF2-40B4-BE49-F238E27FC236}">
                <a16:creationId xmlns:a16="http://schemas.microsoft.com/office/drawing/2014/main" id="{58B12F53-7BFC-4423-B8C0-8DBFDA4D3E10}"/>
              </a:ext>
            </a:extLst>
          </p:cNvPr>
          <p:cNvSpPr txBox="1"/>
          <p:nvPr/>
        </p:nvSpPr>
        <p:spPr>
          <a:xfrm>
            <a:off x="10257706" y="4376437"/>
            <a:ext cx="1331631" cy="523220"/>
          </a:xfrm>
          <a:prstGeom prst="rect">
            <a:avLst/>
          </a:prstGeom>
          <a:noFill/>
        </p:spPr>
        <p:txBody>
          <a:bodyPr wrap="square" rtlCol="0">
            <a:spAutoFit/>
          </a:bodyPr>
          <a:lstStyle/>
          <a:p>
            <a:r>
              <a:rPr lang="en-GB" sz="1400" dirty="0"/>
              <a:t>Road casualties</a:t>
            </a:r>
            <a:endParaRPr lang="en-GB" sz="1400" baseline="30000" dirty="0"/>
          </a:p>
        </p:txBody>
      </p:sp>
      <p:sp>
        <p:nvSpPr>
          <p:cNvPr id="39" name="TextBox 38">
            <a:extLst>
              <a:ext uri="{FF2B5EF4-FFF2-40B4-BE49-F238E27FC236}">
                <a16:creationId xmlns:a16="http://schemas.microsoft.com/office/drawing/2014/main" id="{3C1AA3B9-6EE2-45DE-8F79-CC2B7480A8B2}"/>
              </a:ext>
            </a:extLst>
          </p:cNvPr>
          <p:cNvSpPr txBox="1"/>
          <p:nvPr/>
        </p:nvSpPr>
        <p:spPr>
          <a:xfrm>
            <a:off x="9566648" y="4454818"/>
            <a:ext cx="723458" cy="30777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n-GB" sz="1400" b="1" dirty="0">
                <a:solidFill>
                  <a:schemeClr val="tx1">
                    <a:lumMod val="65000"/>
                    <a:lumOff val="35000"/>
                  </a:schemeClr>
                </a:solidFill>
              </a:rPr>
              <a:t>1,014</a:t>
            </a:r>
          </a:p>
        </p:txBody>
      </p:sp>
      <p:sp>
        <p:nvSpPr>
          <p:cNvPr id="43" name="TextBox 42">
            <a:extLst>
              <a:ext uri="{FF2B5EF4-FFF2-40B4-BE49-F238E27FC236}">
                <a16:creationId xmlns:a16="http://schemas.microsoft.com/office/drawing/2014/main" id="{F3611F10-EBFA-4DBC-AAFF-47A70E13F530}"/>
              </a:ext>
            </a:extLst>
          </p:cNvPr>
          <p:cNvSpPr txBox="1"/>
          <p:nvPr/>
        </p:nvSpPr>
        <p:spPr>
          <a:xfrm>
            <a:off x="10230388" y="4952739"/>
            <a:ext cx="1513398" cy="523220"/>
          </a:xfrm>
          <a:prstGeom prst="rect">
            <a:avLst/>
          </a:prstGeom>
          <a:noFill/>
        </p:spPr>
        <p:txBody>
          <a:bodyPr wrap="square" rtlCol="0">
            <a:spAutoFit/>
          </a:bodyPr>
          <a:lstStyle/>
          <a:p>
            <a:r>
              <a:rPr lang="en-GB" sz="1400" dirty="0"/>
              <a:t>Killed or seriously injured</a:t>
            </a:r>
            <a:endParaRPr lang="en-GB" sz="1400" baseline="30000" dirty="0"/>
          </a:p>
        </p:txBody>
      </p:sp>
      <p:sp>
        <p:nvSpPr>
          <p:cNvPr id="44" name="TextBox 43">
            <a:extLst>
              <a:ext uri="{FF2B5EF4-FFF2-40B4-BE49-F238E27FC236}">
                <a16:creationId xmlns:a16="http://schemas.microsoft.com/office/drawing/2014/main" id="{5CCC344E-35C1-4816-AACD-FD02E459EAAB}"/>
              </a:ext>
            </a:extLst>
          </p:cNvPr>
          <p:cNvSpPr txBox="1"/>
          <p:nvPr/>
        </p:nvSpPr>
        <p:spPr>
          <a:xfrm>
            <a:off x="9566648" y="5023874"/>
            <a:ext cx="723458" cy="30777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n-GB" sz="1400" b="1" dirty="0">
                <a:solidFill>
                  <a:schemeClr val="tx1">
                    <a:lumMod val="65000"/>
                    <a:lumOff val="35000"/>
                  </a:schemeClr>
                </a:solidFill>
              </a:rPr>
              <a:t>230</a:t>
            </a:r>
          </a:p>
        </p:txBody>
      </p:sp>
      <p:sp>
        <p:nvSpPr>
          <p:cNvPr id="45" name="TextBox 44">
            <a:extLst>
              <a:ext uri="{FF2B5EF4-FFF2-40B4-BE49-F238E27FC236}">
                <a16:creationId xmlns:a16="http://schemas.microsoft.com/office/drawing/2014/main" id="{31D86EE0-5162-4DA3-9F42-28DC0AD1DAFF}"/>
              </a:ext>
            </a:extLst>
          </p:cNvPr>
          <p:cNvSpPr txBox="1"/>
          <p:nvPr/>
        </p:nvSpPr>
        <p:spPr>
          <a:xfrm>
            <a:off x="9196378" y="1374114"/>
            <a:ext cx="2304264" cy="307777"/>
          </a:xfrm>
          <a:prstGeom prst="rect">
            <a:avLst/>
          </a:prstGeom>
          <a:noFill/>
        </p:spPr>
        <p:txBody>
          <a:bodyPr wrap="square" rtlCol="0">
            <a:spAutoFit/>
          </a:bodyPr>
          <a:lstStyle/>
          <a:p>
            <a:r>
              <a:rPr lang="en-GB" sz="1400" b="1" dirty="0">
                <a:solidFill>
                  <a:schemeClr val="tx1">
                    <a:lumMod val="65000"/>
                    <a:lumOff val="35000"/>
                  </a:schemeClr>
                </a:solidFill>
              </a:rPr>
              <a:t>Selected offences</a:t>
            </a:r>
            <a:r>
              <a:rPr lang="en-GB" sz="1400" b="1" baseline="30000" dirty="0">
                <a:solidFill>
                  <a:schemeClr val="tx1">
                    <a:lumMod val="65000"/>
                    <a:lumOff val="35000"/>
                  </a:schemeClr>
                </a:solidFill>
              </a:rPr>
              <a:t>2</a:t>
            </a:r>
          </a:p>
        </p:txBody>
      </p:sp>
      <p:sp>
        <p:nvSpPr>
          <p:cNvPr id="59" name="Rectangle: Rounded Corners 58">
            <a:extLst>
              <a:ext uri="{FF2B5EF4-FFF2-40B4-BE49-F238E27FC236}">
                <a16:creationId xmlns:a16="http://schemas.microsoft.com/office/drawing/2014/main" id="{F04C8ED6-2322-4FF4-BE80-AC69A937DEB1}"/>
              </a:ext>
              <a:ext uri="{C183D7F6-B498-43B3-948B-1728B52AA6E4}">
                <adec:decorative xmlns:adec="http://schemas.microsoft.com/office/drawing/2017/decorative" val="1"/>
              </a:ext>
            </a:extLst>
          </p:cNvPr>
          <p:cNvSpPr/>
          <p:nvPr/>
        </p:nvSpPr>
        <p:spPr>
          <a:xfrm>
            <a:off x="9179417" y="1373304"/>
            <a:ext cx="2573509" cy="2267161"/>
          </a:xfrm>
          <a:prstGeom prst="roundRect">
            <a:avLst>
              <a:gd name="adj" fmla="val 6281"/>
            </a:avLst>
          </a:prstGeom>
          <a:noFill/>
          <a:ln w="381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0CB581ED-EDEC-4EA3-91AE-E67D79C8F514}"/>
              </a:ext>
              <a:ext uri="{C183D7F6-B498-43B3-948B-1728B52AA6E4}">
                <adec:decorative xmlns:adec="http://schemas.microsoft.com/office/drawing/2017/decorative" val="1"/>
              </a:ext>
            </a:extLst>
          </p:cNvPr>
          <p:cNvSpPr/>
          <p:nvPr/>
        </p:nvSpPr>
        <p:spPr>
          <a:xfrm>
            <a:off x="9581628" y="3843880"/>
            <a:ext cx="2188260" cy="1676924"/>
          </a:xfrm>
          <a:prstGeom prst="roundRect">
            <a:avLst>
              <a:gd name="adj" fmla="val 6281"/>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Content Placeholder 2">
            <a:extLst>
              <a:ext uri="{FF2B5EF4-FFF2-40B4-BE49-F238E27FC236}">
                <a16:creationId xmlns:a16="http://schemas.microsoft.com/office/drawing/2014/main" id="{7BC9120B-1FA8-48C3-8CF2-F1DDC48C82E7}"/>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rgbClr val="0070C0"/>
                </a:solidFill>
                <a:hlinkClick r:id="rId12"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20"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21"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22"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23"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24"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25"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37229760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5BB7AF-EAAB-43B0-A677-0F423F0A20D7}"/>
              </a:ext>
            </a:extLst>
          </p:cNvPr>
          <p:cNvSpPr>
            <a:spLocks noGrp="1"/>
          </p:cNvSpPr>
          <p:nvPr>
            <p:ph type="title"/>
          </p:nvPr>
        </p:nvSpPr>
        <p:spPr/>
        <p:txBody>
          <a:bodyPr/>
          <a:lstStyle/>
          <a:p>
            <a:r>
              <a:rPr lang="en-GB" dirty="0"/>
              <a:t>Work underway to review levels of fraud in Oxfordshire</a:t>
            </a:r>
          </a:p>
        </p:txBody>
      </p:sp>
      <p:sp>
        <p:nvSpPr>
          <p:cNvPr id="6" name="Slide Number Placeholder 5">
            <a:extLst>
              <a:ext uri="{FF2B5EF4-FFF2-40B4-BE49-F238E27FC236}">
                <a16:creationId xmlns:a16="http://schemas.microsoft.com/office/drawing/2014/main" id="{4063E293-1467-4C6E-9D5C-EA75C03395F5}"/>
              </a:ext>
            </a:extLst>
          </p:cNvPr>
          <p:cNvSpPr>
            <a:spLocks noGrp="1"/>
          </p:cNvSpPr>
          <p:nvPr>
            <p:ph type="sldNum" sz="quarter" idx="4"/>
          </p:nvPr>
        </p:nvSpPr>
        <p:spPr>
          <a:xfrm>
            <a:off x="10625668" y="6473103"/>
            <a:ext cx="1530927" cy="365125"/>
          </a:xfrm>
        </p:spPr>
        <p:txBody>
          <a:bodyPr/>
          <a:lstStyle/>
          <a:p>
            <a:pPr defTabSz="457200">
              <a:defRPr/>
            </a:pPr>
            <a:fld id="{4FAB73BC-B049-4115-A692-8D63A059BFB8}" type="slidenum">
              <a:rPr lang="en-US" smtClean="0"/>
              <a:pPr defTabSz="457200">
                <a:defRPr/>
              </a:pPr>
              <a:t>50</a:t>
            </a:fld>
            <a:endParaRPr lang="en-US" dirty="0"/>
          </a:p>
        </p:txBody>
      </p:sp>
      <p:sp>
        <p:nvSpPr>
          <p:cNvPr id="7" name="Footer Placeholder 6">
            <a:extLst>
              <a:ext uri="{FF2B5EF4-FFF2-40B4-BE49-F238E27FC236}">
                <a16:creationId xmlns:a16="http://schemas.microsoft.com/office/drawing/2014/main" id="{E483D6A6-D805-497C-B2C9-88C8BCE2243F}"/>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17" name="Content Placeholder 1">
            <a:extLst>
              <a:ext uri="{FF2B5EF4-FFF2-40B4-BE49-F238E27FC236}">
                <a16:creationId xmlns:a16="http://schemas.microsoft.com/office/drawing/2014/main" id="{1868C4D3-B866-42EB-916E-B3DFA9276649}"/>
              </a:ext>
            </a:extLst>
          </p:cNvPr>
          <p:cNvSpPr txBox="1">
            <a:spLocks/>
          </p:cNvSpPr>
          <p:nvPr/>
        </p:nvSpPr>
        <p:spPr>
          <a:xfrm>
            <a:off x="3699164" y="1307939"/>
            <a:ext cx="7873510" cy="1816261"/>
          </a:xfrm>
          <a:prstGeom prst="rect">
            <a:avLst/>
          </a:prstGeom>
        </p:spPr>
        <p:txBody>
          <a:bodyPr vert="horz" lIns="91440" tIns="45720" rIns="91440" bIns="45720" rtlCol="0" anchor="t" anchorCtr="0">
            <a:normAutofit/>
          </a:bodyPr>
          <a:lstStyle>
            <a:lvl1pPr marL="285750" indent="-285750" algn="l" defTabSz="914400" rtl="0" eaLnBrk="1" latinLnBrk="0" hangingPunct="1">
              <a:lnSpc>
                <a:spcPct val="90000"/>
              </a:lnSpc>
              <a:spcBef>
                <a:spcPts val="1200"/>
              </a:spcBef>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1pPr>
            <a:lvl2pPr marL="7886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2pPr>
            <a:lvl3pPr marL="1245870" indent="-285750" algn="l" defTabSz="914400" rtl="0" eaLnBrk="1" latinLnBrk="0" hangingPunct="1">
              <a:lnSpc>
                <a:spcPct val="90000"/>
              </a:lnSpc>
              <a:spcBef>
                <a:spcPts val="250"/>
              </a:spcBef>
              <a:spcAft>
                <a:spcPts val="250"/>
              </a:spcAft>
              <a:buClr>
                <a:schemeClr val="accent3">
                  <a:lumMod val="75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3pPr>
            <a:lvl4pPr marL="1703070" indent="-285750" algn="l" defTabSz="914400" rtl="0" eaLnBrk="1" latinLnBrk="0" hangingPunct="1">
              <a:lnSpc>
                <a:spcPct val="90000"/>
              </a:lnSpc>
              <a:spcBef>
                <a:spcPts val="250"/>
              </a:spcBef>
              <a:spcAft>
                <a:spcPts val="250"/>
              </a:spcAft>
              <a:buClr>
                <a:schemeClr val="accent3">
                  <a:lumMod val="60000"/>
                  <a:lumOff val="4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4pPr>
            <a:lvl5pPr marL="21602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highlight>
                  <a:srgbClr val="FFDF85"/>
                </a:highlight>
              </a:rPr>
              <a:t>NOTE</a:t>
            </a:r>
            <a:r>
              <a:rPr lang="en-GB" dirty="0"/>
              <a:t>: It is not yet possible to update local data on fraud offences in Oxfordshire and work is underway to review these statistics</a:t>
            </a:r>
          </a:p>
          <a:p>
            <a:r>
              <a:rPr lang="en-GB" dirty="0"/>
              <a:t>As reported in the previous 2021 Oxfordshire Strategic Intelligence Assessment: between Dec19 and Dec20 the number of fraud offences in Oxfordshire fell by 8% compared with a drop of 15% across Thames Valley</a:t>
            </a:r>
          </a:p>
          <a:p>
            <a:pPr marL="0" indent="0">
              <a:buNone/>
            </a:pPr>
            <a:endParaRPr lang="en-GB" dirty="0"/>
          </a:p>
        </p:txBody>
      </p:sp>
      <p:sp>
        <p:nvSpPr>
          <p:cNvPr id="11" name="TextBox 10">
            <a:extLst>
              <a:ext uri="{FF2B5EF4-FFF2-40B4-BE49-F238E27FC236}">
                <a16:creationId xmlns:a16="http://schemas.microsoft.com/office/drawing/2014/main" id="{A2315A27-B26B-458E-9ADB-BC2D11FFE537}"/>
              </a:ext>
            </a:extLst>
          </p:cNvPr>
          <p:cNvSpPr txBox="1"/>
          <p:nvPr/>
        </p:nvSpPr>
        <p:spPr>
          <a:xfrm>
            <a:off x="10354491" y="6465623"/>
            <a:ext cx="1420728" cy="369332"/>
          </a:xfrm>
          <a:prstGeom prst="rect">
            <a:avLst/>
          </a:prstGeom>
          <a:solidFill>
            <a:srgbClr val="FFC000"/>
          </a:solidFill>
        </p:spPr>
        <p:txBody>
          <a:bodyPr wrap="square" rtlCol="0">
            <a:spAutoFit/>
          </a:bodyPr>
          <a:lstStyle/>
          <a:p>
            <a:r>
              <a:rPr lang="en-GB" dirty="0"/>
              <a:t>Unchanged</a:t>
            </a:r>
          </a:p>
        </p:txBody>
      </p:sp>
      <p:pic>
        <p:nvPicPr>
          <p:cNvPr id="15" name="Picture 14">
            <a:extLst>
              <a:ext uri="{FF2B5EF4-FFF2-40B4-BE49-F238E27FC236}">
                <a16:creationId xmlns:a16="http://schemas.microsoft.com/office/drawing/2014/main" id="{6EFBE6CD-D21F-4FA2-A689-243AF1BE12EC}"/>
              </a:ext>
            </a:extLst>
          </p:cNvPr>
          <p:cNvPicPr>
            <a:picLocks noChangeAspect="1"/>
          </p:cNvPicPr>
          <p:nvPr/>
        </p:nvPicPr>
        <p:blipFill>
          <a:blip r:embed="rId2"/>
          <a:stretch>
            <a:fillRect/>
          </a:stretch>
        </p:blipFill>
        <p:spPr>
          <a:xfrm>
            <a:off x="6353886" y="3523682"/>
            <a:ext cx="5218788" cy="2606882"/>
          </a:xfrm>
          <a:prstGeom prst="rect">
            <a:avLst/>
          </a:prstGeom>
        </p:spPr>
      </p:pic>
      <p:sp>
        <p:nvSpPr>
          <p:cNvPr id="16" name="Content Placeholder 3">
            <a:extLst>
              <a:ext uri="{FF2B5EF4-FFF2-40B4-BE49-F238E27FC236}">
                <a16:creationId xmlns:a16="http://schemas.microsoft.com/office/drawing/2014/main" id="{562A9FAC-7D1E-46C1-99E0-97CC0FD19CF9}"/>
              </a:ext>
            </a:extLst>
          </p:cNvPr>
          <p:cNvSpPr txBox="1">
            <a:spLocks/>
          </p:cNvSpPr>
          <p:nvPr/>
        </p:nvSpPr>
        <p:spPr>
          <a:xfrm>
            <a:off x="3699164" y="4127859"/>
            <a:ext cx="2536173" cy="2011212"/>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t>Source: Thames Valley Police Crime Recording System - Niche RMS, January 2021; Note: the above data is for all occurrences that have been reported under the occurrence type of Action Fraud - Call For Service and Action Fraud - NFIB Referral</a:t>
            </a:r>
          </a:p>
        </p:txBody>
      </p:sp>
      <p:sp>
        <p:nvSpPr>
          <p:cNvPr id="18" name="TextBox 17">
            <a:extLst>
              <a:ext uri="{FF2B5EF4-FFF2-40B4-BE49-F238E27FC236}">
                <a16:creationId xmlns:a16="http://schemas.microsoft.com/office/drawing/2014/main" id="{C50C466D-AF80-4651-B8F9-DAAEA9688E1B}"/>
              </a:ext>
            </a:extLst>
          </p:cNvPr>
          <p:cNvSpPr txBox="1"/>
          <p:nvPr/>
        </p:nvSpPr>
        <p:spPr>
          <a:xfrm>
            <a:off x="6353886" y="3076072"/>
            <a:ext cx="4772078" cy="523220"/>
          </a:xfrm>
          <a:prstGeom prst="rect">
            <a:avLst/>
          </a:prstGeom>
          <a:noFill/>
        </p:spPr>
        <p:txBody>
          <a:bodyPr wrap="square" rtlCol="0">
            <a:spAutoFit/>
          </a:bodyPr>
          <a:lstStyle/>
          <a:p>
            <a:r>
              <a:rPr lang="en-GB" sz="1400" b="1" dirty="0">
                <a:solidFill>
                  <a:schemeClr val="tx1">
                    <a:lumMod val="65000"/>
                    <a:lumOff val="35000"/>
                  </a:schemeClr>
                </a:solidFill>
              </a:rPr>
              <a:t>Fraud offences recorded by Thames Valley Police (passed from Action Fraud as requiring further action)</a:t>
            </a:r>
          </a:p>
        </p:txBody>
      </p:sp>
      <p:sp>
        <p:nvSpPr>
          <p:cNvPr id="19" name="Content Placeholder 2">
            <a:extLst>
              <a:ext uri="{FF2B5EF4-FFF2-40B4-BE49-F238E27FC236}">
                <a16:creationId xmlns:a16="http://schemas.microsoft.com/office/drawing/2014/main" id="{ED098A82-67AD-4602-981A-2F683B31CFF3}"/>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14154182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9FDA6C-C57D-4DC2-830A-A4FB9FCEE764}"/>
              </a:ext>
            </a:extLst>
          </p:cNvPr>
          <p:cNvSpPr>
            <a:spLocks noGrp="1"/>
          </p:cNvSpPr>
          <p:nvPr>
            <p:ph idx="1"/>
          </p:nvPr>
        </p:nvSpPr>
        <p:spPr>
          <a:xfrm>
            <a:off x="3682835" y="2890156"/>
            <a:ext cx="3313957" cy="3096141"/>
          </a:xfrm>
        </p:spPr>
        <p:txBody>
          <a:bodyPr>
            <a:normAutofit/>
          </a:bodyPr>
          <a:lstStyle/>
          <a:p>
            <a:pPr>
              <a:buClr>
                <a:schemeClr val="accent1"/>
              </a:buClr>
            </a:pPr>
            <a:r>
              <a:rPr lang="en-GB" dirty="0"/>
              <a:t>The number of scams reported by Oxfordshire residents increased significantly during the COVID-19 pandemic</a:t>
            </a:r>
          </a:p>
          <a:p>
            <a:pPr>
              <a:buClr>
                <a:schemeClr val="accent1"/>
              </a:buClr>
            </a:pPr>
            <a:r>
              <a:rPr lang="en-GB" dirty="0"/>
              <a:t>Data ending December 2021 indicate levels remain higher than pre-COVID</a:t>
            </a:r>
          </a:p>
          <a:p>
            <a:pPr>
              <a:buClr>
                <a:schemeClr val="accent1"/>
              </a:buClr>
            </a:pPr>
            <a:r>
              <a:rPr lang="en-GB" dirty="0"/>
              <a:t>These scams relate to ‘bogus selling’ which can be via unsolicited phone call, unsolicited mail or email.</a:t>
            </a:r>
          </a:p>
        </p:txBody>
      </p:sp>
      <p:sp>
        <p:nvSpPr>
          <p:cNvPr id="4" name="Content Placeholder 3">
            <a:extLst>
              <a:ext uri="{FF2B5EF4-FFF2-40B4-BE49-F238E27FC236}">
                <a16:creationId xmlns:a16="http://schemas.microsoft.com/office/drawing/2014/main" id="{6AF04079-BF12-4942-B08D-F5B093CD2C51}"/>
              </a:ext>
            </a:extLst>
          </p:cNvPr>
          <p:cNvSpPr>
            <a:spLocks noGrp="1"/>
          </p:cNvSpPr>
          <p:nvPr>
            <p:ph idx="14"/>
          </p:nvPr>
        </p:nvSpPr>
        <p:spPr/>
        <p:txBody>
          <a:bodyPr/>
          <a:lstStyle/>
          <a:p>
            <a:r>
              <a:rPr lang="en-GB" dirty="0">
                <a:hlinkClick r:id="rId2"/>
              </a:rPr>
              <a:t>Action Fraud</a:t>
            </a:r>
            <a:r>
              <a:rPr lang="en-GB" dirty="0"/>
              <a:t>, </a:t>
            </a:r>
            <a:r>
              <a:rPr lang="en-GB" dirty="0">
                <a:hlinkClick r:id="rId3"/>
              </a:rPr>
              <a:t>National Trading Standards</a:t>
            </a:r>
            <a:r>
              <a:rPr lang="en-GB" dirty="0"/>
              <a:t>, Citizens Advice data for ‘bogus selling’ Oxfordshire consumers</a:t>
            </a:r>
          </a:p>
        </p:txBody>
      </p:sp>
      <p:sp>
        <p:nvSpPr>
          <p:cNvPr id="5" name="Title 4">
            <a:extLst>
              <a:ext uri="{FF2B5EF4-FFF2-40B4-BE49-F238E27FC236}">
                <a16:creationId xmlns:a16="http://schemas.microsoft.com/office/drawing/2014/main" id="{5BDD1886-7191-41A6-89DF-4000CE98880A}"/>
              </a:ext>
            </a:extLst>
          </p:cNvPr>
          <p:cNvSpPr>
            <a:spLocks noGrp="1"/>
          </p:cNvSpPr>
          <p:nvPr>
            <p:ph type="title"/>
          </p:nvPr>
        </p:nvSpPr>
        <p:spPr/>
        <p:txBody>
          <a:bodyPr>
            <a:normAutofit/>
          </a:bodyPr>
          <a:lstStyle/>
          <a:p>
            <a:r>
              <a:rPr lang="en-GB" dirty="0"/>
              <a:t>Residents reporting scams in Oxfordshire remains about pre-pandemic levels</a:t>
            </a:r>
          </a:p>
        </p:txBody>
      </p:sp>
      <p:sp>
        <p:nvSpPr>
          <p:cNvPr id="6" name="Slide Number Placeholder 5">
            <a:extLst>
              <a:ext uri="{FF2B5EF4-FFF2-40B4-BE49-F238E27FC236}">
                <a16:creationId xmlns:a16="http://schemas.microsoft.com/office/drawing/2014/main" id="{D00F2A8A-CEBA-4477-AE1A-09CCC0317D28}"/>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51</a:t>
            </a:fld>
            <a:endParaRPr lang="en-US" dirty="0"/>
          </a:p>
        </p:txBody>
      </p:sp>
      <p:sp>
        <p:nvSpPr>
          <p:cNvPr id="7" name="Footer Placeholder 6">
            <a:extLst>
              <a:ext uri="{FF2B5EF4-FFF2-40B4-BE49-F238E27FC236}">
                <a16:creationId xmlns:a16="http://schemas.microsoft.com/office/drawing/2014/main" id="{E4256793-1FD3-449C-BD42-1B8539F003A0}"/>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8" name="TextBox 7">
            <a:extLst>
              <a:ext uri="{FF2B5EF4-FFF2-40B4-BE49-F238E27FC236}">
                <a16:creationId xmlns:a16="http://schemas.microsoft.com/office/drawing/2014/main" id="{188D1DCB-290A-4ABE-946E-434BAB2A82FF}"/>
              </a:ext>
            </a:extLst>
          </p:cNvPr>
          <p:cNvSpPr txBox="1"/>
          <p:nvPr/>
        </p:nvSpPr>
        <p:spPr>
          <a:xfrm>
            <a:off x="7123563" y="2686500"/>
            <a:ext cx="2526623" cy="523220"/>
          </a:xfrm>
          <a:prstGeom prst="rect">
            <a:avLst/>
          </a:prstGeom>
          <a:noFill/>
        </p:spPr>
        <p:txBody>
          <a:bodyPr wrap="square" rtlCol="0">
            <a:spAutoFit/>
          </a:bodyPr>
          <a:lstStyle/>
          <a:p>
            <a:r>
              <a:rPr lang="en-GB" sz="1400" b="1" dirty="0">
                <a:solidFill>
                  <a:schemeClr val="tx1">
                    <a:lumMod val="65000"/>
                    <a:lumOff val="35000"/>
                  </a:schemeClr>
                </a:solidFill>
              </a:rPr>
              <a:t>Oxfordshire residents reporting scams</a:t>
            </a:r>
          </a:p>
        </p:txBody>
      </p:sp>
      <p:sp>
        <p:nvSpPr>
          <p:cNvPr id="11" name="Content Placeholder 1">
            <a:extLst>
              <a:ext uri="{FF2B5EF4-FFF2-40B4-BE49-F238E27FC236}">
                <a16:creationId xmlns:a16="http://schemas.microsoft.com/office/drawing/2014/main" id="{65C6D746-01D9-43FA-8B31-030D7B2689CF}"/>
              </a:ext>
            </a:extLst>
          </p:cNvPr>
          <p:cNvSpPr txBox="1">
            <a:spLocks/>
          </p:cNvSpPr>
          <p:nvPr/>
        </p:nvSpPr>
        <p:spPr>
          <a:xfrm>
            <a:off x="3699164" y="1282900"/>
            <a:ext cx="7681850" cy="1599094"/>
          </a:xfrm>
          <a:prstGeom prst="rect">
            <a:avLst/>
          </a:prstGeom>
        </p:spPr>
        <p:txBody>
          <a:bodyPr vert="horz" lIns="91440" tIns="45720" rIns="91440" bIns="45720" rtlCol="0" anchor="t" anchorCtr="0">
            <a:normAutofit/>
          </a:bodyPr>
          <a:lstStyle>
            <a:lvl1pPr marL="285750" indent="-285750" algn="l" defTabSz="914400" rtl="0" eaLnBrk="1" latinLnBrk="0" hangingPunct="1">
              <a:lnSpc>
                <a:spcPct val="90000"/>
              </a:lnSpc>
              <a:spcBef>
                <a:spcPts val="1200"/>
              </a:spcBef>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1pPr>
            <a:lvl2pPr marL="7886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2pPr>
            <a:lvl3pPr marL="1245870" indent="-285750" algn="l" defTabSz="914400" rtl="0" eaLnBrk="1" latinLnBrk="0" hangingPunct="1">
              <a:lnSpc>
                <a:spcPct val="90000"/>
              </a:lnSpc>
              <a:spcBef>
                <a:spcPts val="250"/>
              </a:spcBef>
              <a:spcAft>
                <a:spcPts val="250"/>
              </a:spcAft>
              <a:buClr>
                <a:schemeClr val="accent3">
                  <a:lumMod val="75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3pPr>
            <a:lvl4pPr marL="1703070" indent="-285750" algn="l" defTabSz="914400" rtl="0" eaLnBrk="1" latinLnBrk="0" hangingPunct="1">
              <a:lnSpc>
                <a:spcPct val="90000"/>
              </a:lnSpc>
              <a:spcBef>
                <a:spcPts val="250"/>
              </a:spcBef>
              <a:spcAft>
                <a:spcPts val="250"/>
              </a:spcAft>
              <a:buClr>
                <a:schemeClr val="accent3">
                  <a:lumMod val="60000"/>
                  <a:lumOff val="4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4pPr>
            <a:lvl5pPr marL="21602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fontAlgn="base"/>
            <a:r>
              <a:rPr lang="en-GB" dirty="0"/>
              <a:t>The Covid pandemic has accelerated change in the consumer protection landscape. Some of the more traditional scams such as doorstep crime were curtailed by the imposed lockdown restrictions. Criminals adapted quickly, which has led to a surge in different tactics being deployed by scammers, who have sought to exploit social change and evolving technology. UK Finance has reported that so-called ‘impersonation scams’ have doubled as criminals pretend to be from banks, delivery firms or the government to dupe consumers and businesses.</a:t>
            </a:r>
            <a:endParaRPr lang="en-GB" dirty="0">
              <a:highlight>
                <a:srgbClr val="FFFF00"/>
              </a:highlight>
            </a:endParaRPr>
          </a:p>
        </p:txBody>
      </p:sp>
      <p:pic>
        <p:nvPicPr>
          <p:cNvPr id="12" name="Picture 11">
            <a:extLst>
              <a:ext uri="{FF2B5EF4-FFF2-40B4-BE49-F238E27FC236}">
                <a16:creationId xmlns:a16="http://schemas.microsoft.com/office/drawing/2014/main" id="{253C9365-BCA4-4FEB-A5BA-6ACD138B5E03}"/>
              </a:ext>
            </a:extLst>
          </p:cNvPr>
          <p:cNvPicPr>
            <a:picLocks noChangeAspect="1"/>
          </p:cNvPicPr>
          <p:nvPr/>
        </p:nvPicPr>
        <p:blipFill>
          <a:blip r:embed="rId4"/>
          <a:stretch>
            <a:fillRect/>
          </a:stretch>
        </p:blipFill>
        <p:spPr>
          <a:xfrm>
            <a:off x="7087010" y="3323132"/>
            <a:ext cx="4302169" cy="2945797"/>
          </a:xfrm>
          <a:prstGeom prst="rect">
            <a:avLst/>
          </a:prstGeom>
        </p:spPr>
      </p:pic>
      <p:cxnSp>
        <p:nvCxnSpPr>
          <p:cNvPr id="18" name="Straight Connector 17">
            <a:extLst>
              <a:ext uri="{FF2B5EF4-FFF2-40B4-BE49-F238E27FC236}">
                <a16:creationId xmlns:a16="http://schemas.microsoft.com/office/drawing/2014/main" id="{4831427F-72B9-43DC-8040-5C9BCE0C8B64}"/>
              </a:ext>
            </a:extLst>
          </p:cNvPr>
          <p:cNvCxnSpPr/>
          <p:nvPr/>
        </p:nvCxnSpPr>
        <p:spPr>
          <a:xfrm flipV="1">
            <a:off x="9691007" y="3249386"/>
            <a:ext cx="0" cy="195942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348CF6F-455A-431C-8BBF-8A88E0511F29}"/>
              </a:ext>
            </a:extLst>
          </p:cNvPr>
          <p:cNvSpPr txBox="1"/>
          <p:nvPr/>
        </p:nvSpPr>
        <p:spPr>
          <a:xfrm>
            <a:off x="9870622" y="2947307"/>
            <a:ext cx="1926771" cy="307777"/>
          </a:xfrm>
          <a:prstGeom prst="rect">
            <a:avLst/>
          </a:prstGeom>
          <a:noFill/>
        </p:spPr>
        <p:txBody>
          <a:bodyPr wrap="square" rtlCol="0">
            <a:spAutoFit/>
          </a:bodyPr>
          <a:lstStyle/>
          <a:p>
            <a:r>
              <a:rPr lang="en-GB" sz="1400" dirty="0"/>
              <a:t>Start of lockdown</a:t>
            </a:r>
          </a:p>
        </p:txBody>
      </p:sp>
      <p:cxnSp>
        <p:nvCxnSpPr>
          <p:cNvPr id="10" name="Straight Connector 9">
            <a:extLst>
              <a:ext uri="{FF2B5EF4-FFF2-40B4-BE49-F238E27FC236}">
                <a16:creationId xmlns:a16="http://schemas.microsoft.com/office/drawing/2014/main" id="{6DCD24B8-0BE8-482B-88F3-8692878BE6E6}"/>
              </a:ext>
            </a:extLst>
          </p:cNvPr>
          <p:cNvCxnSpPr>
            <a:cxnSpLocks/>
          </p:cNvCxnSpPr>
          <p:nvPr/>
        </p:nvCxnSpPr>
        <p:spPr>
          <a:xfrm flipH="1">
            <a:off x="9642021" y="3208564"/>
            <a:ext cx="318408" cy="106136"/>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11E2B4F-5A65-4D10-8EE9-D4151A95FF62}"/>
              </a:ext>
            </a:extLst>
          </p:cNvPr>
          <p:cNvSpPr txBox="1"/>
          <p:nvPr/>
        </p:nvSpPr>
        <p:spPr>
          <a:xfrm>
            <a:off x="10634135" y="6465623"/>
            <a:ext cx="1141084" cy="369332"/>
          </a:xfrm>
          <a:prstGeom prst="rect">
            <a:avLst/>
          </a:prstGeom>
          <a:solidFill>
            <a:srgbClr val="92D050"/>
          </a:solidFill>
        </p:spPr>
        <p:txBody>
          <a:bodyPr wrap="square" rtlCol="0">
            <a:spAutoFit/>
          </a:bodyPr>
          <a:lstStyle/>
          <a:p>
            <a:r>
              <a:rPr lang="en-GB" dirty="0"/>
              <a:t>Updated</a:t>
            </a:r>
          </a:p>
        </p:txBody>
      </p:sp>
      <p:sp>
        <p:nvSpPr>
          <p:cNvPr id="15" name="Content Placeholder 2">
            <a:extLst>
              <a:ext uri="{FF2B5EF4-FFF2-40B4-BE49-F238E27FC236}">
                <a16:creationId xmlns:a16="http://schemas.microsoft.com/office/drawing/2014/main" id="{8F5EC1BB-4FA1-4BB1-9EFB-678F845E5DAB}"/>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2" action="ppaction://hlinksldjump">
                  <a:extLst>
                    <a:ext uri="{A12FA001-AC4F-418D-AE19-62706E023703}">
                      <ahyp:hlinkClr xmlns:ahyp="http://schemas.microsoft.com/office/drawing/2018/hyperlinkcolor" val="tx"/>
                    </a:ext>
                  </a:extLst>
                </a:hlinkClick>
              </a:rPr>
              <a:t>Fraud and cyber crime</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6052877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A259F9-C2FB-4D2D-A3CC-610FE962BFB9}"/>
              </a:ext>
            </a:extLst>
          </p:cNvPr>
          <p:cNvSpPr>
            <a:spLocks noGrp="1"/>
          </p:cNvSpPr>
          <p:nvPr>
            <p:ph idx="1"/>
          </p:nvPr>
        </p:nvSpPr>
        <p:spPr>
          <a:xfrm>
            <a:off x="3699164" y="1307939"/>
            <a:ext cx="7767906" cy="2530893"/>
          </a:xfrm>
        </p:spPr>
        <p:txBody>
          <a:bodyPr>
            <a:normAutofit/>
          </a:bodyPr>
          <a:lstStyle/>
          <a:p>
            <a:pPr marL="0" indent="0">
              <a:spcBef>
                <a:spcPts val="600"/>
              </a:spcBef>
              <a:buNone/>
            </a:pPr>
            <a:r>
              <a:rPr lang="en-GB" i="1" dirty="0"/>
              <a:t>Cyber crime is an umbrella term used to describe two closely linked, but distinct ranges of criminal activity. The Government's National Cyber Security Strategy  (published in November 2016) defines them as:</a:t>
            </a:r>
          </a:p>
        </p:txBody>
      </p:sp>
      <p:sp>
        <p:nvSpPr>
          <p:cNvPr id="4" name="Content Placeholder 3">
            <a:extLst>
              <a:ext uri="{FF2B5EF4-FFF2-40B4-BE49-F238E27FC236}">
                <a16:creationId xmlns:a16="http://schemas.microsoft.com/office/drawing/2014/main" id="{48DA8D2F-6D07-4E06-BBEA-034688A988D2}"/>
              </a:ext>
            </a:extLst>
          </p:cNvPr>
          <p:cNvSpPr>
            <a:spLocks noGrp="1"/>
          </p:cNvSpPr>
          <p:nvPr>
            <p:ph idx="14"/>
          </p:nvPr>
        </p:nvSpPr>
        <p:spPr>
          <a:xfrm>
            <a:off x="3699164" y="5986298"/>
            <a:ext cx="7873510" cy="344365"/>
          </a:xfrm>
        </p:spPr>
        <p:txBody>
          <a:bodyPr/>
          <a:lstStyle/>
          <a:p>
            <a:r>
              <a:rPr lang="en-GB" dirty="0"/>
              <a:t>Source: </a:t>
            </a:r>
            <a:r>
              <a:rPr lang="en-GB" dirty="0">
                <a:hlinkClick r:id="rId2"/>
              </a:rPr>
              <a:t>ONS </a:t>
            </a:r>
            <a:r>
              <a:rPr lang="en-GB" dirty="0"/>
              <a:t>Dec 2021</a:t>
            </a:r>
          </a:p>
        </p:txBody>
      </p:sp>
      <p:sp>
        <p:nvSpPr>
          <p:cNvPr id="5" name="Title 4">
            <a:extLst>
              <a:ext uri="{FF2B5EF4-FFF2-40B4-BE49-F238E27FC236}">
                <a16:creationId xmlns:a16="http://schemas.microsoft.com/office/drawing/2014/main" id="{06C6FF6D-82D6-45EE-AD96-D5D9889FA258}"/>
              </a:ext>
            </a:extLst>
          </p:cNvPr>
          <p:cNvSpPr>
            <a:spLocks noGrp="1"/>
          </p:cNvSpPr>
          <p:nvPr>
            <p:ph type="title"/>
          </p:nvPr>
        </p:nvSpPr>
        <p:spPr>
          <a:xfrm>
            <a:off x="3699164" y="871702"/>
            <a:ext cx="8106032" cy="400589"/>
          </a:xfrm>
        </p:spPr>
        <p:txBody>
          <a:bodyPr>
            <a:normAutofit fontScale="90000"/>
          </a:bodyPr>
          <a:lstStyle/>
          <a:p>
            <a:r>
              <a:rPr lang="en-GB" dirty="0"/>
              <a:t>Nationally - cyber crime makes up almost a quarter of harassment and stalking offences</a:t>
            </a:r>
          </a:p>
        </p:txBody>
      </p:sp>
      <p:sp>
        <p:nvSpPr>
          <p:cNvPr id="6" name="Slide Number Placeholder 5">
            <a:extLst>
              <a:ext uri="{FF2B5EF4-FFF2-40B4-BE49-F238E27FC236}">
                <a16:creationId xmlns:a16="http://schemas.microsoft.com/office/drawing/2014/main" id="{41C28194-F7A4-455F-A94D-7042EE53AE05}"/>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52</a:t>
            </a:fld>
            <a:endParaRPr lang="en-US" dirty="0"/>
          </a:p>
        </p:txBody>
      </p:sp>
      <p:sp>
        <p:nvSpPr>
          <p:cNvPr id="7" name="Footer Placeholder 6">
            <a:extLst>
              <a:ext uri="{FF2B5EF4-FFF2-40B4-BE49-F238E27FC236}">
                <a16:creationId xmlns:a16="http://schemas.microsoft.com/office/drawing/2014/main" id="{E38C14FD-94F3-438B-A55C-DEC2841884CA}"/>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14" name="Content Placeholder 1">
            <a:extLst>
              <a:ext uri="{FF2B5EF4-FFF2-40B4-BE49-F238E27FC236}">
                <a16:creationId xmlns:a16="http://schemas.microsoft.com/office/drawing/2014/main" id="{10A90387-467B-4D72-9F71-4BE5A5344956}"/>
              </a:ext>
            </a:extLst>
          </p:cNvPr>
          <p:cNvSpPr txBox="1">
            <a:spLocks/>
          </p:cNvSpPr>
          <p:nvPr/>
        </p:nvSpPr>
        <p:spPr>
          <a:xfrm>
            <a:off x="3728212" y="2032653"/>
            <a:ext cx="3220619" cy="4167180"/>
          </a:xfrm>
          <a:prstGeom prst="rect">
            <a:avLst/>
          </a:prstGeom>
        </p:spPr>
        <p:txBody>
          <a:bodyPr vert="horz" lIns="91440" tIns="45720" rIns="91440" bIns="45720" rtlCol="0" anchor="t" anchorCtr="0">
            <a:normAutofit fontScale="92500" lnSpcReduction="10000"/>
          </a:bodyPr>
          <a:lstStyle>
            <a:lvl1pPr marL="285750" indent="-285750" algn="l" defTabSz="914400" rtl="0" eaLnBrk="1" latinLnBrk="0" hangingPunct="1">
              <a:lnSpc>
                <a:spcPct val="90000"/>
              </a:lnSpc>
              <a:spcBef>
                <a:spcPts val="1200"/>
              </a:spcBef>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1pPr>
            <a:lvl2pPr marL="7886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2pPr>
            <a:lvl3pPr marL="1245870" indent="-285750" algn="l" defTabSz="914400" rtl="0" eaLnBrk="1" latinLnBrk="0" hangingPunct="1">
              <a:lnSpc>
                <a:spcPct val="90000"/>
              </a:lnSpc>
              <a:spcBef>
                <a:spcPts val="250"/>
              </a:spcBef>
              <a:spcAft>
                <a:spcPts val="250"/>
              </a:spcAft>
              <a:buClr>
                <a:schemeClr val="accent3">
                  <a:lumMod val="75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3pPr>
            <a:lvl4pPr marL="1703070" indent="-285750" algn="l" defTabSz="914400" rtl="0" eaLnBrk="1" latinLnBrk="0" hangingPunct="1">
              <a:lnSpc>
                <a:spcPct val="90000"/>
              </a:lnSpc>
              <a:spcBef>
                <a:spcPts val="250"/>
              </a:spcBef>
              <a:spcAft>
                <a:spcPts val="250"/>
              </a:spcAft>
              <a:buClr>
                <a:schemeClr val="accent3">
                  <a:lumMod val="60000"/>
                  <a:lumOff val="4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4pPr>
            <a:lvl5pPr marL="21602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ts val="600"/>
              </a:spcBef>
              <a:buNone/>
            </a:pPr>
            <a:r>
              <a:rPr lang="en-GB" i="1" dirty="0"/>
              <a:t>1.Cyber-dependent crimes - crimes that can be committed only through the use of Information and Communications Technology (ICT) devices, where the devices are both the tool for committing the crime, and the target of the crime.</a:t>
            </a:r>
          </a:p>
          <a:p>
            <a:pPr marL="0" indent="0">
              <a:spcBef>
                <a:spcPts val="600"/>
              </a:spcBef>
              <a:buNone/>
            </a:pPr>
            <a:r>
              <a:rPr lang="en-GB" i="1" dirty="0"/>
              <a:t>2.Cyber-enabled crimes - traditional crimes which can be increased in scale or reach by the use of computers, computer networks or other forms of ICT.</a:t>
            </a:r>
          </a:p>
          <a:p>
            <a:pPr>
              <a:buClr>
                <a:srgbClr val="4EA6DC">
                  <a:lumMod val="50000"/>
                </a:srgbClr>
              </a:buClr>
              <a:defRPr/>
            </a:pPr>
            <a:endParaRPr lang="en-GB" dirty="0">
              <a:solidFill>
                <a:prstClr val="black">
                  <a:lumMod val="65000"/>
                  <a:lumOff val="35000"/>
                </a:prstClr>
              </a:solidFill>
            </a:endParaRPr>
          </a:p>
          <a:p>
            <a:pPr>
              <a:buClr>
                <a:srgbClr val="4EA6DC">
                  <a:lumMod val="50000"/>
                </a:srgbClr>
              </a:buClr>
              <a:defRPr/>
            </a:pPr>
            <a:r>
              <a:rPr lang="en-GB" dirty="0">
                <a:solidFill>
                  <a:prstClr val="black">
                    <a:lumMod val="65000"/>
                    <a:lumOff val="35000"/>
                  </a:prstClr>
                </a:solidFill>
              </a:rPr>
              <a:t>In year ending Dec21, online crime was flagged for 63% of Obscene Publication offences and 50% of Blackmail offences </a:t>
            </a:r>
          </a:p>
          <a:p>
            <a:pPr>
              <a:buClr>
                <a:srgbClr val="4EA6DC">
                  <a:lumMod val="50000"/>
                </a:srgbClr>
              </a:buClr>
              <a:defRPr/>
            </a:pPr>
            <a:r>
              <a:rPr lang="en-GB" dirty="0">
                <a:solidFill>
                  <a:prstClr val="black">
                    <a:lumMod val="65000"/>
                    <a:lumOff val="35000"/>
                  </a:prstClr>
                </a:solidFill>
              </a:rPr>
              <a:t>The greatest volume was in the category of “harassment and stalking” where online crime was flagged in 23% of offences</a:t>
            </a:r>
          </a:p>
        </p:txBody>
      </p:sp>
      <p:sp>
        <p:nvSpPr>
          <p:cNvPr id="16" name="TextBox 15">
            <a:extLst>
              <a:ext uri="{FF2B5EF4-FFF2-40B4-BE49-F238E27FC236}">
                <a16:creationId xmlns:a16="http://schemas.microsoft.com/office/drawing/2014/main" id="{AB3025B9-72E2-43E9-AE8A-A7B3D15507B4}"/>
              </a:ext>
            </a:extLst>
          </p:cNvPr>
          <p:cNvSpPr txBox="1"/>
          <p:nvPr/>
        </p:nvSpPr>
        <p:spPr>
          <a:xfrm>
            <a:off x="7033118" y="2017392"/>
            <a:ext cx="47720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65000"/>
                    <a:lumOff val="35000"/>
                  </a:prstClr>
                </a:solidFill>
                <a:effectLst/>
                <a:uLnTx/>
                <a:uFillTx/>
                <a:latin typeface="Trebuchet MS" panose="020B0603020202020204"/>
                <a:ea typeface="+mn-ea"/>
                <a:cs typeface="+mn-cs"/>
              </a:rPr>
              <a:t>Offences flagged as online crime, year ending Dec 21 (England and Wales)</a:t>
            </a:r>
          </a:p>
        </p:txBody>
      </p:sp>
      <p:sp>
        <p:nvSpPr>
          <p:cNvPr id="11" name="TextBox 10">
            <a:extLst>
              <a:ext uri="{FF2B5EF4-FFF2-40B4-BE49-F238E27FC236}">
                <a16:creationId xmlns:a16="http://schemas.microsoft.com/office/drawing/2014/main" id="{360B40CF-0C9B-4BCE-8623-EE73F70825A6}"/>
              </a:ext>
            </a:extLst>
          </p:cNvPr>
          <p:cNvSpPr txBox="1"/>
          <p:nvPr/>
        </p:nvSpPr>
        <p:spPr>
          <a:xfrm>
            <a:off x="10697903" y="6465623"/>
            <a:ext cx="630301" cy="369332"/>
          </a:xfrm>
          <a:prstGeom prst="rect">
            <a:avLst/>
          </a:prstGeom>
          <a:solidFill>
            <a:srgbClr val="92D050"/>
          </a:solidFill>
        </p:spPr>
        <p:txBody>
          <a:bodyPr wrap="none" rtlCol="0">
            <a:spAutoFit/>
          </a:bodyPr>
          <a:lstStyle/>
          <a:p>
            <a:r>
              <a:rPr lang="en-GB" dirty="0"/>
              <a:t>New</a:t>
            </a:r>
          </a:p>
        </p:txBody>
      </p:sp>
      <p:sp>
        <p:nvSpPr>
          <p:cNvPr id="12" name="Content Placeholder 2">
            <a:extLst>
              <a:ext uri="{FF2B5EF4-FFF2-40B4-BE49-F238E27FC236}">
                <a16:creationId xmlns:a16="http://schemas.microsoft.com/office/drawing/2014/main" id="{D0F44B2D-1EE6-4DB5-9F07-C3E01D9DB38D}"/>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graphicFrame>
        <p:nvGraphicFramePr>
          <p:cNvPr id="17" name="Content Placeholder 11">
            <a:extLst>
              <a:ext uri="{FF2B5EF4-FFF2-40B4-BE49-F238E27FC236}">
                <a16:creationId xmlns:a16="http://schemas.microsoft.com/office/drawing/2014/main" id="{6E6D8450-E296-4F0C-A9CC-01269090C657}"/>
              </a:ext>
            </a:extLst>
          </p:cNvPr>
          <p:cNvGraphicFramePr>
            <a:graphicFrameLocks noGrp="1"/>
          </p:cNvGraphicFramePr>
          <p:nvPr>
            <p:ph idx="13"/>
            <p:extLst>
              <p:ext uri="{D42A27DB-BD31-4B8C-83A1-F6EECF244321}">
                <p14:modId xmlns:p14="http://schemas.microsoft.com/office/powerpoint/2010/main" val="2278388066"/>
              </p:ext>
            </p:extLst>
          </p:nvPr>
        </p:nvGraphicFramePr>
        <p:xfrm>
          <a:off x="7080068" y="2596281"/>
          <a:ext cx="4619162" cy="3503383"/>
        </p:xfrm>
        <a:graphic>
          <a:graphicData uri="http://schemas.openxmlformats.org/drawingml/2006/table">
            <a:tbl>
              <a:tblPr firstRow="1" firstCol="1" bandRow="1">
                <a:tableStyleId>{3B4B98B0-60AC-42C2-AFA5-B58CD77FA1E5}</a:tableStyleId>
              </a:tblPr>
              <a:tblGrid>
                <a:gridCol w="2189142">
                  <a:extLst>
                    <a:ext uri="{9D8B030D-6E8A-4147-A177-3AD203B41FA5}">
                      <a16:colId xmlns:a16="http://schemas.microsoft.com/office/drawing/2014/main" val="4170940130"/>
                    </a:ext>
                  </a:extLst>
                </a:gridCol>
                <a:gridCol w="1215010">
                  <a:extLst>
                    <a:ext uri="{9D8B030D-6E8A-4147-A177-3AD203B41FA5}">
                      <a16:colId xmlns:a16="http://schemas.microsoft.com/office/drawing/2014/main" val="2244615599"/>
                    </a:ext>
                  </a:extLst>
                </a:gridCol>
                <a:gridCol w="1215010">
                  <a:extLst>
                    <a:ext uri="{9D8B030D-6E8A-4147-A177-3AD203B41FA5}">
                      <a16:colId xmlns:a16="http://schemas.microsoft.com/office/drawing/2014/main" val="4261321779"/>
                    </a:ext>
                  </a:extLst>
                </a:gridCol>
              </a:tblGrid>
              <a:tr h="242143">
                <a:tc>
                  <a:txBody>
                    <a:bodyPr/>
                    <a:lstStyle/>
                    <a:p>
                      <a:pPr algn="l" fontAlgn="b"/>
                      <a:r>
                        <a:rPr lang="en-GB" sz="1000" u="none" strike="noStrike" dirty="0">
                          <a:effectLst/>
                        </a:rPr>
                        <a:t>Grouping</a:t>
                      </a:r>
                      <a:endParaRPr lang="en-GB" sz="1000" b="1" i="0" u="none" strike="noStrike" dirty="0">
                        <a:solidFill>
                          <a:srgbClr val="000000"/>
                        </a:solidFill>
                        <a:effectLst/>
                        <a:latin typeface="Arial" panose="020B0604020202020204" pitchFamily="34" charset="0"/>
                      </a:endParaRPr>
                    </a:p>
                  </a:txBody>
                  <a:tcPr marL="8181" marR="8181" marT="8181" marB="0" anchor="b"/>
                </a:tc>
                <a:tc>
                  <a:txBody>
                    <a:bodyPr/>
                    <a:lstStyle/>
                    <a:p>
                      <a:pPr marL="0" algn="ctr" defTabSz="914400" rtl="0" eaLnBrk="1" fontAlgn="b" latinLnBrk="0" hangingPunct="1"/>
                      <a:r>
                        <a:rPr lang="en-GB" sz="1200" b="1" kern="1200" dirty="0">
                          <a:solidFill>
                            <a:schemeClr val="tx1"/>
                          </a:solidFill>
                          <a:effectLst/>
                          <a:latin typeface="Calibri" panose="020F0502020204030204" pitchFamily="34" charset="0"/>
                          <a:ea typeface="+mn-ea"/>
                          <a:cs typeface="Calibri" panose="020F0502020204030204" pitchFamily="34" charset="0"/>
                        </a:rPr>
                        <a:t>Number of offences flagged as online crime</a:t>
                      </a:r>
                    </a:p>
                  </a:txBody>
                  <a:tcPr marL="8181" marR="8181" marT="8181" marB="0" anchor="b"/>
                </a:tc>
                <a:tc>
                  <a:txBody>
                    <a:bodyPr/>
                    <a:lstStyle/>
                    <a:p>
                      <a:pPr marL="0" algn="ctr" defTabSz="914400" rtl="0" eaLnBrk="1" fontAlgn="b" latinLnBrk="0" hangingPunct="1"/>
                      <a:r>
                        <a:rPr lang="en-GB" sz="1200" b="1" kern="1200">
                          <a:solidFill>
                            <a:schemeClr val="tx1"/>
                          </a:solidFill>
                          <a:effectLst/>
                          <a:latin typeface="Calibri" panose="020F0502020204030204" pitchFamily="34" charset="0"/>
                          <a:ea typeface="+mn-ea"/>
                          <a:cs typeface="Calibri" panose="020F0502020204030204" pitchFamily="34" charset="0"/>
                        </a:rPr>
                        <a:t>Proportion of total offences flagged as online crime (%)</a:t>
                      </a:r>
                    </a:p>
                  </a:txBody>
                  <a:tcPr marL="8181" marR="8181" marT="8181" marB="0" anchor="b"/>
                </a:tc>
                <a:extLst>
                  <a:ext uri="{0D108BD9-81ED-4DB2-BD59-A6C34878D82A}">
                    <a16:rowId xmlns:a16="http://schemas.microsoft.com/office/drawing/2014/main" val="760311019"/>
                  </a:ext>
                </a:extLst>
              </a:tr>
              <a:tr h="250550">
                <a:tc>
                  <a:txBody>
                    <a:bodyPr/>
                    <a:lstStyle/>
                    <a:p>
                      <a:pPr algn="l" fontAlgn="b"/>
                      <a:r>
                        <a:rPr lang="en-GB" sz="1200" b="0" kern="1200" dirty="0">
                          <a:solidFill>
                            <a:schemeClr val="tx1"/>
                          </a:solidFill>
                          <a:effectLst/>
                          <a:latin typeface="Calibri" panose="020F0502020204030204" pitchFamily="34" charset="0"/>
                          <a:ea typeface="+mn-ea"/>
                          <a:cs typeface="Calibri" panose="020F0502020204030204" pitchFamily="34" charset="0"/>
                        </a:rPr>
                        <a:t>Harassment and stalking</a:t>
                      </a:r>
                    </a:p>
                  </a:txBody>
                  <a:tcPr marL="8181" marR="8181" marT="8181" marB="0" anchor="ctr"/>
                </a:tc>
                <a:tc>
                  <a:txBody>
                    <a:bodyPr/>
                    <a:lstStyle/>
                    <a:p>
                      <a:pPr marL="0" algn="ctr" defTabSz="914400" rtl="0" eaLnBrk="1" fontAlgn="b" latinLnBrk="0" hangingPunct="1"/>
                      <a:r>
                        <a:rPr lang="en-GB" sz="1200" b="0" kern="1200" dirty="0">
                          <a:solidFill>
                            <a:schemeClr val="tx1"/>
                          </a:solidFill>
                          <a:effectLst/>
                          <a:latin typeface="Calibri" panose="020F0502020204030204" pitchFamily="34" charset="0"/>
                          <a:ea typeface="+mn-ea"/>
                          <a:cs typeface="Calibri" panose="020F0502020204030204" pitchFamily="34" charset="0"/>
                        </a:rPr>
                        <a:t>154,923</a:t>
                      </a:r>
                    </a:p>
                  </a:txBody>
                  <a:tcPr marL="8181" marR="8181" marT="8181" marB="0" anchor="ctr"/>
                </a:tc>
                <a:tc>
                  <a:txBody>
                    <a:bodyPr/>
                    <a:lstStyle/>
                    <a:p>
                      <a:pPr marL="0" algn="ctr" defTabSz="914400" rtl="0" eaLnBrk="1" fontAlgn="b" latinLnBrk="0" hangingPunct="1"/>
                      <a:r>
                        <a:rPr lang="en-GB" sz="1200" b="0" kern="1200">
                          <a:solidFill>
                            <a:schemeClr val="tx1"/>
                          </a:solidFill>
                          <a:effectLst/>
                          <a:latin typeface="Calibri" panose="020F0502020204030204" pitchFamily="34" charset="0"/>
                          <a:ea typeface="+mn-ea"/>
                          <a:cs typeface="Calibri" panose="020F0502020204030204" pitchFamily="34" charset="0"/>
                        </a:rPr>
                        <a:t>23</a:t>
                      </a:r>
                    </a:p>
                  </a:txBody>
                  <a:tcPr marL="8181" marR="8181" marT="8181" marB="0" anchor="ctr"/>
                </a:tc>
                <a:extLst>
                  <a:ext uri="{0D108BD9-81ED-4DB2-BD59-A6C34878D82A}">
                    <a16:rowId xmlns:a16="http://schemas.microsoft.com/office/drawing/2014/main" val="1324398637"/>
                  </a:ext>
                </a:extLst>
              </a:tr>
              <a:tr h="250550">
                <a:tc>
                  <a:txBody>
                    <a:bodyPr/>
                    <a:lstStyle/>
                    <a:p>
                      <a:pPr algn="l" fontAlgn="b"/>
                      <a:r>
                        <a:rPr lang="en-GB" sz="1200" b="0" kern="1200" dirty="0">
                          <a:solidFill>
                            <a:schemeClr val="tx1"/>
                          </a:solidFill>
                          <a:effectLst/>
                          <a:latin typeface="Calibri" panose="020F0502020204030204" pitchFamily="34" charset="0"/>
                          <a:ea typeface="+mn-ea"/>
                          <a:cs typeface="Calibri" panose="020F0502020204030204" pitchFamily="34" charset="0"/>
                        </a:rPr>
                        <a:t>Obscene publications</a:t>
                      </a:r>
                    </a:p>
                  </a:txBody>
                  <a:tcPr marL="8181" marR="8181" marT="8181" marB="0" anchor="ctr"/>
                </a:tc>
                <a:tc>
                  <a:txBody>
                    <a:bodyPr/>
                    <a:lstStyle/>
                    <a:p>
                      <a:pPr marL="0" algn="ctr" defTabSz="914400" rtl="0" eaLnBrk="1" fontAlgn="b" latinLnBrk="0" hangingPunct="1"/>
                      <a:r>
                        <a:rPr lang="en-GB" sz="1200" b="0" kern="1200" dirty="0">
                          <a:solidFill>
                            <a:schemeClr val="tx1"/>
                          </a:solidFill>
                          <a:effectLst/>
                          <a:latin typeface="Calibri" panose="020F0502020204030204" pitchFamily="34" charset="0"/>
                          <a:ea typeface="+mn-ea"/>
                          <a:cs typeface="Calibri" panose="020F0502020204030204" pitchFamily="34" charset="0"/>
                        </a:rPr>
                        <a:t>21,568</a:t>
                      </a:r>
                    </a:p>
                  </a:txBody>
                  <a:tcPr marL="8181" marR="8181" marT="8181" marB="0" anchor="ctr"/>
                </a:tc>
                <a:tc>
                  <a:txBody>
                    <a:bodyPr/>
                    <a:lstStyle/>
                    <a:p>
                      <a:pPr marL="0" algn="ctr" defTabSz="914400" rtl="0" eaLnBrk="1" fontAlgn="b" latinLnBrk="0" hangingPunct="1"/>
                      <a:r>
                        <a:rPr lang="en-GB" sz="1200" b="0" kern="1200">
                          <a:solidFill>
                            <a:schemeClr val="tx1"/>
                          </a:solidFill>
                          <a:effectLst/>
                          <a:latin typeface="Calibri" panose="020F0502020204030204" pitchFamily="34" charset="0"/>
                          <a:ea typeface="+mn-ea"/>
                          <a:cs typeface="Calibri" panose="020F0502020204030204" pitchFamily="34" charset="0"/>
                        </a:rPr>
                        <a:t>63</a:t>
                      </a:r>
                    </a:p>
                  </a:txBody>
                  <a:tcPr marL="8181" marR="8181" marT="8181" marB="0" anchor="ctr"/>
                </a:tc>
                <a:extLst>
                  <a:ext uri="{0D108BD9-81ED-4DB2-BD59-A6C34878D82A}">
                    <a16:rowId xmlns:a16="http://schemas.microsoft.com/office/drawing/2014/main" val="1161195597"/>
                  </a:ext>
                </a:extLst>
              </a:tr>
              <a:tr h="250550">
                <a:tc>
                  <a:txBody>
                    <a:bodyPr/>
                    <a:lstStyle/>
                    <a:p>
                      <a:pPr algn="l" fontAlgn="b"/>
                      <a:r>
                        <a:rPr lang="en-GB" sz="1200" b="0" kern="1200" dirty="0">
                          <a:solidFill>
                            <a:schemeClr val="tx1"/>
                          </a:solidFill>
                          <a:effectLst/>
                          <a:latin typeface="Calibri" panose="020F0502020204030204" pitchFamily="34" charset="0"/>
                          <a:ea typeface="+mn-ea"/>
                          <a:cs typeface="Calibri" panose="020F0502020204030204" pitchFamily="34" charset="0"/>
                        </a:rPr>
                        <a:t>Child sexual offences</a:t>
                      </a:r>
                    </a:p>
                  </a:txBody>
                  <a:tcPr marL="8181" marR="8181" marT="8181" marB="0" anchor="ctr"/>
                </a:tc>
                <a:tc>
                  <a:txBody>
                    <a:bodyPr/>
                    <a:lstStyle/>
                    <a:p>
                      <a:pPr marL="0" algn="ctr" defTabSz="914400" rtl="0" eaLnBrk="1" fontAlgn="b" latinLnBrk="0" hangingPunct="1"/>
                      <a:r>
                        <a:rPr lang="en-GB" sz="1200" b="0" kern="1200" dirty="0">
                          <a:solidFill>
                            <a:schemeClr val="tx1"/>
                          </a:solidFill>
                          <a:effectLst/>
                          <a:latin typeface="Calibri" panose="020F0502020204030204" pitchFamily="34" charset="0"/>
                          <a:ea typeface="+mn-ea"/>
                          <a:cs typeface="Calibri" panose="020F0502020204030204" pitchFamily="34" charset="0"/>
                        </a:rPr>
                        <a:t>13,039</a:t>
                      </a:r>
                    </a:p>
                  </a:txBody>
                  <a:tcPr marL="8181" marR="8181" marT="8181" marB="0" anchor="ctr"/>
                </a:tc>
                <a:tc>
                  <a:txBody>
                    <a:bodyPr/>
                    <a:lstStyle/>
                    <a:p>
                      <a:pPr marL="0" algn="ctr" defTabSz="914400" rtl="0" eaLnBrk="1" fontAlgn="b" latinLnBrk="0" hangingPunct="1"/>
                      <a:r>
                        <a:rPr lang="en-GB" sz="1200" b="0" kern="1200" dirty="0">
                          <a:solidFill>
                            <a:schemeClr val="tx1"/>
                          </a:solidFill>
                          <a:effectLst/>
                          <a:latin typeface="Calibri" panose="020F0502020204030204" pitchFamily="34" charset="0"/>
                          <a:ea typeface="+mn-ea"/>
                          <a:cs typeface="Calibri" panose="020F0502020204030204" pitchFamily="34" charset="0"/>
                        </a:rPr>
                        <a:t>20</a:t>
                      </a:r>
                    </a:p>
                  </a:txBody>
                  <a:tcPr marL="8181" marR="8181" marT="8181" marB="0" anchor="ctr"/>
                </a:tc>
                <a:extLst>
                  <a:ext uri="{0D108BD9-81ED-4DB2-BD59-A6C34878D82A}">
                    <a16:rowId xmlns:a16="http://schemas.microsoft.com/office/drawing/2014/main" val="1882454805"/>
                  </a:ext>
                </a:extLst>
              </a:tr>
              <a:tr h="250550">
                <a:tc>
                  <a:txBody>
                    <a:bodyPr/>
                    <a:lstStyle/>
                    <a:p>
                      <a:pPr algn="l" fontAlgn="b"/>
                      <a:r>
                        <a:rPr lang="en-GB" sz="1200" b="0" kern="1200" dirty="0">
                          <a:solidFill>
                            <a:schemeClr val="tx1"/>
                          </a:solidFill>
                          <a:effectLst/>
                          <a:latin typeface="Calibri" panose="020F0502020204030204" pitchFamily="34" charset="0"/>
                          <a:ea typeface="+mn-ea"/>
                          <a:cs typeface="Calibri" panose="020F0502020204030204" pitchFamily="34" charset="0"/>
                        </a:rPr>
                        <a:t>Blackmail</a:t>
                      </a:r>
                    </a:p>
                  </a:txBody>
                  <a:tcPr marL="8181" marR="8181" marT="8181" marB="0" anchor="ctr"/>
                </a:tc>
                <a:tc>
                  <a:txBody>
                    <a:bodyPr/>
                    <a:lstStyle/>
                    <a:p>
                      <a:pPr marL="0" algn="ctr" defTabSz="914400" rtl="0" eaLnBrk="1" fontAlgn="b" latinLnBrk="0" hangingPunct="1"/>
                      <a:r>
                        <a:rPr lang="en-GB" sz="1200" b="0" kern="1200" dirty="0">
                          <a:solidFill>
                            <a:schemeClr val="tx1"/>
                          </a:solidFill>
                          <a:effectLst/>
                          <a:latin typeface="Calibri" panose="020F0502020204030204" pitchFamily="34" charset="0"/>
                          <a:ea typeface="+mn-ea"/>
                          <a:cs typeface="Calibri" panose="020F0502020204030204" pitchFamily="34" charset="0"/>
                        </a:rPr>
                        <a:t>10,442</a:t>
                      </a:r>
                    </a:p>
                  </a:txBody>
                  <a:tcPr marL="8181" marR="8181" marT="8181" marB="0" anchor="ctr"/>
                </a:tc>
                <a:tc>
                  <a:txBody>
                    <a:bodyPr/>
                    <a:lstStyle/>
                    <a:p>
                      <a:pPr marL="0" algn="ctr" defTabSz="914400" rtl="0" eaLnBrk="1" fontAlgn="b" latinLnBrk="0" hangingPunct="1"/>
                      <a:r>
                        <a:rPr lang="en-GB" sz="1200" b="0" kern="1200" dirty="0">
                          <a:solidFill>
                            <a:schemeClr val="tx1"/>
                          </a:solidFill>
                          <a:effectLst/>
                          <a:latin typeface="Calibri" panose="020F0502020204030204" pitchFamily="34" charset="0"/>
                          <a:ea typeface="+mn-ea"/>
                          <a:cs typeface="Calibri" panose="020F0502020204030204" pitchFamily="34" charset="0"/>
                        </a:rPr>
                        <a:t>50</a:t>
                      </a:r>
                    </a:p>
                  </a:txBody>
                  <a:tcPr marL="8181" marR="8181" marT="8181" marB="0" anchor="ctr"/>
                </a:tc>
                <a:extLst>
                  <a:ext uri="{0D108BD9-81ED-4DB2-BD59-A6C34878D82A}">
                    <a16:rowId xmlns:a16="http://schemas.microsoft.com/office/drawing/2014/main" val="1614749313"/>
                  </a:ext>
                </a:extLst>
              </a:tr>
              <a:tr h="250550">
                <a:tc>
                  <a:txBody>
                    <a:bodyPr/>
                    <a:lstStyle/>
                    <a:p>
                      <a:pPr algn="l" fontAlgn="b"/>
                      <a:r>
                        <a:rPr lang="en-GB" sz="1200" b="0" kern="1200">
                          <a:solidFill>
                            <a:schemeClr val="tx1"/>
                          </a:solidFill>
                          <a:effectLst/>
                          <a:latin typeface="Calibri" panose="020F0502020204030204" pitchFamily="34" charset="0"/>
                          <a:ea typeface="+mn-ea"/>
                          <a:cs typeface="Calibri" panose="020F0502020204030204" pitchFamily="34" charset="0"/>
                        </a:rPr>
                        <a:t>Other violence against the person offences</a:t>
                      </a:r>
                    </a:p>
                  </a:txBody>
                  <a:tcPr marL="8181" marR="8181" marT="8181" marB="0" anchor="ctr"/>
                </a:tc>
                <a:tc>
                  <a:txBody>
                    <a:bodyPr/>
                    <a:lstStyle/>
                    <a:p>
                      <a:pPr marL="0" algn="ctr" defTabSz="914400" rtl="0" eaLnBrk="1" fontAlgn="b" latinLnBrk="0" hangingPunct="1"/>
                      <a:r>
                        <a:rPr lang="en-GB" sz="1200" b="0" kern="1200" dirty="0">
                          <a:solidFill>
                            <a:schemeClr val="tx1"/>
                          </a:solidFill>
                          <a:effectLst/>
                          <a:latin typeface="Calibri" panose="020F0502020204030204" pitchFamily="34" charset="0"/>
                          <a:ea typeface="+mn-ea"/>
                          <a:cs typeface="Calibri" panose="020F0502020204030204" pitchFamily="34" charset="0"/>
                        </a:rPr>
                        <a:t>6,648</a:t>
                      </a:r>
                    </a:p>
                  </a:txBody>
                  <a:tcPr marL="8181" marR="8181" marT="8181" marB="0" anchor="ctr"/>
                </a:tc>
                <a:tc>
                  <a:txBody>
                    <a:bodyPr/>
                    <a:lstStyle/>
                    <a:p>
                      <a:pPr marL="0" algn="ctr" defTabSz="914400" rtl="0" eaLnBrk="1" fontAlgn="b" latinLnBrk="0" hangingPunct="1"/>
                      <a:r>
                        <a:rPr lang="en-GB" sz="1200" b="0" kern="1200" dirty="0">
                          <a:solidFill>
                            <a:schemeClr val="tx1"/>
                          </a:solidFill>
                          <a:effectLst/>
                          <a:latin typeface="Calibri" panose="020F0502020204030204" pitchFamily="34" charset="0"/>
                          <a:ea typeface="+mn-ea"/>
                          <a:cs typeface="Calibri" panose="020F0502020204030204" pitchFamily="34" charset="0"/>
                        </a:rPr>
                        <a:t>0</a:t>
                      </a:r>
                    </a:p>
                  </a:txBody>
                  <a:tcPr marL="8181" marR="8181" marT="8181" marB="0" anchor="ctr"/>
                </a:tc>
                <a:extLst>
                  <a:ext uri="{0D108BD9-81ED-4DB2-BD59-A6C34878D82A}">
                    <a16:rowId xmlns:a16="http://schemas.microsoft.com/office/drawing/2014/main" val="116148759"/>
                  </a:ext>
                </a:extLst>
              </a:tr>
              <a:tr h="253400">
                <a:tc>
                  <a:txBody>
                    <a:bodyPr/>
                    <a:lstStyle/>
                    <a:p>
                      <a:pPr algn="l" fontAlgn="b"/>
                      <a:r>
                        <a:rPr lang="en-GB" sz="1200" b="0" kern="1200">
                          <a:solidFill>
                            <a:schemeClr val="tx1"/>
                          </a:solidFill>
                          <a:effectLst/>
                          <a:latin typeface="Calibri" panose="020F0502020204030204" pitchFamily="34" charset="0"/>
                          <a:ea typeface="+mn-ea"/>
                          <a:cs typeface="Calibri" panose="020F0502020204030204" pitchFamily="34" charset="0"/>
                        </a:rPr>
                        <a:t>Public order offences</a:t>
                      </a:r>
                    </a:p>
                  </a:txBody>
                  <a:tcPr marL="8181" marR="8181" marT="8181" marB="0" anchor="ctr"/>
                </a:tc>
                <a:tc>
                  <a:txBody>
                    <a:bodyPr/>
                    <a:lstStyle/>
                    <a:p>
                      <a:pPr marL="0" algn="ctr" defTabSz="914400" rtl="0" eaLnBrk="1" fontAlgn="b" latinLnBrk="0" hangingPunct="1"/>
                      <a:r>
                        <a:rPr lang="en-GB" sz="1200" b="0" kern="1200" dirty="0">
                          <a:solidFill>
                            <a:schemeClr val="tx1"/>
                          </a:solidFill>
                          <a:effectLst/>
                          <a:latin typeface="Calibri" panose="020F0502020204030204" pitchFamily="34" charset="0"/>
                          <a:ea typeface="+mn-ea"/>
                          <a:cs typeface="Calibri" panose="020F0502020204030204" pitchFamily="34" charset="0"/>
                        </a:rPr>
                        <a:t>5,659</a:t>
                      </a:r>
                    </a:p>
                  </a:txBody>
                  <a:tcPr marL="8181" marR="8181" marT="8181" marB="0" anchor="ctr"/>
                </a:tc>
                <a:tc>
                  <a:txBody>
                    <a:bodyPr/>
                    <a:lstStyle/>
                    <a:p>
                      <a:pPr marL="0" algn="ctr" defTabSz="914400" rtl="0" eaLnBrk="1" fontAlgn="b" latinLnBrk="0" hangingPunct="1"/>
                      <a:r>
                        <a:rPr lang="en-GB" sz="1200" b="0" kern="1200" dirty="0">
                          <a:solidFill>
                            <a:schemeClr val="tx1"/>
                          </a:solidFill>
                          <a:effectLst/>
                          <a:latin typeface="Calibri" panose="020F0502020204030204" pitchFamily="34" charset="0"/>
                          <a:ea typeface="+mn-ea"/>
                          <a:cs typeface="Calibri" panose="020F0502020204030204" pitchFamily="34" charset="0"/>
                        </a:rPr>
                        <a:t>1</a:t>
                      </a:r>
                    </a:p>
                  </a:txBody>
                  <a:tcPr marL="8181" marR="8181" marT="8181" marB="0" anchor="ctr"/>
                </a:tc>
                <a:extLst>
                  <a:ext uri="{0D108BD9-81ED-4DB2-BD59-A6C34878D82A}">
                    <a16:rowId xmlns:a16="http://schemas.microsoft.com/office/drawing/2014/main" val="3990864134"/>
                  </a:ext>
                </a:extLst>
              </a:tr>
              <a:tr h="253400">
                <a:tc>
                  <a:txBody>
                    <a:bodyPr/>
                    <a:lstStyle/>
                    <a:p>
                      <a:pPr algn="l" fontAlgn="b"/>
                      <a:r>
                        <a:rPr lang="en-GB" sz="1200" b="0" kern="1200">
                          <a:solidFill>
                            <a:schemeClr val="tx1"/>
                          </a:solidFill>
                          <a:effectLst/>
                          <a:latin typeface="Calibri" panose="020F0502020204030204" pitchFamily="34" charset="0"/>
                          <a:ea typeface="+mn-ea"/>
                          <a:cs typeface="Calibri" panose="020F0502020204030204" pitchFamily="34" charset="0"/>
                        </a:rPr>
                        <a:t>Sexual offences (exc. child sexual offences)</a:t>
                      </a:r>
                    </a:p>
                  </a:txBody>
                  <a:tcPr marL="8181" marR="8181" marT="8181" marB="0" anchor="ctr"/>
                </a:tc>
                <a:tc>
                  <a:txBody>
                    <a:bodyPr/>
                    <a:lstStyle/>
                    <a:p>
                      <a:pPr marL="0" algn="ctr" defTabSz="914400" rtl="0" eaLnBrk="1" fontAlgn="b" latinLnBrk="0" hangingPunct="1"/>
                      <a:r>
                        <a:rPr lang="en-GB" sz="1200" b="0" kern="1200" dirty="0">
                          <a:solidFill>
                            <a:schemeClr val="tx1"/>
                          </a:solidFill>
                          <a:effectLst/>
                          <a:latin typeface="Calibri" panose="020F0502020204030204" pitchFamily="34" charset="0"/>
                          <a:ea typeface="+mn-ea"/>
                          <a:cs typeface="Calibri" panose="020F0502020204030204" pitchFamily="34" charset="0"/>
                        </a:rPr>
                        <a:t>1,187</a:t>
                      </a:r>
                    </a:p>
                  </a:txBody>
                  <a:tcPr marL="8181" marR="8181" marT="8181" marB="0" anchor="ctr"/>
                </a:tc>
                <a:tc>
                  <a:txBody>
                    <a:bodyPr/>
                    <a:lstStyle/>
                    <a:p>
                      <a:pPr marL="0" algn="ctr" defTabSz="914400" rtl="0" eaLnBrk="1" fontAlgn="b" latinLnBrk="0" hangingPunct="1"/>
                      <a:r>
                        <a:rPr lang="en-GB" sz="1200" b="0" kern="1200" dirty="0">
                          <a:solidFill>
                            <a:schemeClr val="tx1"/>
                          </a:solidFill>
                          <a:effectLst/>
                          <a:latin typeface="Calibri" panose="020F0502020204030204" pitchFamily="34" charset="0"/>
                          <a:ea typeface="+mn-ea"/>
                          <a:cs typeface="Calibri" panose="020F0502020204030204" pitchFamily="34" charset="0"/>
                        </a:rPr>
                        <a:t>1</a:t>
                      </a:r>
                    </a:p>
                  </a:txBody>
                  <a:tcPr marL="8181" marR="8181" marT="8181" marB="0" anchor="ctr"/>
                </a:tc>
                <a:extLst>
                  <a:ext uri="{0D108BD9-81ED-4DB2-BD59-A6C34878D82A}">
                    <a16:rowId xmlns:a16="http://schemas.microsoft.com/office/drawing/2014/main" val="1764345324"/>
                  </a:ext>
                </a:extLst>
              </a:tr>
              <a:tr h="253400">
                <a:tc>
                  <a:txBody>
                    <a:bodyPr/>
                    <a:lstStyle/>
                    <a:p>
                      <a:pPr algn="l" fontAlgn="b"/>
                      <a:r>
                        <a:rPr lang="en-GB" sz="1200" b="0" kern="1200">
                          <a:solidFill>
                            <a:schemeClr val="tx1"/>
                          </a:solidFill>
                          <a:effectLst/>
                          <a:latin typeface="Calibri" panose="020F0502020204030204" pitchFamily="34" charset="0"/>
                          <a:ea typeface="+mn-ea"/>
                          <a:cs typeface="Calibri" panose="020F0502020204030204" pitchFamily="34" charset="0"/>
                        </a:rPr>
                        <a:t>Criminal damage and arson </a:t>
                      </a:r>
                    </a:p>
                  </a:txBody>
                  <a:tcPr marL="8181" marR="8181" marT="8181" marB="0" anchor="ctr"/>
                </a:tc>
                <a:tc>
                  <a:txBody>
                    <a:bodyPr/>
                    <a:lstStyle/>
                    <a:p>
                      <a:pPr marL="0" algn="ctr" defTabSz="914400" rtl="0" eaLnBrk="1" fontAlgn="b" latinLnBrk="0" hangingPunct="1"/>
                      <a:r>
                        <a:rPr lang="en-GB" sz="1200" b="0" kern="1200">
                          <a:solidFill>
                            <a:schemeClr val="tx1"/>
                          </a:solidFill>
                          <a:effectLst/>
                          <a:latin typeface="Calibri" panose="020F0502020204030204" pitchFamily="34" charset="0"/>
                          <a:ea typeface="+mn-ea"/>
                          <a:cs typeface="Calibri" panose="020F0502020204030204" pitchFamily="34" charset="0"/>
                        </a:rPr>
                        <a:t>923</a:t>
                      </a:r>
                    </a:p>
                  </a:txBody>
                  <a:tcPr marL="8181" marR="8181" marT="8181" marB="0" anchor="ctr"/>
                </a:tc>
                <a:tc>
                  <a:txBody>
                    <a:bodyPr/>
                    <a:lstStyle/>
                    <a:p>
                      <a:pPr marL="0" algn="ctr" defTabSz="914400" rtl="0" eaLnBrk="1" fontAlgn="b" latinLnBrk="0" hangingPunct="1"/>
                      <a:r>
                        <a:rPr lang="en-GB" sz="1200" b="0" kern="1200" dirty="0">
                          <a:solidFill>
                            <a:schemeClr val="tx1"/>
                          </a:solidFill>
                          <a:effectLst/>
                          <a:latin typeface="Calibri" panose="020F0502020204030204" pitchFamily="34" charset="0"/>
                          <a:ea typeface="+mn-ea"/>
                          <a:cs typeface="Calibri" panose="020F0502020204030204" pitchFamily="34" charset="0"/>
                        </a:rPr>
                        <a:t>0</a:t>
                      </a:r>
                    </a:p>
                  </a:txBody>
                  <a:tcPr marL="8181" marR="8181" marT="8181" marB="0" anchor="ctr"/>
                </a:tc>
                <a:extLst>
                  <a:ext uri="{0D108BD9-81ED-4DB2-BD59-A6C34878D82A}">
                    <a16:rowId xmlns:a16="http://schemas.microsoft.com/office/drawing/2014/main" val="736809132"/>
                  </a:ext>
                </a:extLst>
              </a:tr>
              <a:tr h="253400">
                <a:tc>
                  <a:txBody>
                    <a:bodyPr/>
                    <a:lstStyle/>
                    <a:p>
                      <a:pPr algn="l" fontAlgn="b"/>
                      <a:r>
                        <a:rPr lang="en-GB" sz="1200" b="0" kern="1200">
                          <a:solidFill>
                            <a:schemeClr val="tx1"/>
                          </a:solidFill>
                          <a:effectLst/>
                          <a:latin typeface="Calibri" panose="020F0502020204030204" pitchFamily="34" charset="0"/>
                          <a:ea typeface="+mn-ea"/>
                          <a:cs typeface="Calibri" panose="020F0502020204030204" pitchFamily="34" charset="0"/>
                        </a:rPr>
                        <a:t>Other offences</a:t>
                      </a:r>
                    </a:p>
                  </a:txBody>
                  <a:tcPr marL="8181" marR="8181" marT="8181" marB="0" anchor="ctr"/>
                </a:tc>
                <a:tc>
                  <a:txBody>
                    <a:bodyPr/>
                    <a:lstStyle/>
                    <a:p>
                      <a:pPr marL="0" algn="ctr" defTabSz="914400" rtl="0" eaLnBrk="1" fontAlgn="b" latinLnBrk="0" hangingPunct="1"/>
                      <a:r>
                        <a:rPr lang="en-GB" sz="1200" b="0" kern="1200">
                          <a:solidFill>
                            <a:schemeClr val="tx1"/>
                          </a:solidFill>
                          <a:effectLst/>
                          <a:latin typeface="Calibri" panose="020F0502020204030204" pitchFamily="34" charset="0"/>
                          <a:ea typeface="+mn-ea"/>
                          <a:cs typeface="Calibri" panose="020F0502020204030204" pitchFamily="34" charset="0"/>
                        </a:rPr>
                        <a:t>7,926</a:t>
                      </a:r>
                    </a:p>
                  </a:txBody>
                  <a:tcPr marL="8181" marR="8181" marT="8181" marB="0" anchor="ctr"/>
                </a:tc>
                <a:tc>
                  <a:txBody>
                    <a:bodyPr/>
                    <a:lstStyle/>
                    <a:p>
                      <a:pPr marL="0" algn="ctr" defTabSz="914400" rtl="0" eaLnBrk="1" fontAlgn="b" latinLnBrk="0" hangingPunct="1"/>
                      <a:r>
                        <a:rPr lang="en-GB" sz="1200" b="0" kern="1200" dirty="0">
                          <a:solidFill>
                            <a:schemeClr val="tx1"/>
                          </a:solidFill>
                          <a:effectLst/>
                          <a:latin typeface="Calibri" panose="020F0502020204030204" pitchFamily="34" charset="0"/>
                          <a:ea typeface="+mn-ea"/>
                          <a:cs typeface="Calibri" panose="020F0502020204030204" pitchFamily="34" charset="0"/>
                        </a:rPr>
                        <a:t>0</a:t>
                      </a:r>
                    </a:p>
                  </a:txBody>
                  <a:tcPr marL="8181" marR="8181" marT="8181" marB="0" anchor="ctr"/>
                </a:tc>
                <a:extLst>
                  <a:ext uri="{0D108BD9-81ED-4DB2-BD59-A6C34878D82A}">
                    <a16:rowId xmlns:a16="http://schemas.microsoft.com/office/drawing/2014/main" val="1623563207"/>
                  </a:ext>
                </a:extLst>
              </a:tr>
              <a:tr h="253400">
                <a:tc>
                  <a:txBody>
                    <a:bodyPr/>
                    <a:lstStyle/>
                    <a:p>
                      <a:pPr algn="l" fontAlgn="b"/>
                      <a:r>
                        <a:rPr lang="en-GB" sz="1000" u="none" strike="noStrike">
                          <a:effectLst/>
                        </a:rPr>
                        <a:t>Total</a:t>
                      </a:r>
                      <a:endParaRPr lang="en-GB" sz="1000" b="0" i="0" u="none" strike="noStrike">
                        <a:solidFill>
                          <a:srgbClr val="000000"/>
                        </a:solidFill>
                        <a:effectLst/>
                        <a:latin typeface="Arial" panose="020B0604020202020204" pitchFamily="34" charset="0"/>
                      </a:endParaRPr>
                    </a:p>
                  </a:txBody>
                  <a:tcPr marL="8181" marR="8181" marT="8181" marB="0" anchor="ctr"/>
                </a:tc>
                <a:tc>
                  <a:txBody>
                    <a:bodyPr/>
                    <a:lstStyle/>
                    <a:p>
                      <a:pPr marL="0" algn="ctr" defTabSz="914400" rtl="0" eaLnBrk="1" fontAlgn="b" latinLnBrk="0" hangingPunct="1"/>
                      <a:r>
                        <a:rPr lang="en-GB" sz="1200" b="1" kern="1200">
                          <a:solidFill>
                            <a:schemeClr val="tx1"/>
                          </a:solidFill>
                          <a:effectLst/>
                          <a:latin typeface="Calibri" panose="020F0502020204030204" pitchFamily="34" charset="0"/>
                          <a:ea typeface="+mn-ea"/>
                          <a:cs typeface="Calibri" panose="020F0502020204030204" pitchFamily="34" charset="0"/>
                        </a:rPr>
                        <a:t>222,315</a:t>
                      </a:r>
                    </a:p>
                  </a:txBody>
                  <a:tcPr marL="8181" marR="8181" marT="8181" marB="0" anchor="ctr"/>
                </a:tc>
                <a:tc>
                  <a:txBody>
                    <a:bodyPr/>
                    <a:lstStyle/>
                    <a:p>
                      <a:pPr marL="0" algn="ctr" defTabSz="914400" rtl="0" eaLnBrk="1" fontAlgn="b" latinLnBrk="0" hangingPunct="1"/>
                      <a:r>
                        <a:rPr lang="en-GB" sz="1200" b="1" kern="1200" dirty="0">
                          <a:solidFill>
                            <a:schemeClr val="tx1"/>
                          </a:solidFill>
                          <a:effectLst/>
                          <a:latin typeface="Calibri" panose="020F0502020204030204" pitchFamily="34" charset="0"/>
                          <a:ea typeface="+mn-ea"/>
                          <a:cs typeface="Calibri" panose="020F0502020204030204" pitchFamily="34" charset="0"/>
                        </a:rPr>
                        <a:t>4</a:t>
                      </a:r>
                    </a:p>
                  </a:txBody>
                  <a:tcPr marL="8181" marR="8181" marT="8181" marB="0" anchor="ctr"/>
                </a:tc>
                <a:extLst>
                  <a:ext uri="{0D108BD9-81ED-4DB2-BD59-A6C34878D82A}">
                    <a16:rowId xmlns:a16="http://schemas.microsoft.com/office/drawing/2014/main" val="4292398668"/>
                  </a:ext>
                </a:extLst>
              </a:tr>
            </a:tbl>
          </a:graphicData>
        </a:graphic>
      </p:graphicFrame>
    </p:spTree>
    <p:extLst>
      <p:ext uri="{BB962C8B-B14F-4D97-AF65-F5344CB8AC3E}">
        <p14:creationId xmlns:p14="http://schemas.microsoft.com/office/powerpoint/2010/main" val="20865823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DA40D52-ABC7-4144-896D-8DF6322784D7}"/>
              </a:ext>
            </a:extLst>
          </p:cNvPr>
          <p:cNvSpPr>
            <a:spLocks noGrp="1"/>
          </p:cNvSpPr>
          <p:nvPr>
            <p:ph idx="14"/>
          </p:nvPr>
        </p:nvSpPr>
        <p:spPr>
          <a:xfrm>
            <a:off x="3775956" y="5616226"/>
            <a:ext cx="7623642" cy="780602"/>
          </a:xfrm>
        </p:spPr>
        <p:txBody>
          <a:bodyPr/>
          <a:lstStyle/>
          <a:p>
            <a:r>
              <a:rPr lang="en-GB" dirty="0"/>
              <a:t>Source: Thames Valley Police Crime Recording System - Niche RMS, Feb22</a:t>
            </a:r>
          </a:p>
          <a:p>
            <a:r>
              <a:rPr lang="en-GB" sz="1600" dirty="0">
                <a:solidFill>
                  <a:schemeClr val="accent6">
                    <a:lumMod val="50000"/>
                  </a:schemeClr>
                </a:solidFill>
              </a:rPr>
              <a:t>*</a:t>
            </a:r>
            <a:r>
              <a:rPr lang="en-GB" dirty="0"/>
              <a:t>Note that, of the 381 offences recorded in South Oxfordshire in 2018, 287 of those were linked to one person who was responsible for indecent images/sexual activity offences with a lot of different people, committed on-line.</a:t>
            </a:r>
          </a:p>
        </p:txBody>
      </p:sp>
      <p:sp>
        <p:nvSpPr>
          <p:cNvPr id="5" name="Title 4">
            <a:extLst>
              <a:ext uri="{FF2B5EF4-FFF2-40B4-BE49-F238E27FC236}">
                <a16:creationId xmlns:a16="http://schemas.microsoft.com/office/drawing/2014/main" id="{71B97ED8-22CA-4278-B511-FCFEEE45A067}"/>
              </a:ext>
            </a:extLst>
          </p:cNvPr>
          <p:cNvSpPr>
            <a:spLocks noGrp="1"/>
          </p:cNvSpPr>
          <p:nvPr>
            <p:ph type="title"/>
          </p:nvPr>
        </p:nvSpPr>
        <p:spPr/>
        <p:txBody>
          <a:bodyPr/>
          <a:lstStyle/>
          <a:p>
            <a:r>
              <a:rPr lang="en-GB" dirty="0"/>
              <a:t>Increase in Cyber Crime in Oxfordshire</a:t>
            </a:r>
          </a:p>
        </p:txBody>
      </p:sp>
      <p:sp>
        <p:nvSpPr>
          <p:cNvPr id="6" name="Slide Number Placeholder 5">
            <a:extLst>
              <a:ext uri="{FF2B5EF4-FFF2-40B4-BE49-F238E27FC236}">
                <a16:creationId xmlns:a16="http://schemas.microsoft.com/office/drawing/2014/main" id="{4C07ABD4-67CC-4ACF-AD78-8369F4BF93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EA6DC">
                    <a:lumMod val="50000"/>
                  </a:srgbClr>
                </a:solidFill>
                <a:effectLst/>
                <a:uLnTx/>
                <a:uFillTx/>
                <a:latin typeface="Trebuchet MS" panose="020B0603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1" i="0" u="none" strike="noStrike" kern="1200" cap="none" spc="0" normalizeH="0" baseline="0" noProof="0" dirty="0">
              <a:ln>
                <a:noFill/>
              </a:ln>
              <a:solidFill>
                <a:srgbClr val="4EA6DC">
                  <a:lumMod val="50000"/>
                </a:srgbClr>
              </a:solidFill>
              <a:effectLst/>
              <a:uLnTx/>
              <a:uFillTx/>
              <a:latin typeface="Trebuchet MS" panose="020B0603020202020204" pitchFamily="34" charset="0"/>
              <a:ea typeface="+mn-ea"/>
              <a:cs typeface="+mn-cs"/>
            </a:endParaRPr>
          </a:p>
        </p:txBody>
      </p:sp>
      <p:sp>
        <p:nvSpPr>
          <p:cNvPr id="7" name="Footer Placeholder 6">
            <a:extLst>
              <a:ext uri="{FF2B5EF4-FFF2-40B4-BE49-F238E27FC236}">
                <a16:creationId xmlns:a16="http://schemas.microsoft.com/office/drawing/2014/main" id="{32CF1F0A-9E75-471D-AE0A-EB5D43667769}"/>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Oxfordshire Strategic Intelligence Assessment 2022</a:t>
            </a:r>
          </a:p>
        </p:txBody>
      </p:sp>
      <p:sp>
        <p:nvSpPr>
          <p:cNvPr id="14" name="Content Placeholder 1">
            <a:extLst>
              <a:ext uri="{FF2B5EF4-FFF2-40B4-BE49-F238E27FC236}">
                <a16:creationId xmlns:a16="http://schemas.microsoft.com/office/drawing/2014/main" id="{F08D2C4F-4025-4541-B273-1BD531366D48}"/>
              </a:ext>
            </a:extLst>
          </p:cNvPr>
          <p:cNvSpPr txBox="1">
            <a:spLocks/>
          </p:cNvSpPr>
          <p:nvPr/>
        </p:nvSpPr>
        <p:spPr>
          <a:xfrm>
            <a:off x="3699164" y="1307940"/>
            <a:ext cx="7873510" cy="1356438"/>
          </a:xfrm>
          <a:prstGeom prst="rect">
            <a:avLst/>
          </a:prstGeom>
        </p:spPr>
        <p:txBody>
          <a:bodyPr vert="horz" lIns="91440" tIns="45720" rIns="91440" bIns="45720" rtlCol="0" anchor="t" anchorCtr="0">
            <a:normAutofit/>
          </a:bodyPr>
          <a:lstStyle>
            <a:lvl1pPr marL="285750" indent="-285750" algn="l" defTabSz="914400" rtl="0" eaLnBrk="1" latinLnBrk="0" hangingPunct="1">
              <a:lnSpc>
                <a:spcPct val="90000"/>
              </a:lnSpc>
              <a:spcBef>
                <a:spcPts val="1200"/>
              </a:spcBef>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1pPr>
            <a:lvl2pPr marL="7886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2pPr>
            <a:lvl3pPr marL="1245870" indent="-285750" algn="l" defTabSz="914400" rtl="0" eaLnBrk="1" latinLnBrk="0" hangingPunct="1">
              <a:lnSpc>
                <a:spcPct val="90000"/>
              </a:lnSpc>
              <a:spcBef>
                <a:spcPts val="250"/>
              </a:spcBef>
              <a:spcAft>
                <a:spcPts val="250"/>
              </a:spcAft>
              <a:buClr>
                <a:schemeClr val="accent3">
                  <a:lumMod val="75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3pPr>
            <a:lvl4pPr marL="1703070" indent="-285750" algn="l" defTabSz="914400" rtl="0" eaLnBrk="1" latinLnBrk="0" hangingPunct="1">
              <a:lnSpc>
                <a:spcPct val="90000"/>
              </a:lnSpc>
              <a:spcBef>
                <a:spcPts val="250"/>
              </a:spcBef>
              <a:spcAft>
                <a:spcPts val="250"/>
              </a:spcAft>
              <a:buClr>
                <a:schemeClr val="accent3">
                  <a:lumMod val="60000"/>
                  <a:lumOff val="4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4pPr>
            <a:lvl5pPr marL="21602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85750" marR="0" lvl="0" indent="-285750" algn="l" defTabSz="914400" rtl="0" eaLnBrk="1" fontAlgn="auto" latinLnBrk="0" hangingPunct="1">
              <a:lnSpc>
                <a:spcPct val="90000"/>
              </a:lnSpc>
              <a:spcBef>
                <a:spcPts val="1200"/>
              </a:spcBef>
              <a:spcAft>
                <a:spcPts val="0"/>
              </a:spcAft>
              <a:buClr>
                <a:srgbClr val="4EA6DC">
                  <a:lumMod val="50000"/>
                </a:srgbClr>
              </a:buClr>
              <a:buSzPct val="85000"/>
              <a:buFont typeface="Wingdings" panose="05000000000000000000" pitchFamily="2" charset="2"/>
              <a:buChar char="£"/>
              <a:tabLst/>
              <a:defRPr/>
            </a:pPr>
            <a:r>
              <a:rPr kumimoji="0" lang="en-GB" sz="1400" b="0"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mn-ea"/>
                <a:cs typeface="+mn-cs"/>
              </a:rPr>
              <a:t>In year ending Dec21, Thames Valley Police recorded a total of 1,202 Cyber-related offences in Oxfordshire, an increase on the number recorded in 2020 (</a:t>
            </a:r>
            <a:r>
              <a:rPr lang="en-GB" dirty="0">
                <a:solidFill>
                  <a:prstClr val="black">
                    <a:lumMod val="65000"/>
                    <a:lumOff val="35000"/>
                  </a:prstClr>
                </a:solidFill>
              </a:rPr>
              <a:t>1,085</a:t>
            </a:r>
            <a:r>
              <a:rPr kumimoji="0" lang="en-GB" sz="1400" b="0"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mn-ea"/>
                <a:cs typeface="+mn-cs"/>
              </a:rPr>
              <a:t>, +16%).  </a:t>
            </a:r>
          </a:p>
          <a:p>
            <a:pPr marL="285750" marR="0" lvl="0" indent="-285750" algn="l" defTabSz="914400" rtl="0" eaLnBrk="1" fontAlgn="auto" latinLnBrk="0" hangingPunct="1">
              <a:lnSpc>
                <a:spcPct val="90000"/>
              </a:lnSpc>
              <a:spcBef>
                <a:spcPts val="1200"/>
              </a:spcBef>
              <a:spcAft>
                <a:spcPts val="0"/>
              </a:spcAft>
              <a:buClr>
                <a:srgbClr val="4EA6DC">
                  <a:lumMod val="50000"/>
                </a:srgbClr>
              </a:buClr>
              <a:buSzPct val="85000"/>
              <a:buFont typeface="Wingdings" panose="05000000000000000000" pitchFamily="2" charset="2"/>
              <a:buChar char="£"/>
              <a:tabLst/>
              <a:defRPr/>
            </a:pPr>
            <a:r>
              <a:rPr kumimoji="0" lang="en-GB" sz="1400" b="0"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mn-ea"/>
                <a:cs typeface="+mn-cs"/>
              </a:rPr>
              <a:t>Between 2020 and 2021, Oxford, South Oxfordshire, Vale of White Horse and West Oxfordshire districts each saw an increase in cyber-related offences. Cherwell however saw a decrease (-13%).</a:t>
            </a:r>
          </a:p>
          <a:p>
            <a:pPr marL="285750" marR="0" lvl="0" indent="-285750" algn="l" defTabSz="914400" rtl="0" eaLnBrk="1" fontAlgn="auto" latinLnBrk="0" hangingPunct="1">
              <a:lnSpc>
                <a:spcPct val="90000"/>
              </a:lnSpc>
              <a:spcBef>
                <a:spcPts val="1200"/>
              </a:spcBef>
              <a:spcAft>
                <a:spcPts val="0"/>
              </a:spcAft>
              <a:buClr>
                <a:srgbClr val="4EA6DC">
                  <a:lumMod val="50000"/>
                </a:srgbClr>
              </a:buClr>
              <a:buSzPct val="85000"/>
              <a:buFont typeface="Wingdings" panose="05000000000000000000" pitchFamily="2" charset="2"/>
              <a:buChar char="£"/>
              <a:tabLst/>
              <a:defRPr/>
            </a:pPr>
            <a:endParaRPr kumimoji="0" lang="en-GB" sz="1400" b="0"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mn-ea"/>
              <a:cs typeface="+mn-cs"/>
            </a:endParaRPr>
          </a:p>
        </p:txBody>
      </p:sp>
      <p:sp>
        <p:nvSpPr>
          <p:cNvPr id="15" name="TextBox 14">
            <a:extLst>
              <a:ext uri="{FF2B5EF4-FFF2-40B4-BE49-F238E27FC236}">
                <a16:creationId xmlns:a16="http://schemas.microsoft.com/office/drawing/2014/main" id="{CB5E0511-6E23-4DAA-9D42-4C3F621B3BEE}"/>
              </a:ext>
            </a:extLst>
          </p:cNvPr>
          <p:cNvSpPr txBox="1"/>
          <p:nvPr/>
        </p:nvSpPr>
        <p:spPr>
          <a:xfrm>
            <a:off x="3699164" y="2951946"/>
            <a:ext cx="214584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65000"/>
                    <a:lumOff val="35000"/>
                  </a:prstClr>
                </a:solidFill>
                <a:effectLst/>
                <a:uLnTx/>
                <a:uFillTx/>
                <a:latin typeface="Trebuchet MS" panose="020B0603020202020204"/>
                <a:ea typeface="+mn-ea"/>
                <a:cs typeface="+mn-cs"/>
              </a:rPr>
              <a:t>Cyber-related Offences (Crime and Non-Crime) Oxfordshire</a:t>
            </a:r>
          </a:p>
        </p:txBody>
      </p:sp>
      <p:sp>
        <p:nvSpPr>
          <p:cNvPr id="10" name="TextBox 9">
            <a:extLst>
              <a:ext uri="{FF2B5EF4-FFF2-40B4-BE49-F238E27FC236}">
                <a16:creationId xmlns:a16="http://schemas.microsoft.com/office/drawing/2014/main" id="{3B9C0092-49B6-4E55-B0D5-E08EF78DC0D6}"/>
              </a:ext>
            </a:extLst>
          </p:cNvPr>
          <p:cNvSpPr txBox="1"/>
          <p:nvPr/>
        </p:nvSpPr>
        <p:spPr>
          <a:xfrm>
            <a:off x="8362570" y="3232937"/>
            <a:ext cx="2696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54773"/>
                </a:solidFill>
                <a:effectLst/>
                <a:uLnTx/>
                <a:uFillTx/>
                <a:latin typeface="Trebuchet MS" panose="020B0603020202020204"/>
                <a:ea typeface="+mn-ea"/>
                <a:cs typeface="+mn-cs"/>
              </a:rPr>
              <a:t>*</a:t>
            </a:r>
          </a:p>
        </p:txBody>
      </p:sp>
      <p:pic>
        <p:nvPicPr>
          <p:cNvPr id="2" name="Picture 1">
            <a:extLst>
              <a:ext uri="{FF2B5EF4-FFF2-40B4-BE49-F238E27FC236}">
                <a16:creationId xmlns:a16="http://schemas.microsoft.com/office/drawing/2014/main" id="{9EE16EAF-5126-451B-B34A-6439F2C2ECCB}"/>
              </a:ext>
            </a:extLst>
          </p:cNvPr>
          <p:cNvPicPr>
            <a:picLocks noChangeAspect="1"/>
          </p:cNvPicPr>
          <p:nvPr/>
        </p:nvPicPr>
        <p:blipFill>
          <a:blip r:embed="rId2"/>
          <a:stretch>
            <a:fillRect/>
          </a:stretch>
        </p:blipFill>
        <p:spPr>
          <a:xfrm>
            <a:off x="6008914" y="2740653"/>
            <a:ext cx="4955722" cy="2963108"/>
          </a:xfrm>
          <a:prstGeom prst="rect">
            <a:avLst/>
          </a:prstGeom>
        </p:spPr>
      </p:pic>
      <p:sp>
        <p:nvSpPr>
          <p:cNvPr id="13" name="TextBox 12">
            <a:extLst>
              <a:ext uri="{FF2B5EF4-FFF2-40B4-BE49-F238E27FC236}">
                <a16:creationId xmlns:a16="http://schemas.microsoft.com/office/drawing/2014/main" id="{5543C8E0-DE18-441E-B3B5-4A9FF462930B}"/>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1" name="Content Placeholder 2">
            <a:extLst>
              <a:ext uri="{FF2B5EF4-FFF2-40B4-BE49-F238E27FC236}">
                <a16:creationId xmlns:a16="http://schemas.microsoft.com/office/drawing/2014/main" id="{D95FC805-AE83-4168-96FC-AD71E4A107C2}"/>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3434447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1D79E6-9FA0-49A5-AF75-FD0BC5A0775F}"/>
              </a:ext>
            </a:extLst>
          </p:cNvPr>
          <p:cNvSpPr>
            <a:spLocks noGrp="1"/>
          </p:cNvSpPr>
          <p:nvPr>
            <p:ph idx="1"/>
          </p:nvPr>
        </p:nvSpPr>
        <p:spPr>
          <a:xfrm>
            <a:off x="3699164" y="1307939"/>
            <a:ext cx="7873510" cy="590467"/>
          </a:xfrm>
        </p:spPr>
        <p:txBody>
          <a:bodyPr/>
          <a:lstStyle/>
          <a:p>
            <a:r>
              <a:rPr lang="en-GB" dirty="0"/>
              <a:t>Of the 1,202 cyber-related offences in Oxfordshire in year ending Dec21, 11.3% (136) were related to domestic abuse occurrences (crime and non-crime). </a:t>
            </a:r>
          </a:p>
          <a:p>
            <a:pPr marL="0" indent="0">
              <a:buNone/>
            </a:pPr>
            <a:endParaRPr lang="en-GB" dirty="0"/>
          </a:p>
          <a:p>
            <a:endParaRPr lang="en-GB" dirty="0"/>
          </a:p>
          <a:p>
            <a:endParaRPr lang="en-GB" dirty="0"/>
          </a:p>
          <a:p>
            <a:endParaRPr lang="en-GB" dirty="0"/>
          </a:p>
          <a:p>
            <a:endParaRPr lang="en-GB" dirty="0"/>
          </a:p>
          <a:p>
            <a:endParaRPr lang="en-GB" dirty="0"/>
          </a:p>
          <a:p>
            <a:pPr marL="0" indent="0">
              <a:buNone/>
            </a:pPr>
            <a:endParaRPr lang="en-GB" dirty="0"/>
          </a:p>
        </p:txBody>
      </p:sp>
      <p:sp>
        <p:nvSpPr>
          <p:cNvPr id="5" name="Title 4">
            <a:extLst>
              <a:ext uri="{FF2B5EF4-FFF2-40B4-BE49-F238E27FC236}">
                <a16:creationId xmlns:a16="http://schemas.microsoft.com/office/drawing/2014/main" id="{040E8C90-A800-4CCC-9DC4-1AF1B341ECAC}"/>
              </a:ext>
            </a:extLst>
          </p:cNvPr>
          <p:cNvSpPr>
            <a:spLocks noGrp="1"/>
          </p:cNvSpPr>
          <p:nvPr>
            <p:ph type="title"/>
          </p:nvPr>
        </p:nvSpPr>
        <p:spPr/>
        <p:txBody>
          <a:bodyPr/>
          <a:lstStyle/>
          <a:p>
            <a:r>
              <a:rPr lang="en-GB" dirty="0"/>
              <a:t>Just over 1 in 10 cyber-related offences were linked to domestic abuse</a:t>
            </a:r>
          </a:p>
        </p:txBody>
      </p:sp>
      <p:sp>
        <p:nvSpPr>
          <p:cNvPr id="6" name="Slide Number Placeholder 5">
            <a:extLst>
              <a:ext uri="{FF2B5EF4-FFF2-40B4-BE49-F238E27FC236}">
                <a16:creationId xmlns:a16="http://schemas.microsoft.com/office/drawing/2014/main" id="{ABEC1810-C586-4D14-8BEB-5E4D3B6CB24E}"/>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54</a:t>
            </a:fld>
            <a:endParaRPr lang="en-US" dirty="0"/>
          </a:p>
        </p:txBody>
      </p:sp>
      <p:sp>
        <p:nvSpPr>
          <p:cNvPr id="7" name="Footer Placeholder 6">
            <a:extLst>
              <a:ext uri="{FF2B5EF4-FFF2-40B4-BE49-F238E27FC236}">
                <a16:creationId xmlns:a16="http://schemas.microsoft.com/office/drawing/2014/main" id="{F153AD57-EB84-448E-A955-4DC734274C99}"/>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9" name="TextBox 8">
            <a:extLst>
              <a:ext uri="{FF2B5EF4-FFF2-40B4-BE49-F238E27FC236}">
                <a16:creationId xmlns:a16="http://schemas.microsoft.com/office/drawing/2014/main" id="{4427AEEE-8E79-4A5A-86DB-7D455D2B921A}"/>
              </a:ext>
            </a:extLst>
          </p:cNvPr>
          <p:cNvSpPr txBox="1"/>
          <p:nvPr/>
        </p:nvSpPr>
        <p:spPr>
          <a:xfrm>
            <a:off x="4803145" y="2370607"/>
            <a:ext cx="5830990" cy="523220"/>
          </a:xfrm>
          <a:prstGeom prst="rect">
            <a:avLst/>
          </a:prstGeom>
          <a:noFill/>
        </p:spPr>
        <p:txBody>
          <a:bodyPr wrap="square" rtlCol="0">
            <a:spAutoFit/>
          </a:bodyPr>
          <a:lstStyle/>
          <a:p>
            <a:pPr lvl="0"/>
            <a:r>
              <a:rPr kumimoji="0" lang="en-GB" sz="1400" b="1" i="0" u="none" strike="noStrike" kern="1200" cap="none" spc="0" normalizeH="0" baseline="0" noProof="0" dirty="0">
                <a:ln>
                  <a:noFill/>
                </a:ln>
                <a:solidFill>
                  <a:prstClr val="black">
                    <a:lumMod val="65000"/>
                    <a:lumOff val="35000"/>
                  </a:prstClr>
                </a:solidFill>
                <a:effectLst/>
                <a:uLnTx/>
                <a:uFillTx/>
                <a:latin typeface="Trebuchet MS" panose="020B0603020202020204"/>
                <a:ea typeface="+mn-ea"/>
                <a:cs typeface="+mn-cs"/>
              </a:rPr>
              <a:t>Total cyber-related </a:t>
            </a:r>
            <a:r>
              <a:rPr lang="en-GB" sz="1400" b="1" dirty="0">
                <a:solidFill>
                  <a:prstClr val="black">
                    <a:lumMod val="65000"/>
                    <a:lumOff val="35000"/>
                  </a:prstClr>
                </a:solidFill>
                <a:latin typeface="Trebuchet MS" panose="020B0603020202020204"/>
              </a:rPr>
              <a:t>occurrences </a:t>
            </a:r>
            <a:r>
              <a:rPr kumimoji="0" lang="en-GB" sz="1400" b="1" i="0" u="none" strike="noStrike" kern="1200" cap="none" spc="0" normalizeH="0" baseline="0" noProof="0" dirty="0">
                <a:ln>
                  <a:noFill/>
                </a:ln>
                <a:solidFill>
                  <a:prstClr val="black">
                    <a:lumMod val="65000"/>
                    <a:lumOff val="35000"/>
                  </a:prstClr>
                </a:solidFill>
                <a:effectLst/>
                <a:uLnTx/>
                <a:uFillTx/>
                <a:latin typeface="Trebuchet MS" panose="020B0603020202020204"/>
                <a:ea typeface="+mn-ea"/>
                <a:cs typeface="+mn-cs"/>
              </a:rPr>
              <a:t>and domestic </a:t>
            </a:r>
            <a:r>
              <a:rPr lang="en-GB" sz="1400" b="1" dirty="0">
                <a:solidFill>
                  <a:prstClr val="black">
                    <a:lumMod val="65000"/>
                    <a:lumOff val="35000"/>
                  </a:prstClr>
                </a:solidFill>
              </a:rPr>
              <a:t>cyber-related occurrences (Crime and Non-Crime) </a:t>
            </a:r>
            <a:r>
              <a:rPr kumimoji="0" lang="en-GB" sz="1400" b="1" i="0" u="none" strike="noStrike" kern="1200" cap="none" spc="0" normalizeH="0" baseline="0" noProof="0" dirty="0">
                <a:ln>
                  <a:noFill/>
                </a:ln>
                <a:solidFill>
                  <a:prstClr val="black">
                    <a:lumMod val="65000"/>
                    <a:lumOff val="35000"/>
                  </a:prstClr>
                </a:solidFill>
                <a:effectLst/>
                <a:uLnTx/>
                <a:uFillTx/>
                <a:latin typeface="Trebuchet MS" panose="020B0603020202020204"/>
                <a:ea typeface="+mn-ea"/>
                <a:cs typeface="+mn-cs"/>
              </a:rPr>
              <a:t>Oxfordshire</a:t>
            </a:r>
          </a:p>
        </p:txBody>
      </p:sp>
      <p:pic>
        <p:nvPicPr>
          <p:cNvPr id="4" name="Picture 3">
            <a:extLst>
              <a:ext uri="{FF2B5EF4-FFF2-40B4-BE49-F238E27FC236}">
                <a16:creationId xmlns:a16="http://schemas.microsoft.com/office/drawing/2014/main" id="{14B4357B-D9EA-4539-B383-9D6A1664C9C8}"/>
              </a:ext>
            </a:extLst>
          </p:cNvPr>
          <p:cNvPicPr>
            <a:picLocks noChangeAspect="1"/>
          </p:cNvPicPr>
          <p:nvPr/>
        </p:nvPicPr>
        <p:blipFill>
          <a:blip r:embed="rId2"/>
          <a:stretch>
            <a:fillRect/>
          </a:stretch>
        </p:blipFill>
        <p:spPr>
          <a:xfrm>
            <a:off x="4934033" y="2956066"/>
            <a:ext cx="4053213" cy="2531755"/>
          </a:xfrm>
          <a:prstGeom prst="rect">
            <a:avLst/>
          </a:prstGeom>
        </p:spPr>
      </p:pic>
      <p:sp>
        <p:nvSpPr>
          <p:cNvPr id="11" name="TextBox 10">
            <a:extLst>
              <a:ext uri="{FF2B5EF4-FFF2-40B4-BE49-F238E27FC236}">
                <a16:creationId xmlns:a16="http://schemas.microsoft.com/office/drawing/2014/main" id="{509AA0FC-1301-4826-8507-AE52D3006CA8}"/>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0" name="Content Placeholder 2">
            <a:extLst>
              <a:ext uri="{FF2B5EF4-FFF2-40B4-BE49-F238E27FC236}">
                <a16:creationId xmlns:a16="http://schemas.microsoft.com/office/drawing/2014/main" id="{CC73406F-6F1A-49C3-BFEB-FDC570733F19}"/>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
        <p:nvSpPr>
          <p:cNvPr id="12" name="Content Placeholder 3">
            <a:extLst>
              <a:ext uri="{FF2B5EF4-FFF2-40B4-BE49-F238E27FC236}">
                <a16:creationId xmlns:a16="http://schemas.microsoft.com/office/drawing/2014/main" id="{B6FCEB78-38A7-417B-B876-CC4776D4EF6A}"/>
              </a:ext>
            </a:extLst>
          </p:cNvPr>
          <p:cNvSpPr txBox="1">
            <a:spLocks/>
          </p:cNvSpPr>
          <p:nvPr/>
        </p:nvSpPr>
        <p:spPr>
          <a:xfrm>
            <a:off x="3699164" y="5550061"/>
            <a:ext cx="7623642" cy="780602"/>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t>Source: Thames Valley Police Crime Recording System - Niche RMS, Feb22</a:t>
            </a:r>
          </a:p>
          <a:p>
            <a:r>
              <a:rPr lang="en-GB" dirty="0"/>
              <a:t>Note: The above data is for all occurrences of Cyber related offences where the Cyber Crime Qualifier has been used. Data has also been provided for those cyber related occurrences which also have the Domestic Abuse qualifiers attached to the occurrence.</a:t>
            </a:r>
          </a:p>
        </p:txBody>
      </p:sp>
    </p:spTree>
    <p:extLst>
      <p:ext uri="{BB962C8B-B14F-4D97-AF65-F5344CB8AC3E}">
        <p14:creationId xmlns:p14="http://schemas.microsoft.com/office/powerpoint/2010/main" val="13606076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8AF3-C840-4756-8499-94538268F906}"/>
              </a:ext>
            </a:extLst>
          </p:cNvPr>
          <p:cNvSpPr>
            <a:spLocks noGrp="1"/>
          </p:cNvSpPr>
          <p:nvPr>
            <p:ph type="title"/>
          </p:nvPr>
        </p:nvSpPr>
        <p:spPr/>
        <p:txBody>
          <a:bodyPr/>
          <a:lstStyle/>
          <a:p>
            <a:r>
              <a:rPr lang="en-GB" dirty="0"/>
              <a:t>Rural crime</a:t>
            </a:r>
          </a:p>
        </p:txBody>
      </p:sp>
      <p:sp>
        <p:nvSpPr>
          <p:cNvPr id="3" name="Slide Number Placeholder 2">
            <a:extLst>
              <a:ext uri="{FF2B5EF4-FFF2-40B4-BE49-F238E27FC236}">
                <a16:creationId xmlns:a16="http://schemas.microsoft.com/office/drawing/2014/main" id="{58335CA8-90F5-4848-A7B8-0D36CE470992}"/>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55</a:t>
            </a:fld>
            <a:endParaRPr lang="en-US" dirty="0"/>
          </a:p>
        </p:txBody>
      </p:sp>
      <p:sp>
        <p:nvSpPr>
          <p:cNvPr id="4" name="Footer Placeholder 3">
            <a:extLst>
              <a:ext uri="{FF2B5EF4-FFF2-40B4-BE49-F238E27FC236}">
                <a16:creationId xmlns:a16="http://schemas.microsoft.com/office/drawing/2014/main" id="{78DEF12E-C628-4B69-89CB-9B6971A47B01}"/>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5" name="Title 4">
            <a:extLst>
              <a:ext uri="{FF2B5EF4-FFF2-40B4-BE49-F238E27FC236}">
                <a16:creationId xmlns:a16="http://schemas.microsoft.com/office/drawing/2014/main" id="{ABA7501B-E014-4E8E-91DB-624C1270A9A7}"/>
              </a:ext>
            </a:extLst>
          </p:cNvPr>
          <p:cNvSpPr txBox="1">
            <a:spLocks/>
          </p:cNvSpPr>
          <p:nvPr/>
        </p:nvSpPr>
        <p:spPr>
          <a:xfrm>
            <a:off x="117763" y="911447"/>
            <a:ext cx="3204000" cy="54720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0" kern="1200" spc="-100" baseline="0">
                <a:solidFill>
                  <a:schemeClr val="tx1">
                    <a:lumMod val="65000"/>
                    <a:lumOff val="35000"/>
                  </a:schemeClr>
                </a:solidFill>
                <a:latin typeface="Trebuchet MS" panose="020B0603020202020204" pitchFamily="34" charset="0"/>
                <a:ea typeface="+mj-ea"/>
                <a:cs typeface="+mj-cs"/>
              </a:defRPr>
            </a:lvl1pPr>
          </a:lstStyle>
          <a:p>
            <a:pPr>
              <a:lnSpc>
                <a:spcPts val="2400"/>
              </a:lnSpc>
            </a:pPr>
            <a:endParaRPr lang="en-GB" sz="1400" u="sng" spc="-60" dirty="0">
              <a:solidFill>
                <a:schemeClr val="tx1">
                  <a:lumMod val="50000"/>
                  <a:lumOff val="50000"/>
                </a:schemeClr>
              </a:solidFill>
              <a:uFill>
                <a:solidFill>
                  <a:schemeClr val="bg2"/>
                </a:solidFill>
              </a:uFill>
            </a:endParaRPr>
          </a:p>
        </p:txBody>
      </p:sp>
    </p:spTree>
    <p:extLst>
      <p:ext uri="{BB962C8B-B14F-4D97-AF65-F5344CB8AC3E}">
        <p14:creationId xmlns:p14="http://schemas.microsoft.com/office/powerpoint/2010/main" val="41827507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6A6A0E-6F2A-4AA5-8DB2-F6717E92CD44}"/>
              </a:ext>
            </a:extLst>
          </p:cNvPr>
          <p:cNvSpPr>
            <a:spLocks noGrp="1"/>
          </p:cNvSpPr>
          <p:nvPr>
            <p:ph type="title"/>
          </p:nvPr>
        </p:nvSpPr>
        <p:spPr/>
        <p:txBody>
          <a:bodyPr/>
          <a:lstStyle/>
          <a:p>
            <a:r>
              <a:rPr lang="en-GB" dirty="0"/>
              <a:t>Increase in rural crime</a:t>
            </a:r>
          </a:p>
        </p:txBody>
      </p:sp>
      <p:sp>
        <p:nvSpPr>
          <p:cNvPr id="6" name="Slide Number Placeholder 5">
            <a:extLst>
              <a:ext uri="{FF2B5EF4-FFF2-40B4-BE49-F238E27FC236}">
                <a16:creationId xmlns:a16="http://schemas.microsoft.com/office/drawing/2014/main" id="{92F0D31C-DFD6-4A1E-B73C-5580D58FF1B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EA6DC">
                    <a:lumMod val="50000"/>
                  </a:srgbClr>
                </a:solidFill>
                <a:effectLst/>
                <a:uLnTx/>
                <a:uFillTx/>
                <a:latin typeface="Trebuchet MS" panose="020B0603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1" i="0" u="none" strike="noStrike" kern="1200" cap="none" spc="0" normalizeH="0" baseline="0" noProof="0" dirty="0">
              <a:ln>
                <a:noFill/>
              </a:ln>
              <a:solidFill>
                <a:srgbClr val="4EA6DC">
                  <a:lumMod val="50000"/>
                </a:srgbClr>
              </a:solidFill>
              <a:effectLst/>
              <a:uLnTx/>
              <a:uFillTx/>
              <a:latin typeface="Trebuchet MS" panose="020B0603020202020204" pitchFamily="34" charset="0"/>
              <a:ea typeface="+mn-ea"/>
              <a:cs typeface="+mn-cs"/>
            </a:endParaRPr>
          </a:p>
        </p:txBody>
      </p:sp>
      <p:sp>
        <p:nvSpPr>
          <p:cNvPr id="7" name="Footer Placeholder 6">
            <a:extLst>
              <a:ext uri="{FF2B5EF4-FFF2-40B4-BE49-F238E27FC236}">
                <a16:creationId xmlns:a16="http://schemas.microsoft.com/office/drawing/2014/main" id="{18D590DE-E855-47A7-B8B5-D43D5D42E033}"/>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Oxfordshire Strategic Intelligence Assessment 2022</a:t>
            </a:r>
          </a:p>
        </p:txBody>
      </p:sp>
      <p:sp>
        <p:nvSpPr>
          <p:cNvPr id="12" name="TextBox 11">
            <a:extLst>
              <a:ext uri="{FF2B5EF4-FFF2-40B4-BE49-F238E27FC236}">
                <a16:creationId xmlns:a16="http://schemas.microsoft.com/office/drawing/2014/main" id="{943EE208-FED8-4947-ADA5-C759C3B68FA8}"/>
              </a:ext>
            </a:extLst>
          </p:cNvPr>
          <p:cNvSpPr txBox="1"/>
          <p:nvPr/>
        </p:nvSpPr>
        <p:spPr>
          <a:xfrm>
            <a:off x="4666399" y="3077384"/>
            <a:ext cx="1572217"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65000"/>
                    <a:lumOff val="35000"/>
                  </a:prstClr>
                </a:solidFill>
                <a:effectLst/>
                <a:uLnTx/>
                <a:uFillTx/>
                <a:latin typeface="Trebuchet MS" panose="020B0603020202020204"/>
                <a:ea typeface="+mn-ea"/>
                <a:cs typeface="+mn-cs"/>
              </a:rPr>
              <a:t>Number of recorded rural crimes in Oxfordshire (Jan-Dec)</a:t>
            </a:r>
          </a:p>
        </p:txBody>
      </p:sp>
      <p:sp>
        <p:nvSpPr>
          <p:cNvPr id="13" name="Content Placeholder 3">
            <a:extLst>
              <a:ext uri="{FF2B5EF4-FFF2-40B4-BE49-F238E27FC236}">
                <a16:creationId xmlns:a16="http://schemas.microsoft.com/office/drawing/2014/main" id="{B50A3B4D-CFE6-4F6F-80B5-16B64A92452D}"/>
              </a:ext>
            </a:extLst>
          </p:cNvPr>
          <p:cNvSpPr>
            <a:spLocks noGrp="1"/>
          </p:cNvSpPr>
          <p:nvPr>
            <p:ph idx="14"/>
          </p:nvPr>
        </p:nvSpPr>
        <p:spPr>
          <a:xfrm>
            <a:off x="3796393" y="5870122"/>
            <a:ext cx="7927521" cy="1118507"/>
          </a:xfrm>
        </p:spPr>
        <p:txBody>
          <a:bodyPr/>
          <a:lstStyle/>
          <a:p>
            <a:r>
              <a:rPr lang="en-GB" dirty="0"/>
              <a:t>Thames Valley Police Crime Recording System - Niche RMS extracted February 2022.  *Rural Crime Data is now based on the definition that came into effect on 1st April 2021. The definition is now more in line with other leading forces in Rural Crime and was developed by practitioners to reflect the diverse nature of rural crime offences. Due to the change in definition data produced now may differ to any previous figures provided.                                                                                                                                                                                                                                                                                                                                                       						</a:t>
            </a:r>
          </a:p>
          <a:p>
            <a:r>
              <a:rPr lang="en-GB" dirty="0"/>
              <a:t>						</a:t>
            </a:r>
          </a:p>
          <a:p>
            <a:r>
              <a:rPr lang="en-GB" dirty="0"/>
              <a:t>			</a:t>
            </a:r>
          </a:p>
        </p:txBody>
      </p:sp>
      <p:sp>
        <p:nvSpPr>
          <p:cNvPr id="17" name="Content Placeholder 1">
            <a:extLst>
              <a:ext uri="{FF2B5EF4-FFF2-40B4-BE49-F238E27FC236}">
                <a16:creationId xmlns:a16="http://schemas.microsoft.com/office/drawing/2014/main" id="{11BA9993-6273-4BDC-996F-B39D9E4B4BF0}"/>
              </a:ext>
            </a:extLst>
          </p:cNvPr>
          <p:cNvSpPr txBox="1">
            <a:spLocks/>
          </p:cNvSpPr>
          <p:nvPr/>
        </p:nvSpPr>
        <p:spPr>
          <a:xfrm>
            <a:off x="3648829" y="1248407"/>
            <a:ext cx="8095757" cy="1553516"/>
          </a:xfrm>
          <a:prstGeom prst="rect">
            <a:avLst/>
          </a:prstGeom>
        </p:spPr>
        <p:txBody>
          <a:bodyPr vert="horz" lIns="91440" tIns="45720" rIns="91440" bIns="45720" rtlCol="0" anchor="t" anchorCtr="0">
            <a:normAutofit/>
          </a:bodyPr>
          <a:lstStyle>
            <a:lvl1pPr marL="285750" indent="-285750" algn="l" defTabSz="914400" rtl="0" eaLnBrk="1" latinLnBrk="0" hangingPunct="1">
              <a:lnSpc>
                <a:spcPct val="90000"/>
              </a:lnSpc>
              <a:spcBef>
                <a:spcPts val="1200"/>
              </a:spcBef>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1pPr>
            <a:lvl2pPr marL="7886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2pPr>
            <a:lvl3pPr marL="1245870" indent="-285750" algn="l" defTabSz="914400" rtl="0" eaLnBrk="1" latinLnBrk="0" hangingPunct="1">
              <a:lnSpc>
                <a:spcPct val="90000"/>
              </a:lnSpc>
              <a:spcBef>
                <a:spcPts val="250"/>
              </a:spcBef>
              <a:spcAft>
                <a:spcPts val="250"/>
              </a:spcAft>
              <a:buClr>
                <a:schemeClr val="accent3">
                  <a:lumMod val="75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3pPr>
            <a:lvl4pPr marL="1703070" indent="-285750" algn="l" defTabSz="914400" rtl="0" eaLnBrk="1" latinLnBrk="0" hangingPunct="1">
              <a:lnSpc>
                <a:spcPct val="90000"/>
              </a:lnSpc>
              <a:spcBef>
                <a:spcPts val="250"/>
              </a:spcBef>
              <a:spcAft>
                <a:spcPts val="250"/>
              </a:spcAft>
              <a:buClr>
                <a:schemeClr val="accent3">
                  <a:lumMod val="60000"/>
                  <a:lumOff val="4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4pPr>
            <a:lvl5pPr marL="21602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Clr>
                <a:srgbClr val="4EA6DC">
                  <a:lumMod val="50000"/>
                </a:srgbClr>
              </a:buClr>
              <a:buNone/>
              <a:defRPr/>
            </a:pPr>
            <a:r>
              <a:rPr lang="en-GB" i="1" dirty="0"/>
              <a:t>Rural crime is defined as an offence that relates to farms, agriculture, wildlife, the environment and heritage sites where they are targeted due to their isolation or rural location.    </a:t>
            </a:r>
            <a:r>
              <a:rPr lang="en-GB" dirty="0"/>
              <a:t>                                                                                    	</a:t>
            </a:r>
          </a:p>
          <a:p>
            <a:pPr>
              <a:buClr>
                <a:srgbClr val="4EA6DC">
                  <a:lumMod val="50000"/>
                </a:srgbClr>
              </a:buClr>
              <a:defRPr/>
            </a:pPr>
            <a:r>
              <a:rPr lang="en-GB" dirty="0"/>
              <a:t>In year ending Dec21, Thames Valley Police recorded a total of 548 rural crimes in Oxfordshire, above the number recorded in 2020 (424). This change may be a result of changes in recording.</a:t>
            </a:r>
          </a:p>
        </p:txBody>
      </p:sp>
      <p:pic>
        <p:nvPicPr>
          <p:cNvPr id="20" name="Picture 19">
            <a:extLst>
              <a:ext uri="{FF2B5EF4-FFF2-40B4-BE49-F238E27FC236}">
                <a16:creationId xmlns:a16="http://schemas.microsoft.com/office/drawing/2014/main" id="{DB53E460-04F3-47A3-A3B8-FC3771173870}"/>
              </a:ext>
            </a:extLst>
          </p:cNvPr>
          <p:cNvPicPr>
            <a:picLocks noChangeAspect="1"/>
          </p:cNvPicPr>
          <p:nvPr/>
        </p:nvPicPr>
        <p:blipFill>
          <a:blip r:embed="rId2"/>
          <a:stretch>
            <a:fillRect/>
          </a:stretch>
        </p:blipFill>
        <p:spPr>
          <a:xfrm>
            <a:off x="6238616" y="2872328"/>
            <a:ext cx="4813531" cy="2363441"/>
          </a:xfrm>
          <a:prstGeom prst="rect">
            <a:avLst/>
          </a:prstGeom>
        </p:spPr>
      </p:pic>
      <p:sp>
        <p:nvSpPr>
          <p:cNvPr id="11" name="TextBox 10">
            <a:extLst>
              <a:ext uri="{FF2B5EF4-FFF2-40B4-BE49-F238E27FC236}">
                <a16:creationId xmlns:a16="http://schemas.microsoft.com/office/drawing/2014/main" id="{3115A3DF-2002-4092-BB4B-70E09A2AF84A}"/>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0" name="Content Placeholder 2">
            <a:extLst>
              <a:ext uri="{FF2B5EF4-FFF2-40B4-BE49-F238E27FC236}">
                <a16:creationId xmlns:a16="http://schemas.microsoft.com/office/drawing/2014/main" id="{E20D02B4-22D1-4060-AD9B-53AC8415E8DC}"/>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33568715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902CAA-F3C2-444E-8213-76592E39D8DA}"/>
              </a:ext>
            </a:extLst>
          </p:cNvPr>
          <p:cNvSpPr>
            <a:spLocks noGrp="1"/>
          </p:cNvSpPr>
          <p:nvPr>
            <p:ph idx="1"/>
          </p:nvPr>
        </p:nvSpPr>
        <p:spPr>
          <a:xfrm>
            <a:off x="3699164" y="1307939"/>
            <a:ext cx="7743419" cy="546028"/>
          </a:xfrm>
        </p:spPr>
        <p:txBody>
          <a:bodyPr>
            <a:normAutofit/>
          </a:bodyPr>
          <a:lstStyle/>
          <a:p>
            <a:r>
              <a:rPr lang="en-GB" dirty="0"/>
              <a:t>In addition to the 548 rural crimes recorded in Oxfordshire in 2021, there were 399 non-crime offences.</a:t>
            </a:r>
          </a:p>
          <a:p>
            <a:endParaRPr lang="en-GB" dirty="0"/>
          </a:p>
          <a:p>
            <a:endParaRPr lang="en-GB" dirty="0"/>
          </a:p>
          <a:p>
            <a:endParaRPr lang="en-GB" dirty="0"/>
          </a:p>
          <a:p>
            <a:endParaRPr lang="en-GB" dirty="0"/>
          </a:p>
          <a:p>
            <a:endParaRPr lang="en-GB" dirty="0"/>
          </a:p>
        </p:txBody>
      </p:sp>
      <p:sp>
        <p:nvSpPr>
          <p:cNvPr id="5" name="Title 4">
            <a:extLst>
              <a:ext uri="{FF2B5EF4-FFF2-40B4-BE49-F238E27FC236}">
                <a16:creationId xmlns:a16="http://schemas.microsoft.com/office/drawing/2014/main" id="{E1015127-A9B9-491C-8CA8-F55B77F1D2BC}"/>
              </a:ext>
            </a:extLst>
          </p:cNvPr>
          <p:cNvSpPr>
            <a:spLocks noGrp="1"/>
          </p:cNvSpPr>
          <p:nvPr>
            <p:ph type="title"/>
          </p:nvPr>
        </p:nvSpPr>
        <p:spPr/>
        <p:txBody>
          <a:bodyPr/>
          <a:lstStyle/>
          <a:p>
            <a:r>
              <a:rPr lang="en-GB" dirty="0"/>
              <a:t>Top rural crime was criminal damage</a:t>
            </a:r>
          </a:p>
        </p:txBody>
      </p:sp>
      <p:sp>
        <p:nvSpPr>
          <p:cNvPr id="6" name="Slide Number Placeholder 5">
            <a:extLst>
              <a:ext uri="{FF2B5EF4-FFF2-40B4-BE49-F238E27FC236}">
                <a16:creationId xmlns:a16="http://schemas.microsoft.com/office/drawing/2014/main" id="{D3F4A8DC-3D7E-4E09-A5A0-819B863D3891}"/>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57</a:t>
            </a:fld>
            <a:endParaRPr lang="en-US" dirty="0"/>
          </a:p>
        </p:txBody>
      </p:sp>
      <p:sp>
        <p:nvSpPr>
          <p:cNvPr id="7" name="Footer Placeholder 6">
            <a:extLst>
              <a:ext uri="{FF2B5EF4-FFF2-40B4-BE49-F238E27FC236}">
                <a16:creationId xmlns:a16="http://schemas.microsoft.com/office/drawing/2014/main" id="{A06B3F1A-9ED7-4B96-AAC7-CA635F876BA1}"/>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17" name="TextBox 16">
            <a:extLst>
              <a:ext uri="{FF2B5EF4-FFF2-40B4-BE49-F238E27FC236}">
                <a16:creationId xmlns:a16="http://schemas.microsoft.com/office/drawing/2014/main" id="{C524BED1-8357-4987-B9BB-9699792EBF54}"/>
              </a:ext>
            </a:extLst>
          </p:cNvPr>
          <p:cNvSpPr txBox="1"/>
          <p:nvPr/>
        </p:nvSpPr>
        <p:spPr>
          <a:xfrm>
            <a:off x="7015867" y="4082368"/>
            <a:ext cx="4426716" cy="523220"/>
          </a:xfrm>
          <a:prstGeom prst="rect">
            <a:avLst/>
          </a:prstGeom>
          <a:noFill/>
        </p:spPr>
        <p:txBody>
          <a:bodyPr wrap="square" rtlCol="0">
            <a:spAutoFit/>
          </a:bodyPr>
          <a:lstStyle/>
          <a:p>
            <a:pPr lvl="0"/>
            <a:r>
              <a:rPr kumimoji="0" lang="en-GB" sz="1400" b="1" i="0" u="none" strike="noStrike" kern="1200" cap="none" spc="0" normalizeH="0" baseline="0" noProof="0" dirty="0">
                <a:ln>
                  <a:noFill/>
                </a:ln>
                <a:solidFill>
                  <a:prstClr val="black">
                    <a:lumMod val="65000"/>
                    <a:lumOff val="35000"/>
                  </a:prstClr>
                </a:solidFill>
                <a:effectLst/>
                <a:uLnTx/>
                <a:uFillTx/>
                <a:latin typeface="Trebuchet MS" panose="020B0603020202020204"/>
                <a:ea typeface="+mn-ea"/>
                <a:cs typeface="+mn-cs"/>
              </a:rPr>
              <a:t>Top 5 crime group categories in Oxfordshire (recorded crime only)</a:t>
            </a:r>
          </a:p>
        </p:txBody>
      </p:sp>
      <p:sp>
        <p:nvSpPr>
          <p:cNvPr id="22" name="TextBox 21">
            <a:extLst>
              <a:ext uri="{FF2B5EF4-FFF2-40B4-BE49-F238E27FC236}">
                <a16:creationId xmlns:a16="http://schemas.microsoft.com/office/drawing/2014/main" id="{E00CFA35-EFA8-41DC-ABB9-A864BB332444}"/>
              </a:ext>
            </a:extLst>
          </p:cNvPr>
          <p:cNvSpPr txBox="1"/>
          <p:nvPr/>
        </p:nvSpPr>
        <p:spPr>
          <a:xfrm>
            <a:off x="3729495" y="1823118"/>
            <a:ext cx="6370850" cy="307777"/>
          </a:xfrm>
          <a:prstGeom prst="rect">
            <a:avLst/>
          </a:prstGeom>
          <a:noFill/>
        </p:spPr>
        <p:txBody>
          <a:bodyPr wrap="square" rtlCol="0">
            <a:spAutoFit/>
          </a:bodyPr>
          <a:lstStyle/>
          <a:p>
            <a:pPr lvl="0"/>
            <a:r>
              <a:rPr lang="en-GB" sz="1400" b="1" dirty="0">
                <a:solidFill>
                  <a:prstClr val="black">
                    <a:lumMod val="65000"/>
                    <a:lumOff val="35000"/>
                  </a:prstClr>
                </a:solidFill>
                <a:latin typeface="Trebuchet MS" panose="020B0603020202020204"/>
              </a:rPr>
              <a:t>Rural crime in Oxfordshire by crime and non-crime (Jan-Dec20)</a:t>
            </a:r>
          </a:p>
        </p:txBody>
      </p:sp>
      <p:sp>
        <p:nvSpPr>
          <p:cNvPr id="13" name="Content Placeholder 3">
            <a:extLst>
              <a:ext uri="{FF2B5EF4-FFF2-40B4-BE49-F238E27FC236}">
                <a16:creationId xmlns:a16="http://schemas.microsoft.com/office/drawing/2014/main" id="{F76E4673-E115-4EE7-8926-9963B48CCC45}"/>
              </a:ext>
            </a:extLst>
          </p:cNvPr>
          <p:cNvSpPr txBox="1">
            <a:spLocks/>
          </p:cNvSpPr>
          <p:nvPr/>
        </p:nvSpPr>
        <p:spPr>
          <a:xfrm>
            <a:off x="3580203" y="5939406"/>
            <a:ext cx="2724803" cy="446069"/>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t>Thames Valley Police Crime Recording System - Niche RMS extracted February 2022</a:t>
            </a:r>
          </a:p>
        </p:txBody>
      </p:sp>
      <p:sp>
        <p:nvSpPr>
          <p:cNvPr id="3" name="TextBox 2">
            <a:extLst>
              <a:ext uri="{FF2B5EF4-FFF2-40B4-BE49-F238E27FC236}">
                <a16:creationId xmlns:a16="http://schemas.microsoft.com/office/drawing/2014/main" id="{4356F0D9-5011-429E-8B4D-7708369E1046}"/>
              </a:ext>
            </a:extLst>
          </p:cNvPr>
          <p:cNvSpPr txBox="1"/>
          <p:nvPr/>
        </p:nvSpPr>
        <p:spPr>
          <a:xfrm>
            <a:off x="3802224" y="4448822"/>
            <a:ext cx="2170738" cy="1338828"/>
          </a:xfrm>
          <a:prstGeom prst="rect">
            <a:avLst/>
          </a:prstGeom>
          <a:noFill/>
        </p:spPr>
        <p:txBody>
          <a:bodyPr wrap="square" rtlCol="0">
            <a:spAutoFit/>
          </a:bodyPr>
          <a:lstStyle/>
          <a:p>
            <a:pPr marL="285750" indent="-285750">
              <a:lnSpc>
                <a:spcPct val="90000"/>
              </a:lnSpc>
              <a:spcBef>
                <a:spcPts val="1200"/>
              </a:spcBef>
              <a:buClr>
                <a:schemeClr val="accent3">
                  <a:lumMod val="50000"/>
                </a:schemeClr>
              </a:buClr>
              <a:buSzPct val="85000"/>
              <a:buFont typeface="Wingdings" panose="05000000000000000000" pitchFamily="2" charset="2"/>
              <a:buChar char="£"/>
            </a:pPr>
            <a:r>
              <a:rPr lang="en-GB" sz="1400" dirty="0">
                <a:solidFill>
                  <a:schemeClr val="tx1">
                    <a:lumMod val="65000"/>
                    <a:lumOff val="35000"/>
                  </a:schemeClr>
                </a:solidFill>
                <a:latin typeface="Trebuchet MS" panose="020B0603020202020204" pitchFamily="34" charset="0"/>
              </a:rPr>
              <a:t>The top sub-category for rural crime in Oxfordshire in 2021, was Criminal Damage (176)</a:t>
            </a:r>
          </a:p>
          <a:p>
            <a:endParaRPr lang="en-GB" dirty="0"/>
          </a:p>
        </p:txBody>
      </p:sp>
      <p:pic>
        <p:nvPicPr>
          <p:cNvPr id="10" name="Picture 9">
            <a:extLst>
              <a:ext uri="{FF2B5EF4-FFF2-40B4-BE49-F238E27FC236}">
                <a16:creationId xmlns:a16="http://schemas.microsoft.com/office/drawing/2014/main" id="{0BC1DE4B-6168-4ACD-98FD-52046F24C19B}"/>
              </a:ext>
            </a:extLst>
          </p:cNvPr>
          <p:cNvPicPr>
            <a:picLocks noChangeAspect="1"/>
          </p:cNvPicPr>
          <p:nvPr/>
        </p:nvPicPr>
        <p:blipFill>
          <a:blip r:embed="rId2"/>
          <a:stretch>
            <a:fillRect/>
          </a:stretch>
        </p:blipFill>
        <p:spPr>
          <a:xfrm>
            <a:off x="6484889" y="4544218"/>
            <a:ext cx="4596642" cy="1939776"/>
          </a:xfrm>
          <a:prstGeom prst="rect">
            <a:avLst/>
          </a:prstGeom>
        </p:spPr>
      </p:pic>
      <p:sp>
        <p:nvSpPr>
          <p:cNvPr id="15" name="TextBox 14">
            <a:extLst>
              <a:ext uri="{FF2B5EF4-FFF2-40B4-BE49-F238E27FC236}">
                <a16:creationId xmlns:a16="http://schemas.microsoft.com/office/drawing/2014/main" id="{4678FF0F-4608-46DB-9D9C-24DD27DAA2DC}"/>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4" name="Content Placeholder 2">
            <a:extLst>
              <a:ext uri="{FF2B5EF4-FFF2-40B4-BE49-F238E27FC236}">
                <a16:creationId xmlns:a16="http://schemas.microsoft.com/office/drawing/2014/main" id="{119B53E6-3284-4A87-B6B3-AE00FFE6EB64}"/>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graphicFrame>
        <p:nvGraphicFramePr>
          <p:cNvPr id="18" name="Table 17">
            <a:extLst>
              <a:ext uri="{FF2B5EF4-FFF2-40B4-BE49-F238E27FC236}">
                <a16:creationId xmlns:a16="http://schemas.microsoft.com/office/drawing/2014/main" id="{5AC685CC-98CD-4E01-B187-603F0FB9A248}"/>
              </a:ext>
            </a:extLst>
          </p:cNvPr>
          <p:cNvGraphicFramePr>
            <a:graphicFrameLocks noGrp="1"/>
          </p:cNvGraphicFramePr>
          <p:nvPr>
            <p:extLst>
              <p:ext uri="{D42A27DB-BD31-4B8C-83A1-F6EECF244321}">
                <p14:modId xmlns:p14="http://schemas.microsoft.com/office/powerpoint/2010/main" val="3383190109"/>
              </p:ext>
            </p:extLst>
          </p:nvPr>
        </p:nvGraphicFramePr>
        <p:xfrm>
          <a:off x="3802224" y="2135232"/>
          <a:ext cx="6377505" cy="1887259"/>
        </p:xfrm>
        <a:graphic>
          <a:graphicData uri="http://schemas.openxmlformats.org/drawingml/2006/table">
            <a:tbl>
              <a:tblPr firstRow="1" bandRow="1">
                <a:tableStyleId>{3B4B98B0-60AC-42C2-AFA5-B58CD77FA1E5}</a:tableStyleId>
              </a:tblPr>
              <a:tblGrid>
                <a:gridCol w="2885637">
                  <a:extLst>
                    <a:ext uri="{9D8B030D-6E8A-4147-A177-3AD203B41FA5}">
                      <a16:colId xmlns:a16="http://schemas.microsoft.com/office/drawing/2014/main" val="419166679"/>
                    </a:ext>
                  </a:extLst>
                </a:gridCol>
                <a:gridCol w="1163956">
                  <a:extLst>
                    <a:ext uri="{9D8B030D-6E8A-4147-A177-3AD203B41FA5}">
                      <a16:colId xmlns:a16="http://schemas.microsoft.com/office/drawing/2014/main" val="2136304291"/>
                    </a:ext>
                  </a:extLst>
                </a:gridCol>
                <a:gridCol w="1163956">
                  <a:extLst>
                    <a:ext uri="{9D8B030D-6E8A-4147-A177-3AD203B41FA5}">
                      <a16:colId xmlns:a16="http://schemas.microsoft.com/office/drawing/2014/main" val="3362667198"/>
                    </a:ext>
                  </a:extLst>
                </a:gridCol>
                <a:gridCol w="1163956">
                  <a:extLst>
                    <a:ext uri="{9D8B030D-6E8A-4147-A177-3AD203B41FA5}">
                      <a16:colId xmlns:a16="http://schemas.microsoft.com/office/drawing/2014/main" val="1780397249"/>
                    </a:ext>
                  </a:extLst>
                </a:gridCol>
              </a:tblGrid>
              <a:tr h="415757">
                <a:tc>
                  <a:txBody>
                    <a:bodyPr/>
                    <a:lstStyle/>
                    <a:p>
                      <a:pPr algn="l" fontAlgn="b"/>
                      <a:endParaRPr lang="en-GB" sz="1200" u="none" strike="noStrike" kern="1200" dirty="0">
                        <a:solidFill>
                          <a:schemeClr val="tx1"/>
                        </a:solidFill>
                        <a:effectLst/>
                        <a:latin typeface="+mn-lt"/>
                        <a:ea typeface="+mn-ea"/>
                        <a:cs typeface="+mn-cs"/>
                      </a:endParaRPr>
                    </a:p>
                  </a:txBody>
                  <a:tcPr marL="2783" marR="2783" marT="2783" marB="0" anchor="ctr"/>
                </a:tc>
                <a:tc>
                  <a:txBody>
                    <a:bodyPr/>
                    <a:lstStyle/>
                    <a:p>
                      <a:pPr marL="0" algn="ctr" defTabSz="914400" rtl="0" eaLnBrk="1" fontAlgn="b" latinLnBrk="0" hangingPunct="1"/>
                      <a:r>
                        <a:rPr lang="en-GB" sz="1200" u="none" strike="noStrike" kern="1200" dirty="0">
                          <a:solidFill>
                            <a:schemeClr val="tx1"/>
                          </a:solidFill>
                          <a:effectLst/>
                          <a:latin typeface="+mn-lt"/>
                          <a:ea typeface="+mn-ea"/>
                          <a:cs typeface="+mn-cs"/>
                        </a:rPr>
                        <a:t>Recorded Crime</a:t>
                      </a:r>
                    </a:p>
                  </a:txBody>
                  <a:tcPr marL="7620" marR="7620" marT="7620" marB="0" anchor="ctr"/>
                </a:tc>
                <a:tc>
                  <a:txBody>
                    <a:bodyPr/>
                    <a:lstStyle/>
                    <a:p>
                      <a:pPr marL="0" algn="ctr" defTabSz="914400" rtl="0" eaLnBrk="1" fontAlgn="b" latinLnBrk="0" hangingPunct="1"/>
                      <a:r>
                        <a:rPr lang="en-GB" sz="1200" u="none" strike="noStrike" kern="1200" dirty="0">
                          <a:solidFill>
                            <a:schemeClr val="tx1"/>
                          </a:solidFill>
                          <a:effectLst/>
                          <a:latin typeface="+mn-lt"/>
                          <a:ea typeface="+mn-ea"/>
                          <a:cs typeface="+mn-cs"/>
                        </a:rPr>
                        <a:t>Non Crime Occurrence</a:t>
                      </a:r>
                    </a:p>
                  </a:txBody>
                  <a:tcPr marL="7620" marR="7620" marT="7620" marB="0" anchor="ctr"/>
                </a:tc>
                <a:tc>
                  <a:txBody>
                    <a:bodyPr/>
                    <a:lstStyle/>
                    <a:p>
                      <a:pPr marL="0" algn="ctr" defTabSz="914400" rtl="0" eaLnBrk="1" fontAlgn="b" latinLnBrk="0" hangingPunct="1"/>
                      <a:r>
                        <a:rPr lang="en-GB" sz="1200" u="none" strike="noStrike" kern="1200" dirty="0">
                          <a:solidFill>
                            <a:schemeClr val="tx1"/>
                          </a:solidFill>
                          <a:effectLst/>
                          <a:latin typeface="+mn-lt"/>
                          <a:ea typeface="+mn-ea"/>
                          <a:cs typeface="+mn-cs"/>
                        </a:rPr>
                        <a:t>Total Occurrences</a:t>
                      </a:r>
                    </a:p>
                  </a:txBody>
                  <a:tcPr marL="7620" marR="7620" marT="7620" marB="0" anchor="ctr"/>
                </a:tc>
                <a:extLst>
                  <a:ext uri="{0D108BD9-81ED-4DB2-BD59-A6C34878D82A}">
                    <a16:rowId xmlns:a16="http://schemas.microsoft.com/office/drawing/2014/main" val="3717284067"/>
                  </a:ext>
                </a:extLst>
              </a:tr>
              <a:tr h="229091">
                <a:tc>
                  <a:txBody>
                    <a:bodyPr/>
                    <a:lstStyle/>
                    <a:p>
                      <a:pPr algn="l" fontAlgn="b"/>
                      <a:r>
                        <a:rPr lang="en-GB" sz="1200" u="none" strike="noStrike" kern="1200" dirty="0">
                          <a:solidFill>
                            <a:schemeClr val="tx1"/>
                          </a:solidFill>
                          <a:effectLst/>
                          <a:latin typeface="+mn-lt"/>
                          <a:ea typeface="+mn-ea"/>
                          <a:cs typeface="+mn-cs"/>
                        </a:rPr>
                        <a:t>Cherwell</a:t>
                      </a:r>
                    </a:p>
                  </a:txBody>
                  <a:tcPr marL="2783" marR="2783" marT="2783" marB="0" anchor="ctr"/>
                </a:tc>
                <a:tc>
                  <a:txBody>
                    <a:bodyPr/>
                    <a:lstStyle/>
                    <a:p>
                      <a:pPr marL="0" algn="ctr" defTabSz="914400" rtl="0" eaLnBrk="1" fontAlgn="b" latinLnBrk="0" hangingPunct="1"/>
                      <a:r>
                        <a:rPr lang="en-GB" sz="1200" u="none" strike="noStrike" kern="1200" dirty="0">
                          <a:solidFill>
                            <a:schemeClr val="tx1"/>
                          </a:solidFill>
                          <a:effectLst/>
                          <a:latin typeface="+mn-lt"/>
                          <a:ea typeface="+mn-ea"/>
                          <a:cs typeface="+mn-cs"/>
                        </a:rPr>
                        <a:t>89</a:t>
                      </a:r>
                    </a:p>
                  </a:txBody>
                  <a:tcPr marL="7620" marR="7620" marT="7620" marB="0" anchor="ctr"/>
                </a:tc>
                <a:tc>
                  <a:txBody>
                    <a:bodyPr/>
                    <a:lstStyle/>
                    <a:p>
                      <a:pPr marL="0" algn="ctr" defTabSz="914400" rtl="0" eaLnBrk="1" fontAlgn="b" latinLnBrk="0" hangingPunct="1"/>
                      <a:r>
                        <a:rPr lang="en-GB" sz="1200" u="none" strike="noStrike" kern="1200" dirty="0">
                          <a:solidFill>
                            <a:schemeClr val="tx1"/>
                          </a:solidFill>
                          <a:effectLst/>
                          <a:latin typeface="+mn-lt"/>
                          <a:ea typeface="+mn-ea"/>
                          <a:cs typeface="+mn-cs"/>
                        </a:rPr>
                        <a:t>55</a:t>
                      </a:r>
                    </a:p>
                  </a:txBody>
                  <a:tcPr marL="7620" marR="7620" marT="7620" marB="0" anchor="ctr"/>
                </a:tc>
                <a:tc>
                  <a:txBody>
                    <a:bodyPr/>
                    <a:lstStyle/>
                    <a:p>
                      <a:pPr marL="0" algn="ctr" defTabSz="914400" rtl="0" eaLnBrk="1" fontAlgn="b" latinLnBrk="0" hangingPunct="1"/>
                      <a:r>
                        <a:rPr lang="en-GB" sz="1200" u="none" strike="noStrike" kern="1200">
                          <a:solidFill>
                            <a:schemeClr val="tx1"/>
                          </a:solidFill>
                          <a:effectLst/>
                          <a:latin typeface="+mn-lt"/>
                          <a:ea typeface="+mn-ea"/>
                          <a:cs typeface="+mn-cs"/>
                        </a:rPr>
                        <a:t>144</a:t>
                      </a:r>
                    </a:p>
                  </a:txBody>
                  <a:tcPr marL="7620" marR="7620" marT="7620" marB="0" anchor="ctr"/>
                </a:tc>
                <a:extLst>
                  <a:ext uri="{0D108BD9-81ED-4DB2-BD59-A6C34878D82A}">
                    <a16:rowId xmlns:a16="http://schemas.microsoft.com/office/drawing/2014/main" val="4286958596"/>
                  </a:ext>
                </a:extLst>
              </a:tr>
              <a:tr h="229091">
                <a:tc>
                  <a:txBody>
                    <a:bodyPr/>
                    <a:lstStyle/>
                    <a:p>
                      <a:pPr algn="l" fontAlgn="b"/>
                      <a:r>
                        <a:rPr lang="en-GB" sz="1200" u="none" strike="noStrike" kern="1200" dirty="0">
                          <a:solidFill>
                            <a:schemeClr val="tx1"/>
                          </a:solidFill>
                          <a:effectLst/>
                          <a:latin typeface="+mn-lt"/>
                          <a:ea typeface="+mn-ea"/>
                          <a:cs typeface="+mn-cs"/>
                        </a:rPr>
                        <a:t>Oxford</a:t>
                      </a:r>
                    </a:p>
                  </a:txBody>
                  <a:tcPr marL="2783" marR="2783" marT="2783" marB="0" anchor="ctr"/>
                </a:tc>
                <a:tc>
                  <a:txBody>
                    <a:bodyPr/>
                    <a:lstStyle/>
                    <a:p>
                      <a:pPr marL="0" algn="ctr" defTabSz="914400" rtl="0" eaLnBrk="1" fontAlgn="b" latinLnBrk="0" hangingPunct="1"/>
                      <a:r>
                        <a:rPr lang="en-GB" sz="1200" u="none" strike="noStrike" kern="1200" dirty="0">
                          <a:solidFill>
                            <a:schemeClr val="tx1"/>
                          </a:solidFill>
                          <a:effectLst/>
                          <a:latin typeface="+mn-lt"/>
                          <a:ea typeface="+mn-ea"/>
                          <a:cs typeface="+mn-cs"/>
                        </a:rPr>
                        <a:t>5</a:t>
                      </a:r>
                    </a:p>
                  </a:txBody>
                  <a:tcPr marL="7620" marR="7620" marT="7620" marB="0" anchor="ctr"/>
                </a:tc>
                <a:tc>
                  <a:txBody>
                    <a:bodyPr/>
                    <a:lstStyle/>
                    <a:p>
                      <a:pPr marL="0" algn="ctr" defTabSz="914400" rtl="0" eaLnBrk="1" fontAlgn="b" latinLnBrk="0" hangingPunct="1"/>
                      <a:r>
                        <a:rPr lang="en-GB" sz="1200" u="none" strike="noStrike" kern="1200" dirty="0">
                          <a:solidFill>
                            <a:schemeClr val="tx1"/>
                          </a:solidFill>
                          <a:effectLst/>
                          <a:latin typeface="+mn-lt"/>
                          <a:ea typeface="+mn-ea"/>
                          <a:cs typeface="+mn-cs"/>
                        </a:rPr>
                        <a:t>7</a:t>
                      </a:r>
                    </a:p>
                  </a:txBody>
                  <a:tcPr marL="7620" marR="7620" marT="7620" marB="0" anchor="ctr"/>
                </a:tc>
                <a:tc>
                  <a:txBody>
                    <a:bodyPr/>
                    <a:lstStyle/>
                    <a:p>
                      <a:pPr marL="0" algn="ctr" defTabSz="914400" rtl="0" eaLnBrk="1" fontAlgn="b" latinLnBrk="0" hangingPunct="1"/>
                      <a:r>
                        <a:rPr lang="en-GB" sz="1200" u="none" strike="noStrike" kern="1200">
                          <a:solidFill>
                            <a:schemeClr val="tx1"/>
                          </a:solidFill>
                          <a:effectLst/>
                          <a:latin typeface="+mn-lt"/>
                          <a:ea typeface="+mn-ea"/>
                          <a:cs typeface="+mn-cs"/>
                        </a:rPr>
                        <a:t>12</a:t>
                      </a:r>
                    </a:p>
                  </a:txBody>
                  <a:tcPr marL="7620" marR="7620" marT="7620" marB="0" anchor="ctr"/>
                </a:tc>
                <a:extLst>
                  <a:ext uri="{0D108BD9-81ED-4DB2-BD59-A6C34878D82A}">
                    <a16:rowId xmlns:a16="http://schemas.microsoft.com/office/drawing/2014/main" val="3798963762"/>
                  </a:ext>
                </a:extLst>
              </a:tr>
              <a:tr h="229091">
                <a:tc>
                  <a:txBody>
                    <a:bodyPr/>
                    <a:lstStyle/>
                    <a:p>
                      <a:pPr algn="l" fontAlgn="b"/>
                      <a:r>
                        <a:rPr lang="en-GB" sz="1200" u="none" strike="noStrike" kern="1200" dirty="0">
                          <a:solidFill>
                            <a:schemeClr val="tx1"/>
                          </a:solidFill>
                          <a:effectLst/>
                          <a:latin typeface="+mn-lt"/>
                          <a:ea typeface="+mn-ea"/>
                          <a:cs typeface="+mn-cs"/>
                        </a:rPr>
                        <a:t>South Oxfordshire</a:t>
                      </a:r>
                    </a:p>
                  </a:txBody>
                  <a:tcPr marL="2783" marR="2783" marT="2783" marB="0" anchor="ctr"/>
                </a:tc>
                <a:tc>
                  <a:txBody>
                    <a:bodyPr/>
                    <a:lstStyle/>
                    <a:p>
                      <a:pPr marL="0" algn="ctr" defTabSz="914400" rtl="0" eaLnBrk="1" fontAlgn="b" latinLnBrk="0" hangingPunct="1"/>
                      <a:r>
                        <a:rPr lang="en-GB" sz="1200" u="none" strike="noStrike" kern="1200" dirty="0">
                          <a:solidFill>
                            <a:schemeClr val="tx1"/>
                          </a:solidFill>
                          <a:effectLst/>
                          <a:latin typeface="+mn-lt"/>
                          <a:ea typeface="+mn-ea"/>
                          <a:cs typeface="+mn-cs"/>
                        </a:rPr>
                        <a:t>212</a:t>
                      </a:r>
                    </a:p>
                  </a:txBody>
                  <a:tcPr marL="7620" marR="7620" marT="7620" marB="0" anchor="ctr"/>
                </a:tc>
                <a:tc>
                  <a:txBody>
                    <a:bodyPr/>
                    <a:lstStyle/>
                    <a:p>
                      <a:pPr marL="0" algn="ctr" defTabSz="914400" rtl="0" eaLnBrk="1" fontAlgn="b" latinLnBrk="0" hangingPunct="1"/>
                      <a:r>
                        <a:rPr lang="en-GB" sz="1200" u="none" strike="noStrike" kern="1200" dirty="0">
                          <a:solidFill>
                            <a:schemeClr val="tx1"/>
                          </a:solidFill>
                          <a:effectLst/>
                          <a:latin typeface="+mn-lt"/>
                          <a:ea typeface="+mn-ea"/>
                          <a:cs typeface="+mn-cs"/>
                        </a:rPr>
                        <a:t>163</a:t>
                      </a:r>
                    </a:p>
                  </a:txBody>
                  <a:tcPr marL="7620" marR="7620" marT="7620" marB="0" anchor="ctr"/>
                </a:tc>
                <a:tc>
                  <a:txBody>
                    <a:bodyPr/>
                    <a:lstStyle/>
                    <a:p>
                      <a:pPr marL="0" algn="ctr" defTabSz="914400" rtl="0" eaLnBrk="1" fontAlgn="b" latinLnBrk="0" hangingPunct="1"/>
                      <a:r>
                        <a:rPr lang="en-GB" sz="1200" u="none" strike="noStrike" kern="1200" dirty="0">
                          <a:solidFill>
                            <a:schemeClr val="tx1"/>
                          </a:solidFill>
                          <a:effectLst/>
                          <a:latin typeface="+mn-lt"/>
                          <a:ea typeface="+mn-ea"/>
                          <a:cs typeface="+mn-cs"/>
                        </a:rPr>
                        <a:t>375</a:t>
                      </a:r>
                    </a:p>
                  </a:txBody>
                  <a:tcPr marL="7620" marR="7620" marT="7620" marB="0" anchor="ctr"/>
                </a:tc>
                <a:extLst>
                  <a:ext uri="{0D108BD9-81ED-4DB2-BD59-A6C34878D82A}">
                    <a16:rowId xmlns:a16="http://schemas.microsoft.com/office/drawing/2014/main" val="3403224166"/>
                  </a:ext>
                </a:extLst>
              </a:tr>
              <a:tr h="229091">
                <a:tc>
                  <a:txBody>
                    <a:bodyPr/>
                    <a:lstStyle/>
                    <a:p>
                      <a:pPr algn="l" fontAlgn="b"/>
                      <a:r>
                        <a:rPr lang="en-GB" sz="1200" u="none" strike="noStrike" kern="1200" dirty="0">
                          <a:solidFill>
                            <a:schemeClr val="tx1"/>
                          </a:solidFill>
                          <a:effectLst/>
                          <a:latin typeface="+mn-lt"/>
                          <a:ea typeface="+mn-ea"/>
                          <a:cs typeface="+mn-cs"/>
                        </a:rPr>
                        <a:t>Vale Of White Horse</a:t>
                      </a:r>
                    </a:p>
                  </a:txBody>
                  <a:tcPr marL="2783" marR="2783" marT="2783" marB="0" anchor="ctr"/>
                </a:tc>
                <a:tc>
                  <a:txBody>
                    <a:bodyPr/>
                    <a:lstStyle/>
                    <a:p>
                      <a:pPr marL="0" algn="ctr" defTabSz="914400" rtl="0" eaLnBrk="1" fontAlgn="b" latinLnBrk="0" hangingPunct="1"/>
                      <a:r>
                        <a:rPr lang="en-GB" sz="1200" u="none" strike="noStrike" kern="1200">
                          <a:solidFill>
                            <a:schemeClr val="tx1"/>
                          </a:solidFill>
                          <a:effectLst/>
                          <a:latin typeface="+mn-lt"/>
                          <a:ea typeface="+mn-ea"/>
                          <a:cs typeface="+mn-cs"/>
                        </a:rPr>
                        <a:t>140</a:t>
                      </a:r>
                    </a:p>
                  </a:txBody>
                  <a:tcPr marL="7620" marR="7620" marT="7620" marB="0" anchor="ctr"/>
                </a:tc>
                <a:tc>
                  <a:txBody>
                    <a:bodyPr/>
                    <a:lstStyle/>
                    <a:p>
                      <a:pPr marL="0" algn="ctr" defTabSz="914400" rtl="0" eaLnBrk="1" fontAlgn="b" latinLnBrk="0" hangingPunct="1"/>
                      <a:r>
                        <a:rPr lang="en-GB" sz="1200" u="none" strike="noStrike" kern="1200" dirty="0">
                          <a:solidFill>
                            <a:schemeClr val="tx1"/>
                          </a:solidFill>
                          <a:effectLst/>
                          <a:latin typeface="+mn-lt"/>
                          <a:ea typeface="+mn-ea"/>
                          <a:cs typeface="+mn-cs"/>
                        </a:rPr>
                        <a:t>100</a:t>
                      </a:r>
                    </a:p>
                  </a:txBody>
                  <a:tcPr marL="7620" marR="7620" marT="7620" marB="0" anchor="ctr"/>
                </a:tc>
                <a:tc>
                  <a:txBody>
                    <a:bodyPr/>
                    <a:lstStyle/>
                    <a:p>
                      <a:pPr marL="0" algn="ctr" defTabSz="914400" rtl="0" eaLnBrk="1" fontAlgn="b" latinLnBrk="0" hangingPunct="1"/>
                      <a:r>
                        <a:rPr lang="en-GB" sz="1200" u="none" strike="noStrike" kern="1200" dirty="0">
                          <a:solidFill>
                            <a:schemeClr val="tx1"/>
                          </a:solidFill>
                          <a:effectLst/>
                          <a:latin typeface="+mn-lt"/>
                          <a:ea typeface="+mn-ea"/>
                          <a:cs typeface="+mn-cs"/>
                        </a:rPr>
                        <a:t>240</a:t>
                      </a:r>
                    </a:p>
                  </a:txBody>
                  <a:tcPr marL="7620" marR="7620" marT="7620" marB="0" anchor="ctr"/>
                </a:tc>
                <a:extLst>
                  <a:ext uri="{0D108BD9-81ED-4DB2-BD59-A6C34878D82A}">
                    <a16:rowId xmlns:a16="http://schemas.microsoft.com/office/drawing/2014/main" val="2157232874"/>
                  </a:ext>
                </a:extLst>
              </a:tr>
              <a:tr h="313830">
                <a:tc>
                  <a:txBody>
                    <a:bodyPr/>
                    <a:lstStyle/>
                    <a:p>
                      <a:pPr algn="l" fontAlgn="b"/>
                      <a:r>
                        <a:rPr lang="en-GB" sz="1200" u="none" strike="noStrike" kern="1200" dirty="0">
                          <a:solidFill>
                            <a:schemeClr val="tx1"/>
                          </a:solidFill>
                          <a:effectLst/>
                          <a:latin typeface="+mn-lt"/>
                          <a:ea typeface="+mn-ea"/>
                          <a:cs typeface="+mn-cs"/>
                        </a:rPr>
                        <a:t>West Oxfordshire</a:t>
                      </a:r>
                    </a:p>
                  </a:txBody>
                  <a:tcPr marL="2783" marR="2783" marT="2783" marB="0" anchor="ctr"/>
                </a:tc>
                <a:tc>
                  <a:txBody>
                    <a:bodyPr/>
                    <a:lstStyle/>
                    <a:p>
                      <a:pPr marL="0" algn="ctr" defTabSz="914400" rtl="0" eaLnBrk="1" fontAlgn="b" latinLnBrk="0" hangingPunct="1"/>
                      <a:r>
                        <a:rPr lang="en-GB" sz="1200" u="none" strike="noStrike" kern="1200" dirty="0">
                          <a:solidFill>
                            <a:schemeClr val="tx1"/>
                          </a:solidFill>
                          <a:effectLst/>
                          <a:latin typeface="+mn-lt"/>
                          <a:ea typeface="+mn-ea"/>
                          <a:cs typeface="+mn-cs"/>
                        </a:rPr>
                        <a:t>102</a:t>
                      </a:r>
                    </a:p>
                  </a:txBody>
                  <a:tcPr marL="7620" marR="7620" marT="7620" marB="0" anchor="ctr"/>
                </a:tc>
                <a:tc>
                  <a:txBody>
                    <a:bodyPr/>
                    <a:lstStyle/>
                    <a:p>
                      <a:pPr marL="0" algn="ctr" defTabSz="914400" rtl="0" eaLnBrk="1" fontAlgn="b" latinLnBrk="0" hangingPunct="1"/>
                      <a:r>
                        <a:rPr lang="en-GB" sz="1200" u="none" strike="noStrike" kern="1200" dirty="0">
                          <a:solidFill>
                            <a:schemeClr val="tx1"/>
                          </a:solidFill>
                          <a:effectLst/>
                          <a:latin typeface="+mn-lt"/>
                          <a:ea typeface="+mn-ea"/>
                          <a:cs typeface="+mn-cs"/>
                        </a:rPr>
                        <a:t>74</a:t>
                      </a:r>
                    </a:p>
                  </a:txBody>
                  <a:tcPr marL="7620" marR="7620" marT="7620" marB="0" anchor="ctr"/>
                </a:tc>
                <a:tc>
                  <a:txBody>
                    <a:bodyPr/>
                    <a:lstStyle/>
                    <a:p>
                      <a:pPr marL="0" algn="ctr" defTabSz="914400" rtl="0" eaLnBrk="1" fontAlgn="b" latinLnBrk="0" hangingPunct="1"/>
                      <a:r>
                        <a:rPr lang="en-GB" sz="1200" u="none" strike="noStrike" kern="1200" dirty="0">
                          <a:solidFill>
                            <a:schemeClr val="tx1"/>
                          </a:solidFill>
                          <a:effectLst/>
                          <a:latin typeface="+mn-lt"/>
                          <a:ea typeface="+mn-ea"/>
                          <a:cs typeface="+mn-cs"/>
                        </a:rPr>
                        <a:t>176</a:t>
                      </a:r>
                    </a:p>
                  </a:txBody>
                  <a:tcPr marL="7620" marR="7620" marT="7620" marB="0" anchor="ctr"/>
                </a:tc>
                <a:extLst>
                  <a:ext uri="{0D108BD9-81ED-4DB2-BD59-A6C34878D82A}">
                    <a16:rowId xmlns:a16="http://schemas.microsoft.com/office/drawing/2014/main" val="2066225613"/>
                  </a:ext>
                </a:extLst>
              </a:tr>
              <a:tr h="241308">
                <a:tc>
                  <a:txBody>
                    <a:bodyPr/>
                    <a:lstStyle/>
                    <a:p>
                      <a:pPr marL="0" algn="l" defTabSz="914400" rtl="0" eaLnBrk="1" fontAlgn="b" latinLnBrk="0" hangingPunct="1"/>
                      <a:r>
                        <a:rPr lang="en-GB" sz="1200" b="1" u="none" strike="noStrike" kern="1200" dirty="0">
                          <a:solidFill>
                            <a:schemeClr val="tx1"/>
                          </a:solidFill>
                          <a:effectLst/>
                          <a:latin typeface="+mn-lt"/>
                          <a:ea typeface="+mn-ea"/>
                          <a:cs typeface="+mn-cs"/>
                        </a:rPr>
                        <a:t>Oxfordshire Total</a:t>
                      </a:r>
                    </a:p>
                  </a:txBody>
                  <a:tcPr marL="2783" marR="2783" marT="2783" marB="0" anchor="ctr"/>
                </a:tc>
                <a:tc>
                  <a:txBody>
                    <a:bodyPr/>
                    <a:lstStyle/>
                    <a:p>
                      <a:pPr marL="0" algn="ctr" defTabSz="914400" rtl="0" eaLnBrk="1" fontAlgn="b" latinLnBrk="0" hangingPunct="1"/>
                      <a:r>
                        <a:rPr lang="en-GB" sz="1200" b="1" u="none" strike="noStrike" kern="1200" dirty="0">
                          <a:solidFill>
                            <a:schemeClr val="tx1"/>
                          </a:solidFill>
                          <a:effectLst/>
                          <a:latin typeface="+mn-lt"/>
                          <a:ea typeface="+mn-ea"/>
                          <a:cs typeface="+mn-cs"/>
                        </a:rPr>
                        <a:t>548</a:t>
                      </a:r>
                    </a:p>
                  </a:txBody>
                  <a:tcPr marL="7620" marR="7620" marT="7620" marB="0" anchor="ctr"/>
                </a:tc>
                <a:tc>
                  <a:txBody>
                    <a:bodyPr/>
                    <a:lstStyle/>
                    <a:p>
                      <a:pPr marL="0" algn="ctr" defTabSz="914400" rtl="0" eaLnBrk="1" fontAlgn="b" latinLnBrk="0" hangingPunct="1"/>
                      <a:r>
                        <a:rPr lang="en-GB" sz="1200" b="1" u="none" strike="noStrike" kern="1200" dirty="0">
                          <a:solidFill>
                            <a:schemeClr val="tx1"/>
                          </a:solidFill>
                          <a:effectLst/>
                          <a:latin typeface="+mn-lt"/>
                          <a:ea typeface="+mn-ea"/>
                          <a:cs typeface="+mn-cs"/>
                        </a:rPr>
                        <a:t>399</a:t>
                      </a:r>
                    </a:p>
                  </a:txBody>
                  <a:tcPr marL="7620" marR="7620" marT="7620" marB="0" anchor="ctr"/>
                </a:tc>
                <a:tc>
                  <a:txBody>
                    <a:bodyPr/>
                    <a:lstStyle/>
                    <a:p>
                      <a:pPr marL="0" algn="ctr" defTabSz="914400" rtl="0" eaLnBrk="1" fontAlgn="b" latinLnBrk="0" hangingPunct="1"/>
                      <a:r>
                        <a:rPr lang="en-GB" sz="1200" b="1" u="none" strike="noStrike" kern="1200" dirty="0">
                          <a:solidFill>
                            <a:schemeClr val="tx1"/>
                          </a:solidFill>
                          <a:effectLst/>
                          <a:latin typeface="+mn-lt"/>
                          <a:ea typeface="+mn-ea"/>
                          <a:cs typeface="+mn-cs"/>
                        </a:rPr>
                        <a:t>947</a:t>
                      </a:r>
                    </a:p>
                  </a:txBody>
                  <a:tcPr marL="7620" marR="7620" marT="7620" marB="0" anchor="ctr"/>
                </a:tc>
                <a:extLst>
                  <a:ext uri="{0D108BD9-81ED-4DB2-BD59-A6C34878D82A}">
                    <a16:rowId xmlns:a16="http://schemas.microsoft.com/office/drawing/2014/main" val="4202155489"/>
                  </a:ext>
                </a:extLst>
              </a:tr>
            </a:tbl>
          </a:graphicData>
        </a:graphic>
      </p:graphicFrame>
    </p:spTree>
    <p:extLst>
      <p:ext uri="{BB962C8B-B14F-4D97-AF65-F5344CB8AC3E}">
        <p14:creationId xmlns:p14="http://schemas.microsoft.com/office/powerpoint/2010/main" val="36242447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8AF3-C840-4756-8499-94538268F906}"/>
              </a:ext>
            </a:extLst>
          </p:cNvPr>
          <p:cNvSpPr>
            <a:spLocks noGrp="1"/>
          </p:cNvSpPr>
          <p:nvPr>
            <p:ph type="title"/>
          </p:nvPr>
        </p:nvSpPr>
        <p:spPr/>
        <p:txBody>
          <a:bodyPr/>
          <a:lstStyle/>
          <a:p>
            <a:r>
              <a:rPr lang="en-GB" dirty="0"/>
              <a:t>Road casualties</a:t>
            </a:r>
          </a:p>
        </p:txBody>
      </p:sp>
      <p:sp>
        <p:nvSpPr>
          <p:cNvPr id="3" name="Slide Number Placeholder 2">
            <a:extLst>
              <a:ext uri="{FF2B5EF4-FFF2-40B4-BE49-F238E27FC236}">
                <a16:creationId xmlns:a16="http://schemas.microsoft.com/office/drawing/2014/main" id="{58335CA8-90F5-4848-A7B8-0D36CE470992}"/>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58</a:t>
            </a:fld>
            <a:endParaRPr lang="en-US" dirty="0"/>
          </a:p>
        </p:txBody>
      </p:sp>
      <p:sp>
        <p:nvSpPr>
          <p:cNvPr id="4" name="Footer Placeholder 3">
            <a:extLst>
              <a:ext uri="{FF2B5EF4-FFF2-40B4-BE49-F238E27FC236}">
                <a16:creationId xmlns:a16="http://schemas.microsoft.com/office/drawing/2014/main" id="{78DEF12E-C628-4B69-89CB-9B6971A47B01}"/>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5" name="Title 4">
            <a:extLst>
              <a:ext uri="{FF2B5EF4-FFF2-40B4-BE49-F238E27FC236}">
                <a16:creationId xmlns:a16="http://schemas.microsoft.com/office/drawing/2014/main" id="{ABA7501B-E014-4E8E-91DB-624C1270A9A7}"/>
              </a:ext>
            </a:extLst>
          </p:cNvPr>
          <p:cNvSpPr txBox="1">
            <a:spLocks/>
          </p:cNvSpPr>
          <p:nvPr/>
        </p:nvSpPr>
        <p:spPr>
          <a:xfrm>
            <a:off x="117763" y="911447"/>
            <a:ext cx="3204000" cy="54720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0" kern="1200" spc="-100" baseline="0">
                <a:solidFill>
                  <a:schemeClr val="tx1">
                    <a:lumMod val="65000"/>
                    <a:lumOff val="35000"/>
                  </a:schemeClr>
                </a:solidFill>
                <a:latin typeface="Trebuchet MS" panose="020B0603020202020204" pitchFamily="34" charset="0"/>
                <a:ea typeface="+mj-ea"/>
                <a:cs typeface="+mj-cs"/>
              </a:defRPr>
            </a:lvl1pPr>
          </a:lstStyle>
          <a:p>
            <a:pPr>
              <a:lnSpc>
                <a:spcPts val="2400"/>
              </a:lnSpc>
            </a:pPr>
            <a:endParaRPr lang="en-GB" sz="1400" u="sng" spc="-60" dirty="0">
              <a:solidFill>
                <a:schemeClr val="tx1">
                  <a:lumMod val="50000"/>
                  <a:lumOff val="50000"/>
                </a:schemeClr>
              </a:solidFill>
              <a:uFill>
                <a:solidFill>
                  <a:schemeClr val="bg2"/>
                </a:solidFill>
              </a:uFill>
            </a:endParaRPr>
          </a:p>
        </p:txBody>
      </p:sp>
    </p:spTree>
    <p:extLst>
      <p:ext uri="{BB962C8B-B14F-4D97-AF65-F5344CB8AC3E}">
        <p14:creationId xmlns:p14="http://schemas.microsoft.com/office/powerpoint/2010/main" val="18622565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F89BE-C0EC-451F-871C-9B274AEA0CB1}"/>
              </a:ext>
            </a:extLst>
          </p:cNvPr>
          <p:cNvSpPr>
            <a:spLocks noGrp="1"/>
          </p:cNvSpPr>
          <p:nvPr>
            <p:ph idx="1"/>
          </p:nvPr>
        </p:nvSpPr>
        <p:spPr>
          <a:xfrm>
            <a:off x="3726102" y="1466661"/>
            <a:ext cx="7873510" cy="2278025"/>
          </a:xfrm>
        </p:spPr>
        <p:txBody>
          <a:bodyPr>
            <a:normAutofit/>
          </a:bodyPr>
          <a:lstStyle/>
          <a:p>
            <a:r>
              <a:rPr lang="en-GB" dirty="0"/>
              <a:t>In 2021, there was a total of 1,014 police-reported road casualties in Oxfordshire of which 230 were the more serious “killed or seriously injured” (KSI).  This was a decline of 6% on the number in 2020 (1,082 in total, including 225 KSI) .</a:t>
            </a:r>
          </a:p>
          <a:p>
            <a:r>
              <a:rPr lang="en-GB" dirty="0"/>
              <a:t>Child (aged 0-15) casualties increased from 53 in 2020 to 83 in 2021.  Children Killed or Seriously Injured increased slightly from 16 in 2020 to 19 in 2021, although there were 0 fatal casualties in this age group, down from 4 (2 male &amp; 2 female) the previous year.</a:t>
            </a:r>
          </a:p>
          <a:p>
            <a:endParaRPr lang="en-GB" dirty="0"/>
          </a:p>
          <a:p>
            <a:endParaRPr lang="en-GB" dirty="0"/>
          </a:p>
        </p:txBody>
      </p:sp>
      <p:sp>
        <p:nvSpPr>
          <p:cNvPr id="4" name="Content Placeholder 3">
            <a:extLst>
              <a:ext uri="{FF2B5EF4-FFF2-40B4-BE49-F238E27FC236}">
                <a16:creationId xmlns:a16="http://schemas.microsoft.com/office/drawing/2014/main" id="{1E492E14-BA94-4FF2-9390-67B3BD95E4D2}"/>
              </a:ext>
            </a:extLst>
          </p:cNvPr>
          <p:cNvSpPr>
            <a:spLocks noGrp="1"/>
          </p:cNvSpPr>
          <p:nvPr>
            <p:ph idx="14"/>
          </p:nvPr>
        </p:nvSpPr>
        <p:spPr>
          <a:xfrm>
            <a:off x="3726102" y="5974626"/>
            <a:ext cx="7873510" cy="332992"/>
          </a:xfrm>
        </p:spPr>
        <p:txBody>
          <a:bodyPr/>
          <a:lstStyle/>
          <a:p>
            <a:r>
              <a:rPr lang="en-GB" dirty="0"/>
              <a:t>Source: Oxfordshire County Council Traffic and Road Safety</a:t>
            </a:r>
          </a:p>
        </p:txBody>
      </p:sp>
      <p:sp>
        <p:nvSpPr>
          <p:cNvPr id="5" name="Title 4">
            <a:extLst>
              <a:ext uri="{FF2B5EF4-FFF2-40B4-BE49-F238E27FC236}">
                <a16:creationId xmlns:a16="http://schemas.microsoft.com/office/drawing/2014/main" id="{0349A6CA-2B92-47ED-B6B0-F443A3594987}"/>
              </a:ext>
            </a:extLst>
          </p:cNvPr>
          <p:cNvSpPr>
            <a:spLocks noGrp="1"/>
          </p:cNvSpPr>
          <p:nvPr>
            <p:ph type="title"/>
          </p:nvPr>
        </p:nvSpPr>
        <p:spPr>
          <a:xfrm>
            <a:off x="3726101" y="924191"/>
            <a:ext cx="6784971" cy="332992"/>
          </a:xfrm>
        </p:spPr>
        <p:txBody>
          <a:bodyPr/>
          <a:lstStyle/>
          <a:p>
            <a:r>
              <a:rPr lang="en-GB" dirty="0"/>
              <a:t>Decrease in overall police-reported road casualties</a:t>
            </a:r>
          </a:p>
        </p:txBody>
      </p:sp>
      <p:sp>
        <p:nvSpPr>
          <p:cNvPr id="6" name="Slide Number Placeholder 5">
            <a:extLst>
              <a:ext uri="{FF2B5EF4-FFF2-40B4-BE49-F238E27FC236}">
                <a16:creationId xmlns:a16="http://schemas.microsoft.com/office/drawing/2014/main" id="{5D0E6BB6-A785-4EDD-AC3D-CB974C86C600}"/>
              </a:ext>
            </a:extLst>
          </p:cNvPr>
          <p:cNvSpPr>
            <a:spLocks noGrp="1"/>
          </p:cNvSpPr>
          <p:nvPr>
            <p:ph type="sldNum" sz="quarter" idx="4"/>
          </p:nvPr>
        </p:nvSpPr>
        <p:spPr>
          <a:xfrm>
            <a:off x="10661073" y="6450058"/>
            <a:ext cx="1530927" cy="365125"/>
          </a:xfrm>
        </p:spPr>
        <p:txBody>
          <a:bodyPr/>
          <a:lstStyle/>
          <a:p>
            <a:pPr defTabSz="457200">
              <a:defRPr/>
            </a:pPr>
            <a:fld id="{4FAB73BC-B049-4115-A692-8D63A059BFB8}" type="slidenum">
              <a:rPr lang="en-US" smtClean="0"/>
              <a:pPr defTabSz="457200">
                <a:defRPr/>
              </a:pPr>
              <a:t>59</a:t>
            </a:fld>
            <a:endParaRPr lang="en-US" dirty="0"/>
          </a:p>
        </p:txBody>
      </p:sp>
      <p:sp>
        <p:nvSpPr>
          <p:cNvPr id="7" name="Footer Placeholder 6">
            <a:extLst>
              <a:ext uri="{FF2B5EF4-FFF2-40B4-BE49-F238E27FC236}">
                <a16:creationId xmlns:a16="http://schemas.microsoft.com/office/drawing/2014/main" id="{A6BDEBDC-A3BD-4CBC-9B9D-7259AA7607F1}"/>
              </a:ext>
            </a:extLst>
          </p:cNvPr>
          <p:cNvSpPr>
            <a:spLocks noGrp="1"/>
          </p:cNvSpPr>
          <p:nvPr>
            <p:ph type="ftr" sz="quarter" idx="3"/>
          </p:nvPr>
        </p:nvSpPr>
        <p:spPr>
          <a:xfrm>
            <a:off x="7504063" y="0"/>
            <a:ext cx="4687937" cy="365125"/>
          </a:xfrm>
        </p:spPr>
        <p:txBody>
          <a:bodyPr/>
          <a:lstStyle/>
          <a:p>
            <a:pPr defTabSz="457200">
              <a:defRPr/>
            </a:pPr>
            <a:r>
              <a:rPr lang="en-US" dirty="0">
                <a:solidFill>
                  <a:prstClr val="white"/>
                </a:solidFill>
              </a:rPr>
              <a:t>Oxfordshire Strategic Intelligence Assessment 2022</a:t>
            </a:r>
          </a:p>
        </p:txBody>
      </p:sp>
      <p:sp>
        <p:nvSpPr>
          <p:cNvPr id="8" name="TextBox 7">
            <a:extLst>
              <a:ext uri="{FF2B5EF4-FFF2-40B4-BE49-F238E27FC236}">
                <a16:creationId xmlns:a16="http://schemas.microsoft.com/office/drawing/2014/main" id="{82177221-B152-40E9-A96B-209CB7EBEE54}"/>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9" name="Content Placeholder 2">
            <a:extLst>
              <a:ext uri="{FF2B5EF4-FFF2-40B4-BE49-F238E27FC236}">
                <a16:creationId xmlns:a16="http://schemas.microsoft.com/office/drawing/2014/main" id="{6367E003-A9CC-4C61-9EE8-05FFEEBC70DE}"/>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2"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1" action="ppaction://hlinksldjump">
                  <a:extLst>
                    <a:ext uri="{A12FA001-AC4F-418D-AE19-62706E023703}">
                      <ahyp:hlinkClr xmlns:ahyp="http://schemas.microsoft.com/office/drawing/2018/hyperlinkcolor" val="tx"/>
                    </a:ext>
                  </a:extLst>
                </a:hlinkClick>
              </a:rPr>
              <a:t>Road casualties</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1846631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491D79-5223-4E1A-8C29-C59EF302853A}"/>
              </a:ext>
            </a:extLst>
          </p:cNvPr>
          <p:cNvSpPr>
            <a:spLocks noGrp="1"/>
          </p:cNvSpPr>
          <p:nvPr>
            <p:ph idx="1"/>
          </p:nvPr>
        </p:nvSpPr>
        <p:spPr>
          <a:xfrm>
            <a:off x="3712498" y="1307939"/>
            <a:ext cx="3943497" cy="5165164"/>
          </a:xfrm>
        </p:spPr>
        <p:txBody>
          <a:bodyPr>
            <a:normAutofit lnSpcReduction="10000"/>
          </a:bodyPr>
          <a:lstStyle/>
          <a:p>
            <a:pPr marL="0" indent="0">
              <a:buNone/>
            </a:pPr>
            <a:r>
              <a:rPr lang="en-GB" dirty="0"/>
              <a:t>National police and crime survey trends</a:t>
            </a:r>
          </a:p>
          <a:p>
            <a:r>
              <a:rPr lang="en-GB" dirty="0"/>
              <a:t>As of Oct-Dec21, national police recorded crime (excluding fraud) had returned to the levels seen before the pandemic. </a:t>
            </a:r>
          </a:p>
          <a:p>
            <a:r>
              <a:rPr lang="en-GB" dirty="0"/>
              <a:t>National crime survey data, however shows a significant increase in total crime drive by an increase in </a:t>
            </a:r>
            <a:r>
              <a:rPr lang="en-GB" i="1" dirty="0"/>
              <a:t>fraud and computer</a:t>
            </a:r>
            <a:r>
              <a:rPr lang="en-GB" dirty="0"/>
              <a:t> </a:t>
            </a:r>
            <a:r>
              <a:rPr lang="en-GB" i="1" dirty="0"/>
              <a:t>misuse</a:t>
            </a:r>
            <a:r>
              <a:rPr lang="en-GB" dirty="0"/>
              <a:t> offences.</a:t>
            </a:r>
          </a:p>
          <a:p>
            <a:pPr marL="0" indent="0">
              <a:buNone/>
            </a:pPr>
            <a:r>
              <a:rPr lang="en-GB" dirty="0"/>
              <a:t>Oxfordshire trends</a:t>
            </a:r>
          </a:p>
          <a:p>
            <a:r>
              <a:rPr lang="en-GB" dirty="0"/>
              <a:t>Comparing Jan-Dec19 to Jan-Dec21 shows an increase in police recorded crime in Oxfordshire of +5% (+2,411), compared with a decrease nationally (-3%). Vale of White Horse has seen an increase in each year since 2018.</a:t>
            </a:r>
          </a:p>
          <a:p>
            <a:r>
              <a:rPr lang="en-GB" dirty="0"/>
              <a:t>The latest crime severity score (2020/21) shows an increase in Vale of White Horse and a decrease in other districts and nationally.</a:t>
            </a:r>
          </a:p>
          <a:p>
            <a:r>
              <a:rPr lang="en-GB" dirty="0"/>
              <a:t>There have been significant increases in Oxfordshire in recorded crimes of </a:t>
            </a:r>
            <a:r>
              <a:rPr lang="en-GB" i="1" dirty="0"/>
              <a:t>Public order, Violence, Sexual and Drug offences</a:t>
            </a:r>
          </a:p>
          <a:p>
            <a:endParaRPr lang="en-GB" dirty="0"/>
          </a:p>
        </p:txBody>
      </p:sp>
      <p:sp>
        <p:nvSpPr>
          <p:cNvPr id="5" name="Title 4">
            <a:extLst>
              <a:ext uri="{FF2B5EF4-FFF2-40B4-BE49-F238E27FC236}">
                <a16:creationId xmlns:a16="http://schemas.microsoft.com/office/drawing/2014/main" id="{5CF7FC2B-C5D1-4839-B107-C84C4C1ECE1C}"/>
              </a:ext>
            </a:extLst>
          </p:cNvPr>
          <p:cNvSpPr>
            <a:spLocks noGrp="1"/>
          </p:cNvSpPr>
          <p:nvPr>
            <p:ph type="title"/>
          </p:nvPr>
        </p:nvSpPr>
        <p:spPr>
          <a:xfrm>
            <a:off x="3712499" y="868338"/>
            <a:ext cx="5070840" cy="365126"/>
          </a:xfrm>
        </p:spPr>
        <p:txBody>
          <a:bodyPr>
            <a:normAutofit/>
          </a:bodyPr>
          <a:lstStyle/>
          <a:p>
            <a:r>
              <a:rPr lang="en-GB" dirty="0"/>
              <a:t>Summary – crime trends</a:t>
            </a:r>
          </a:p>
        </p:txBody>
      </p:sp>
      <p:sp>
        <p:nvSpPr>
          <p:cNvPr id="6" name="Slide Number Placeholder 5">
            <a:extLst>
              <a:ext uri="{FF2B5EF4-FFF2-40B4-BE49-F238E27FC236}">
                <a16:creationId xmlns:a16="http://schemas.microsoft.com/office/drawing/2014/main" id="{546B2F79-457E-480F-848E-F6B48D9F1B1C}"/>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6</a:t>
            </a:fld>
            <a:endParaRPr lang="en-US" dirty="0"/>
          </a:p>
        </p:txBody>
      </p:sp>
      <p:sp>
        <p:nvSpPr>
          <p:cNvPr id="7" name="Footer Placeholder 6">
            <a:extLst>
              <a:ext uri="{FF2B5EF4-FFF2-40B4-BE49-F238E27FC236}">
                <a16:creationId xmlns:a16="http://schemas.microsoft.com/office/drawing/2014/main" id="{CB8DE1D4-3D9F-453B-A67B-695FDE32ABCE}"/>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8" name="Content Placeholder 1">
            <a:extLst>
              <a:ext uri="{FF2B5EF4-FFF2-40B4-BE49-F238E27FC236}">
                <a16:creationId xmlns:a16="http://schemas.microsoft.com/office/drawing/2014/main" id="{F9DEF379-A904-4356-987C-D882D1DA6FD3}"/>
              </a:ext>
            </a:extLst>
          </p:cNvPr>
          <p:cNvSpPr txBox="1">
            <a:spLocks/>
          </p:cNvSpPr>
          <p:nvPr/>
        </p:nvSpPr>
        <p:spPr>
          <a:xfrm>
            <a:off x="8038011" y="944929"/>
            <a:ext cx="3677886" cy="4995013"/>
          </a:xfrm>
          <a:prstGeom prst="rect">
            <a:avLst/>
          </a:prstGeom>
        </p:spPr>
        <p:txBody>
          <a:bodyPr vert="horz" lIns="91440" tIns="45720" rIns="91440" bIns="45720" rtlCol="0" anchor="t" anchorCtr="0">
            <a:normAutofit/>
          </a:bodyPr>
          <a:lstStyle>
            <a:lvl1pPr marL="285750" indent="-285750" algn="l" defTabSz="914400" rtl="0" eaLnBrk="1" latinLnBrk="0" hangingPunct="1">
              <a:lnSpc>
                <a:spcPct val="90000"/>
              </a:lnSpc>
              <a:spcBef>
                <a:spcPts val="1200"/>
              </a:spcBef>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1pPr>
            <a:lvl2pPr marL="7886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2pPr>
            <a:lvl3pPr marL="1245870" indent="-285750" algn="l" defTabSz="914400" rtl="0" eaLnBrk="1" latinLnBrk="0" hangingPunct="1">
              <a:lnSpc>
                <a:spcPct val="90000"/>
              </a:lnSpc>
              <a:spcBef>
                <a:spcPts val="250"/>
              </a:spcBef>
              <a:spcAft>
                <a:spcPts val="250"/>
              </a:spcAft>
              <a:buClr>
                <a:schemeClr val="accent3">
                  <a:lumMod val="75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3pPr>
            <a:lvl4pPr marL="1703070" indent="-285750" algn="l" defTabSz="914400" rtl="0" eaLnBrk="1" latinLnBrk="0" hangingPunct="1">
              <a:lnSpc>
                <a:spcPct val="90000"/>
              </a:lnSpc>
              <a:spcBef>
                <a:spcPts val="250"/>
              </a:spcBef>
              <a:spcAft>
                <a:spcPts val="250"/>
              </a:spcAft>
              <a:buClr>
                <a:schemeClr val="accent3">
                  <a:lumMod val="60000"/>
                  <a:lumOff val="4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4pPr>
            <a:lvl5pPr marL="21602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GB" dirty="0">
              <a:highlight>
                <a:srgbClr val="FFFF00"/>
              </a:highlight>
            </a:endParaRPr>
          </a:p>
        </p:txBody>
      </p:sp>
      <p:sp>
        <p:nvSpPr>
          <p:cNvPr id="9" name="Content Placeholder 1">
            <a:extLst>
              <a:ext uri="{FF2B5EF4-FFF2-40B4-BE49-F238E27FC236}">
                <a16:creationId xmlns:a16="http://schemas.microsoft.com/office/drawing/2014/main" id="{9B6A8780-16A2-4788-A109-1861291E8F53}"/>
              </a:ext>
            </a:extLst>
          </p:cNvPr>
          <p:cNvSpPr txBox="1">
            <a:spLocks/>
          </p:cNvSpPr>
          <p:nvPr/>
        </p:nvSpPr>
        <p:spPr>
          <a:xfrm>
            <a:off x="7772400" y="944929"/>
            <a:ext cx="4059902" cy="5528174"/>
          </a:xfrm>
          <a:prstGeom prst="rect">
            <a:avLst/>
          </a:prstGeom>
        </p:spPr>
        <p:txBody>
          <a:bodyPr vert="horz" lIns="91440" tIns="45720" rIns="91440" bIns="45720" rtlCol="0" anchor="t" anchorCtr="0">
            <a:normAutofit/>
          </a:bodyPr>
          <a:lstStyle>
            <a:lvl1pPr marL="285750" indent="-285750" algn="l" defTabSz="914400" rtl="0" eaLnBrk="1" latinLnBrk="0" hangingPunct="1">
              <a:lnSpc>
                <a:spcPct val="90000"/>
              </a:lnSpc>
              <a:spcBef>
                <a:spcPts val="1200"/>
              </a:spcBef>
              <a:buClr>
                <a:srgbClr val="2F5597"/>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1pPr>
            <a:lvl2pPr marL="788670" indent="-285750" algn="l" defTabSz="914400" rtl="0" eaLnBrk="1" latinLnBrk="0" hangingPunct="1">
              <a:lnSpc>
                <a:spcPct val="90000"/>
              </a:lnSpc>
              <a:spcBef>
                <a:spcPts val="250"/>
              </a:spcBef>
              <a:spcAft>
                <a:spcPts val="250"/>
              </a:spcAft>
              <a:buClr>
                <a:srgbClr val="2F5597"/>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2pPr>
            <a:lvl3pPr marL="1245870" indent="-285750" algn="l" defTabSz="914400" rtl="0" eaLnBrk="1" latinLnBrk="0" hangingPunct="1">
              <a:lnSpc>
                <a:spcPct val="90000"/>
              </a:lnSpc>
              <a:spcBef>
                <a:spcPts val="250"/>
              </a:spcBef>
              <a:spcAft>
                <a:spcPts val="250"/>
              </a:spcAft>
              <a:buClr>
                <a:schemeClr val="accent3">
                  <a:lumMod val="75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3pPr>
            <a:lvl4pPr marL="1703070" indent="-285750" algn="l" defTabSz="914400" rtl="0" eaLnBrk="1" latinLnBrk="0" hangingPunct="1">
              <a:lnSpc>
                <a:spcPct val="90000"/>
              </a:lnSpc>
              <a:spcBef>
                <a:spcPts val="250"/>
              </a:spcBef>
              <a:spcAft>
                <a:spcPts val="250"/>
              </a:spcAft>
              <a:buClr>
                <a:schemeClr val="accent3">
                  <a:lumMod val="60000"/>
                  <a:lumOff val="4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4pPr>
            <a:lvl5pPr marL="21602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t>Within the category of Violence: </a:t>
            </a:r>
            <a:r>
              <a:rPr lang="en-GB" i="1" dirty="0"/>
              <a:t>Malicious communications, Assault without injury </a:t>
            </a:r>
            <a:r>
              <a:rPr lang="en-GB" dirty="0"/>
              <a:t>and </a:t>
            </a:r>
            <a:r>
              <a:rPr lang="en-GB" i="1" dirty="0"/>
              <a:t>Stalking</a:t>
            </a:r>
            <a:r>
              <a:rPr lang="en-GB" dirty="0"/>
              <a:t> offences have each seen significant increases in Oxfordshire.</a:t>
            </a:r>
          </a:p>
          <a:p>
            <a:r>
              <a:rPr lang="en-GB" dirty="0"/>
              <a:t>Cherwell had a high overall rank in its comparator group of similar areas and higher comparative rates for most types of crime.</a:t>
            </a:r>
          </a:p>
          <a:p>
            <a:r>
              <a:rPr lang="en-GB" dirty="0"/>
              <a:t>There has been a significant increase in fraud offences nationally and scams remain above pre-pandemic levels.  Cyber-related offences have increased in Oxfordshire.</a:t>
            </a:r>
          </a:p>
          <a:p>
            <a:pPr marL="0" indent="0">
              <a:buNone/>
            </a:pPr>
            <a:r>
              <a:rPr lang="en-GB" dirty="0"/>
              <a:t>Poverty and crime</a:t>
            </a:r>
          </a:p>
          <a:p>
            <a:r>
              <a:rPr lang="en-GB" dirty="0"/>
              <a:t>In Oxfordshire in 2021, total recorded crime was over 2.5 times more prevalent in the most income-deprived 20% of areas compared with the least income-deprived 10%.</a:t>
            </a:r>
          </a:p>
          <a:p>
            <a:r>
              <a:rPr lang="en-GB" dirty="0"/>
              <a:t>Violence and sexual offences were 3.6 times more prevalent in the most income-deprived 20% of areas compared with the least income-deprived 10%.  The gap is similar to 2019, before the COVID-19 pandemic.</a:t>
            </a:r>
          </a:p>
          <a:p>
            <a:endParaRPr lang="en-GB" dirty="0">
              <a:highlight>
                <a:srgbClr val="FFFF00"/>
              </a:highlight>
            </a:endParaRPr>
          </a:p>
          <a:p>
            <a:endParaRPr lang="en-GB" dirty="0"/>
          </a:p>
        </p:txBody>
      </p:sp>
      <p:sp>
        <p:nvSpPr>
          <p:cNvPr id="10" name="Content Placeholder 2">
            <a:extLst>
              <a:ext uri="{FF2B5EF4-FFF2-40B4-BE49-F238E27FC236}">
                <a16:creationId xmlns:a16="http://schemas.microsoft.com/office/drawing/2014/main" id="{60197B99-7777-4667-8963-2EF1AADA3995}"/>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2"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rgbClr val="0070C0"/>
                </a:solidFill>
                <a:hlinkClick r:id="rId3"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34926951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DC1A47-EC50-4442-9D21-EDAAC2F5A45B}"/>
              </a:ext>
            </a:extLst>
          </p:cNvPr>
          <p:cNvSpPr>
            <a:spLocks noGrp="1"/>
          </p:cNvSpPr>
          <p:nvPr>
            <p:ph idx="1"/>
          </p:nvPr>
        </p:nvSpPr>
        <p:spPr/>
        <p:txBody>
          <a:bodyPr/>
          <a:lstStyle/>
          <a:p>
            <a:r>
              <a:rPr lang="en-GB" dirty="0"/>
              <a:t>The split of Killed and Seriously Injured (KSI) casualties by vehicle type in Oxfordshire in 2021 was 37% car driver or car passenger (same as in 2020), 23% pedal cycle (22% in 2020), 21% motorcycle (19% in 2020) and 13% pedestrian (11% in 2020).</a:t>
            </a:r>
          </a:p>
          <a:p>
            <a:r>
              <a:rPr lang="en-GB" dirty="0"/>
              <a:t>Compared with the average for 2010-14, KSI causalities have continued to decline steadily for all vehicle types, whilst reductions can be seen when compared with the 2019 figures – although the numbers from  pedal cyclist have seen only minimal change.</a:t>
            </a:r>
          </a:p>
        </p:txBody>
      </p:sp>
      <p:sp>
        <p:nvSpPr>
          <p:cNvPr id="4" name="Content Placeholder 3">
            <a:extLst>
              <a:ext uri="{FF2B5EF4-FFF2-40B4-BE49-F238E27FC236}">
                <a16:creationId xmlns:a16="http://schemas.microsoft.com/office/drawing/2014/main" id="{17139E3C-950B-410E-B57C-6B892652D662}"/>
              </a:ext>
            </a:extLst>
          </p:cNvPr>
          <p:cNvSpPr>
            <a:spLocks noGrp="1"/>
          </p:cNvSpPr>
          <p:nvPr>
            <p:ph idx="14"/>
          </p:nvPr>
        </p:nvSpPr>
        <p:spPr/>
        <p:txBody>
          <a:bodyPr/>
          <a:lstStyle/>
          <a:p>
            <a:r>
              <a:rPr lang="en-GB" dirty="0"/>
              <a:t>Source: Oxfordshire County Council Traffic and Road Safety</a:t>
            </a:r>
          </a:p>
        </p:txBody>
      </p:sp>
      <p:sp>
        <p:nvSpPr>
          <p:cNvPr id="5" name="Title 4">
            <a:extLst>
              <a:ext uri="{FF2B5EF4-FFF2-40B4-BE49-F238E27FC236}">
                <a16:creationId xmlns:a16="http://schemas.microsoft.com/office/drawing/2014/main" id="{892C6D75-CA23-4DD8-96D2-EFB4D8B58883}"/>
              </a:ext>
            </a:extLst>
          </p:cNvPr>
          <p:cNvSpPr>
            <a:spLocks noGrp="1"/>
          </p:cNvSpPr>
          <p:nvPr>
            <p:ph type="title"/>
          </p:nvPr>
        </p:nvSpPr>
        <p:spPr/>
        <p:txBody>
          <a:bodyPr/>
          <a:lstStyle/>
          <a:p>
            <a:r>
              <a:rPr lang="en-GB" dirty="0"/>
              <a:t>Decline in Killed or Seriously Injured for all vehicle types</a:t>
            </a:r>
          </a:p>
        </p:txBody>
      </p:sp>
      <p:sp>
        <p:nvSpPr>
          <p:cNvPr id="6" name="Slide Number Placeholder 5">
            <a:extLst>
              <a:ext uri="{FF2B5EF4-FFF2-40B4-BE49-F238E27FC236}">
                <a16:creationId xmlns:a16="http://schemas.microsoft.com/office/drawing/2014/main" id="{7BC6513B-082A-45A7-9A66-005847A55E60}"/>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60</a:t>
            </a:fld>
            <a:endParaRPr lang="en-US" dirty="0"/>
          </a:p>
        </p:txBody>
      </p:sp>
      <p:sp>
        <p:nvSpPr>
          <p:cNvPr id="7" name="Footer Placeholder 6">
            <a:extLst>
              <a:ext uri="{FF2B5EF4-FFF2-40B4-BE49-F238E27FC236}">
                <a16:creationId xmlns:a16="http://schemas.microsoft.com/office/drawing/2014/main" id="{8B5E6D98-F908-45BD-836C-109FCC91B9EE}"/>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10" name="TextBox 9">
            <a:extLst>
              <a:ext uri="{FF2B5EF4-FFF2-40B4-BE49-F238E27FC236}">
                <a16:creationId xmlns:a16="http://schemas.microsoft.com/office/drawing/2014/main" id="{5132DE39-9153-4DD6-8825-9B82880E4C07}"/>
              </a:ext>
            </a:extLst>
          </p:cNvPr>
          <p:cNvSpPr txBox="1"/>
          <p:nvPr/>
        </p:nvSpPr>
        <p:spPr>
          <a:xfrm>
            <a:off x="3854764" y="3305498"/>
            <a:ext cx="2673101" cy="738664"/>
          </a:xfrm>
          <a:prstGeom prst="rect">
            <a:avLst/>
          </a:prstGeom>
          <a:noFill/>
        </p:spPr>
        <p:txBody>
          <a:bodyPr wrap="square" rtlCol="0">
            <a:spAutoFit/>
          </a:bodyPr>
          <a:lstStyle/>
          <a:p>
            <a:pPr>
              <a:defRPr/>
            </a:pPr>
            <a:r>
              <a:rPr lang="en-GB" sz="1400" b="1" dirty="0">
                <a:solidFill>
                  <a:prstClr val="black">
                    <a:lumMod val="65000"/>
                    <a:lumOff val="35000"/>
                  </a:prstClr>
                </a:solidFill>
              </a:rPr>
              <a:t>Killed and Seriously Injured casualties by vehicle type  </a:t>
            </a:r>
          </a:p>
          <a:p>
            <a:pPr>
              <a:defRPr/>
            </a:pPr>
            <a:r>
              <a:rPr lang="en-GB" sz="1400" b="1" dirty="0">
                <a:solidFill>
                  <a:prstClr val="black">
                    <a:lumMod val="65000"/>
                    <a:lumOff val="35000"/>
                  </a:prstClr>
                </a:solidFill>
              </a:rPr>
              <a:t>2010 - 2021 in Oxfordshire</a:t>
            </a:r>
          </a:p>
        </p:txBody>
      </p:sp>
      <p:pic>
        <p:nvPicPr>
          <p:cNvPr id="3" name="Picture 2">
            <a:extLst>
              <a:ext uri="{FF2B5EF4-FFF2-40B4-BE49-F238E27FC236}">
                <a16:creationId xmlns:a16="http://schemas.microsoft.com/office/drawing/2014/main" id="{B565BD6A-F114-4817-99F7-B2D86F05C5F9}"/>
              </a:ext>
            </a:extLst>
          </p:cNvPr>
          <p:cNvPicPr>
            <a:picLocks noChangeAspect="1"/>
          </p:cNvPicPr>
          <p:nvPr/>
        </p:nvPicPr>
        <p:blipFill>
          <a:blip r:embed="rId2"/>
          <a:stretch>
            <a:fillRect/>
          </a:stretch>
        </p:blipFill>
        <p:spPr>
          <a:xfrm>
            <a:off x="6605431" y="2765225"/>
            <a:ext cx="4859176" cy="3478312"/>
          </a:xfrm>
          <a:prstGeom prst="rect">
            <a:avLst/>
          </a:prstGeom>
        </p:spPr>
      </p:pic>
      <p:sp>
        <p:nvSpPr>
          <p:cNvPr id="11" name="TextBox 10">
            <a:extLst>
              <a:ext uri="{FF2B5EF4-FFF2-40B4-BE49-F238E27FC236}">
                <a16:creationId xmlns:a16="http://schemas.microsoft.com/office/drawing/2014/main" id="{2C2839E1-6030-4B50-90D1-085E31E4A5CF}"/>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2" name="Content Placeholder 2">
            <a:extLst>
              <a:ext uri="{FF2B5EF4-FFF2-40B4-BE49-F238E27FC236}">
                <a16:creationId xmlns:a16="http://schemas.microsoft.com/office/drawing/2014/main" id="{CFC47ED2-67A5-4150-B290-B24295DDBD35}"/>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29015347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319A686-927D-4232-98D5-910A1E1515DF}"/>
              </a:ext>
            </a:extLst>
          </p:cNvPr>
          <p:cNvSpPr>
            <a:spLocks noGrp="1"/>
          </p:cNvSpPr>
          <p:nvPr>
            <p:ph idx="14"/>
          </p:nvPr>
        </p:nvSpPr>
        <p:spPr>
          <a:xfrm>
            <a:off x="3699163" y="5997671"/>
            <a:ext cx="3220620" cy="332992"/>
          </a:xfrm>
        </p:spPr>
        <p:txBody>
          <a:bodyPr/>
          <a:lstStyle/>
          <a:p>
            <a:r>
              <a:rPr lang="en-GB" dirty="0"/>
              <a:t>Oxfordshire Fire and Rescue - IRS</a:t>
            </a:r>
          </a:p>
        </p:txBody>
      </p:sp>
      <p:sp>
        <p:nvSpPr>
          <p:cNvPr id="5" name="Title 4">
            <a:extLst>
              <a:ext uri="{FF2B5EF4-FFF2-40B4-BE49-F238E27FC236}">
                <a16:creationId xmlns:a16="http://schemas.microsoft.com/office/drawing/2014/main" id="{0F45B401-9E77-4D7E-BAA5-589F624FC1D3}"/>
              </a:ext>
            </a:extLst>
          </p:cNvPr>
          <p:cNvSpPr>
            <a:spLocks noGrp="1"/>
          </p:cNvSpPr>
          <p:nvPr>
            <p:ph type="title"/>
          </p:nvPr>
        </p:nvSpPr>
        <p:spPr>
          <a:xfrm>
            <a:off x="3699164" y="871702"/>
            <a:ext cx="7873510" cy="757206"/>
          </a:xfrm>
        </p:spPr>
        <p:txBody>
          <a:bodyPr>
            <a:normAutofit/>
          </a:bodyPr>
          <a:lstStyle/>
          <a:p>
            <a:r>
              <a:rPr lang="en-GB" dirty="0"/>
              <a:t>Road Traffic Collisions attended by Oxfordshire Fire and Rescue impacted by COVID-19 lockdown</a:t>
            </a:r>
          </a:p>
        </p:txBody>
      </p:sp>
      <p:sp>
        <p:nvSpPr>
          <p:cNvPr id="6" name="Slide Number Placeholder 5">
            <a:extLst>
              <a:ext uri="{FF2B5EF4-FFF2-40B4-BE49-F238E27FC236}">
                <a16:creationId xmlns:a16="http://schemas.microsoft.com/office/drawing/2014/main" id="{CCB4FE82-41E9-40C5-B917-98023A4719F5}"/>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61</a:t>
            </a:fld>
            <a:endParaRPr lang="en-US" dirty="0"/>
          </a:p>
        </p:txBody>
      </p:sp>
      <p:sp>
        <p:nvSpPr>
          <p:cNvPr id="7" name="Footer Placeholder 6">
            <a:extLst>
              <a:ext uri="{FF2B5EF4-FFF2-40B4-BE49-F238E27FC236}">
                <a16:creationId xmlns:a16="http://schemas.microsoft.com/office/drawing/2014/main" id="{110053D9-A00C-4A9B-87C4-E2CFE99AB4CA}"/>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9" name="TextBox 8">
            <a:extLst>
              <a:ext uri="{FF2B5EF4-FFF2-40B4-BE49-F238E27FC236}">
                <a16:creationId xmlns:a16="http://schemas.microsoft.com/office/drawing/2014/main" id="{96487B72-EFAE-41C0-819B-32B3FA4B1A1A}"/>
              </a:ext>
            </a:extLst>
          </p:cNvPr>
          <p:cNvSpPr txBox="1"/>
          <p:nvPr/>
        </p:nvSpPr>
        <p:spPr>
          <a:xfrm>
            <a:off x="3699163" y="1632181"/>
            <a:ext cx="7743624" cy="1021818"/>
          </a:xfrm>
          <a:prstGeom prst="rect">
            <a:avLst/>
          </a:prstGeom>
          <a:noFill/>
        </p:spPr>
        <p:txBody>
          <a:bodyPr wrap="square" rtlCol="0">
            <a:spAutoFit/>
          </a:bodyPr>
          <a:lstStyle/>
          <a:p>
            <a:pPr marL="285750" indent="-285750">
              <a:lnSpc>
                <a:spcPct val="90000"/>
              </a:lnSpc>
              <a:spcBef>
                <a:spcPts val="1200"/>
              </a:spcBef>
              <a:buClr>
                <a:schemeClr val="accent3">
                  <a:lumMod val="50000"/>
                </a:schemeClr>
              </a:buClr>
              <a:buSzPct val="85000"/>
              <a:buFont typeface="Wingdings" panose="05000000000000000000" pitchFamily="2" charset="2"/>
              <a:buChar char="£"/>
            </a:pPr>
            <a:r>
              <a:rPr lang="en-GB" sz="1400" dirty="0">
                <a:solidFill>
                  <a:schemeClr val="tx1">
                    <a:lumMod val="65000"/>
                    <a:lumOff val="35000"/>
                  </a:schemeClr>
                </a:solidFill>
                <a:latin typeface="Trebuchet MS" panose="020B0603020202020204" pitchFamily="34" charset="0"/>
              </a:rPr>
              <a:t>The number of attended Road Traffic Collisions is seasonal, with higher numbers in October to December.</a:t>
            </a:r>
          </a:p>
          <a:p>
            <a:pPr marL="285750" indent="-285750">
              <a:lnSpc>
                <a:spcPct val="90000"/>
              </a:lnSpc>
              <a:spcBef>
                <a:spcPts val="1200"/>
              </a:spcBef>
              <a:buClr>
                <a:schemeClr val="accent3">
                  <a:lumMod val="50000"/>
                </a:schemeClr>
              </a:buClr>
              <a:buSzPct val="85000"/>
              <a:buFont typeface="Wingdings" panose="05000000000000000000" pitchFamily="2" charset="2"/>
              <a:buChar char="£"/>
            </a:pPr>
            <a:r>
              <a:rPr lang="en-GB" sz="1400" dirty="0">
                <a:solidFill>
                  <a:schemeClr val="tx1">
                    <a:lumMod val="65000"/>
                    <a:lumOff val="35000"/>
                  </a:schemeClr>
                </a:solidFill>
                <a:latin typeface="Trebuchet MS" panose="020B0603020202020204" pitchFamily="34" charset="0"/>
              </a:rPr>
              <a:t>Between April and June 2020, the coronavirus lockdown caused a dip in road collisions as a result of far less traffic on the roads (dotted line). </a:t>
            </a:r>
          </a:p>
        </p:txBody>
      </p:sp>
      <p:sp>
        <p:nvSpPr>
          <p:cNvPr id="14" name="Rectangle 13">
            <a:extLst>
              <a:ext uri="{FF2B5EF4-FFF2-40B4-BE49-F238E27FC236}">
                <a16:creationId xmlns:a16="http://schemas.microsoft.com/office/drawing/2014/main" id="{A7E5BED8-79AF-4EFF-A685-CDADF0D2464B}"/>
              </a:ext>
            </a:extLst>
          </p:cNvPr>
          <p:cNvSpPr/>
          <p:nvPr/>
        </p:nvSpPr>
        <p:spPr>
          <a:xfrm>
            <a:off x="10634135" y="3429000"/>
            <a:ext cx="672834" cy="3329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8DB8E891-1925-46B4-8989-E4D1A07B7FF2}"/>
              </a:ext>
            </a:extLst>
          </p:cNvPr>
          <p:cNvSpPr txBox="1"/>
          <p:nvPr/>
        </p:nvSpPr>
        <p:spPr>
          <a:xfrm>
            <a:off x="3977760" y="3080799"/>
            <a:ext cx="5281758" cy="523220"/>
          </a:xfrm>
          <a:prstGeom prst="rect">
            <a:avLst/>
          </a:prstGeom>
          <a:noFill/>
        </p:spPr>
        <p:txBody>
          <a:bodyPr wrap="square" rtlCol="0">
            <a:spAutoFit/>
          </a:bodyPr>
          <a:lstStyle/>
          <a:p>
            <a:r>
              <a:rPr lang="en-GB" sz="1400" b="1" dirty="0">
                <a:solidFill>
                  <a:schemeClr val="tx1">
                    <a:lumMod val="65000"/>
                    <a:lumOff val="35000"/>
                  </a:schemeClr>
                </a:solidFill>
              </a:rPr>
              <a:t>Number of Road Traffic Collisions attended by Oxfordshire Fire &amp; Rescue by month and year April to March</a:t>
            </a:r>
          </a:p>
        </p:txBody>
      </p:sp>
      <p:pic>
        <p:nvPicPr>
          <p:cNvPr id="8" name="Picture 7">
            <a:extLst>
              <a:ext uri="{FF2B5EF4-FFF2-40B4-BE49-F238E27FC236}">
                <a16:creationId xmlns:a16="http://schemas.microsoft.com/office/drawing/2014/main" id="{B4FA769C-3955-4FAB-A5AF-26C87D10F293}"/>
              </a:ext>
            </a:extLst>
          </p:cNvPr>
          <p:cNvPicPr>
            <a:picLocks noChangeAspect="1"/>
          </p:cNvPicPr>
          <p:nvPr/>
        </p:nvPicPr>
        <p:blipFill>
          <a:blip r:embed="rId2"/>
          <a:stretch>
            <a:fillRect/>
          </a:stretch>
        </p:blipFill>
        <p:spPr>
          <a:xfrm>
            <a:off x="3977760" y="3604019"/>
            <a:ext cx="5884046" cy="2266153"/>
          </a:xfrm>
          <a:prstGeom prst="rect">
            <a:avLst/>
          </a:prstGeom>
        </p:spPr>
      </p:pic>
      <p:sp>
        <p:nvSpPr>
          <p:cNvPr id="10" name="TextBox 9">
            <a:extLst>
              <a:ext uri="{FF2B5EF4-FFF2-40B4-BE49-F238E27FC236}">
                <a16:creationId xmlns:a16="http://schemas.microsoft.com/office/drawing/2014/main" id="{5B0B4F58-550B-490E-9C9F-C621D8174F36}"/>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1" name="Content Placeholder 2">
            <a:extLst>
              <a:ext uri="{FF2B5EF4-FFF2-40B4-BE49-F238E27FC236}">
                <a16:creationId xmlns:a16="http://schemas.microsoft.com/office/drawing/2014/main" id="{1CBF7D6B-59DC-417D-9021-3E9AF05D2AA4}"/>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25641861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4875AE-11D7-4B4E-946D-40300B4B5300}"/>
              </a:ext>
            </a:extLst>
          </p:cNvPr>
          <p:cNvSpPr>
            <a:spLocks noGrp="1"/>
          </p:cNvSpPr>
          <p:nvPr>
            <p:ph type="title"/>
          </p:nvPr>
        </p:nvSpPr>
        <p:spPr>
          <a:xfrm>
            <a:off x="3699164" y="871702"/>
            <a:ext cx="7873510" cy="680233"/>
          </a:xfrm>
        </p:spPr>
        <p:txBody>
          <a:bodyPr>
            <a:normAutofit/>
          </a:bodyPr>
          <a:lstStyle/>
          <a:p>
            <a:r>
              <a:rPr lang="en-GB" dirty="0"/>
              <a:t>Emergency hospital admissions for pedal cyclists aged 0-24 has remained above average</a:t>
            </a:r>
          </a:p>
        </p:txBody>
      </p:sp>
      <p:sp>
        <p:nvSpPr>
          <p:cNvPr id="6" name="Slide Number Placeholder 5">
            <a:extLst>
              <a:ext uri="{FF2B5EF4-FFF2-40B4-BE49-F238E27FC236}">
                <a16:creationId xmlns:a16="http://schemas.microsoft.com/office/drawing/2014/main" id="{DB5AFDB4-0126-4ED8-A30B-EDE84DA0A0F2}"/>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62</a:t>
            </a:fld>
            <a:endParaRPr lang="en-US" dirty="0"/>
          </a:p>
        </p:txBody>
      </p:sp>
      <p:sp>
        <p:nvSpPr>
          <p:cNvPr id="7" name="Footer Placeholder 6">
            <a:extLst>
              <a:ext uri="{FF2B5EF4-FFF2-40B4-BE49-F238E27FC236}">
                <a16:creationId xmlns:a16="http://schemas.microsoft.com/office/drawing/2014/main" id="{37C471CE-D40F-46DD-8C74-C3A33FF98FE7}"/>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13" name="Content Placeholder 1">
            <a:extLst>
              <a:ext uri="{FF2B5EF4-FFF2-40B4-BE49-F238E27FC236}">
                <a16:creationId xmlns:a16="http://schemas.microsoft.com/office/drawing/2014/main" id="{9440F5F5-5D48-4987-A4AC-FC794378BE54}"/>
              </a:ext>
            </a:extLst>
          </p:cNvPr>
          <p:cNvSpPr txBox="1">
            <a:spLocks/>
          </p:cNvSpPr>
          <p:nvPr/>
        </p:nvSpPr>
        <p:spPr>
          <a:xfrm>
            <a:off x="3699163" y="1755823"/>
            <a:ext cx="7747019" cy="1962737"/>
          </a:xfrm>
          <a:prstGeom prst="rect">
            <a:avLst/>
          </a:prstGeom>
        </p:spPr>
        <p:txBody>
          <a:bodyPr vert="horz" lIns="91440" tIns="45720" rIns="91440" bIns="45720" rtlCol="0" anchor="t" anchorCtr="0">
            <a:normAutofit/>
          </a:bodyPr>
          <a:lstStyle>
            <a:lvl1pPr marL="285750" indent="-285750" algn="l" defTabSz="914400" rtl="0" eaLnBrk="1" latinLnBrk="0" hangingPunct="1">
              <a:lnSpc>
                <a:spcPct val="90000"/>
              </a:lnSpc>
              <a:spcBef>
                <a:spcPts val="1200"/>
              </a:spcBef>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1pPr>
            <a:lvl2pPr marL="7886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2pPr>
            <a:lvl3pPr marL="1245870" indent="-285750" algn="l" defTabSz="914400" rtl="0" eaLnBrk="1" latinLnBrk="0" hangingPunct="1">
              <a:lnSpc>
                <a:spcPct val="90000"/>
              </a:lnSpc>
              <a:spcBef>
                <a:spcPts val="250"/>
              </a:spcBef>
              <a:spcAft>
                <a:spcPts val="250"/>
              </a:spcAft>
              <a:buClr>
                <a:schemeClr val="accent3">
                  <a:lumMod val="75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3pPr>
            <a:lvl4pPr marL="1703070" indent="-285750" algn="l" defTabSz="914400" rtl="0" eaLnBrk="1" latinLnBrk="0" hangingPunct="1">
              <a:lnSpc>
                <a:spcPct val="90000"/>
              </a:lnSpc>
              <a:spcBef>
                <a:spcPts val="250"/>
              </a:spcBef>
              <a:spcAft>
                <a:spcPts val="250"/>
              </a:spcAft>
              <a:buClr>
                <a:schemeClr val="accent3">
                  <a:lumMod val="60000"/>
                  <a:lumOff val="4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4pPr>
            <a:lvl5pPr marL="21602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t>Oxfordshire has remained above the national average on emergency hospital admissions for pedal cyclists aged 0-24, although the gap has narrowed.</a:t>
            </a:r>
          </a:p>
          <a:p>
            <a:pPr lvl="1"/>
            <a:r>
              <a:rPr lang="en-GB" dirty="0"/>
              <a:t>Between 2016/17 and 2020/21, the 5 year total count of emergency admissions for pedal cyclists aged 0-24 in Oxfordshire was </a:t>
            </a:r>
            <a:r>
              <a:rPr lang="en-GB" b="1" dirty="0"/>
              <a:t>175</a:t>
            </a:r>
          </a:p>
          <a:p>
            <a:pPr lvl="1"/>
            <a:r>
              <a:rPr lang="en-GB" dirty="0"/>
              <a:t>This was a rate per 100,000 population of 16.5, above the South East average of 13.9 and above the England average of 13.0.</a:t>
            </a:r>
          </a:p>
        </p:txBody>
      </p:sp>
      <p:sp>
        <p:nvSpPr>
          <p:cNvPr id="18" name="Content Placeholder 9">
            <a:extLst>
              <a:ext uri="{FF2B5EF4-FFF2-40B4-BE49-F238E27FC236}">
                <a16:creationId xmlns:a16="http://schemas.microsoft.com/office/drawing/2014/main" id="{C898F6BA-2D8A-4DE7-8564-A124450431F5}"/>
              </a:ext>
            </a:extLst>
          </p:cNvPr>
          <p:cNvSpPr txBox="1">
            <a:spLocks/>
          </p:cNvSpPr>
          <p:nvPr/>
        </p:nvSpPr>
        <p:spPr>
          <a:xfrm>
            <a:off x="3699164" y="5886450"/>
            <a:ext cx="2711161" cy="528476"/>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hlinkClick r:id="rId2"/>
              </a:rPr>
              <a:t>Public health profiles - OHID (phe.org.uk)</a:t>
            </a:r>
            <a:endParaRPr lang="en-GB" dirty="0"/>
          </a:p>
        </p:txBody>
      </p:sp>
      <p:pic>
        <p:nvPicPr>
          <p:cNvPr id="4" name="Picture 3">
            <a:extLst>
              <a:ext uri="{FF2B5EF4-FFF2-40B4-BE49-F238E27FC236}">
                <a16:creationId xmlns:a16="http://schemas.microsoft.com/office/drawing/2014/main" id="{4E821867-F5BD-45D2-B592-8954F83C3195}"/>
              </a:ext>
            </a:extLst>
          </p:cNvPr>
          <p:cNvPicPr>
            <a:picLocks noChangeAspect="1"/>
          </p:cNvPicPr>
          <p:nvPr/>
        </p:nvPicPr>
        <p:blipFill>
          <a:blip r:embed="rId3"/>
          <a:stretch>
            <a:fillRect/>
          </a:stretch>
        </p:blipFill>
        <p:spPr>
          <a:xfrm>
            <a:off x="6229853" y="3718560"/>
            <a:ext cx="5162550" cy="2543175"/>
          </a:xfrm>
          <a:prstGeom prst="rect">
            <a:avLst/>
          </a:prstGeom>
        </p:spPr>
      </p:pic>
      <p:sp>
        <p:nvSpPr>
          <p:cNvPr id="10" name="TextBox 9">
            <a:extLst>
              <a:ext uri="{FF2B5EF4-FFF2-40B4-BE49-F238E27FC236}">
                <a16:creationId xmlns:a16="http://schemas.microsoft.com/office/drawing/2014/main" id="{77860451-07AF-4CB8-98A0-77180DCA586A}"/>
              </a:ext>
            </a:extLst>
          </p:cNvPr>
          <p:cNvSpPr txBox="1"/>
          <p:nvPr/>
        </p:nvSpPr>
        <p:spPr>
          <a:xfrm>
            <a:off x="6686126" y="3297284"/>
            <a:ext cx="4706277" cy="523220"/>
          </a:xfrm>
          <a:prstGeom prst="rect">
            <a:avLst/>
          </a:prstGeom>
          <a:noFill/>
        </p:spPr>
        <p:txBody>
          <a:bodyPr wrap="square" rtlCol="0">
            <a:spAutoFit/>
          </a:bodyPr>
          <a:lstStyle/>
          <a:p>
            <a:r>
              <a:rPr lang="en-GB" sz="1400" b="1" dirty="0">
                <a:solidFill>
                  <a:schemeClr val="tx1">
                    <a:lumMod val="65000"/>
                    <a:lumOff val="35000"/>
                  </a:schemeClr>
                </a:solidFill>
              </a:rPr>
              <a:t>Emergency admissions for pedal cyclists (aged 0-24) 5 year rolling average rate per 100,000</a:t>
            </a:r>
          </a:p>
        </p:txBody>
      </p:sp>
      <p:sp>
        <p:nvSpPr>
          <p:cNvPr id="11" name="TextBox 10">
            <a:extLst>
              <a:ext uri="{FF2B5EF4-FFF2-40B4-BE49-F238E27FC236}">
                <a16:creationId xmlns:a16="http://schemas.microsoft.com/office/drawing/2014/main" id="{4DD0BFC6-4C36-4A2A-9BD8-3954331AE340}"/>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2" name="Content Placeholder 2">
            <a:extLst>
              <a:ext uri="{FF2B5EF4-FFF2-40B4-BE49-F238E27FC236}">
                <a16:creationId xmlns:a16="http://schemas.microsoft.com/office/drawing/2014/main" id="{6B33BEA3-7491-40A6-8061-AFDE65056506}"/>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3" action="ppaction://hlinksldjump">
                  <a:extLst>
                    <a:ext uri="{A12FA001-AC4F-418D-AE19-62706E023703}">
                      <ahyp:hlinkClr xmlns:ahyp="http://schemas.microsoft.com/office/drawing/2018/hyperlinkcolor" val="tx"/>
                    </a:ext>
                  </a:extLst>
                </a:hlinkClick>
              </a:rPr>
              <a:t>Road casualties</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12302857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3A6DCB-74CC-4BA7-962E-4FF3CCC7AEE1}"/>
              </a:ext>
            </a:extLst>
          </p:cNvPr>
          <p:cNvSpPr>
            <a:spLocks noGrp="1"/>
          </p:cNvSpPr>
          <p:nvPr>
            <p:ph idx="1"/>
          </p:nvPr>
        </p:nvSpPr>
        <p:spPr>
          <a:xfrm>
            <a:off x="3681454" y="1320020"/>
            <a:ext cx="7891219" cy="1707669"/>
          </a:xfrm>
        </p:spPr>
        <p:txBody>
          <a:bodyPr>
            <a:normAutofit lnSpcReduction="10000"/>
          </a:bodyPr>
          <a:lstStyle/>
          <a:p>
            <a:r>
              <a:rPr lang="en-GB" dirty="0"/>
              <a:t>In the last six-year period 2016 to 2021, there was 230 road traffic accidents in Oxfordshire where at least one driver either failed an alcohol breath test or refused to provide a sample when requested.</a:t>
            </a:r>
          </a:p>
          <a:p>
            <a:r>
              <a:rPr lang="en-GB" dirty="0"/>
              <a:t>This latest data puts Oxfordshire below the national average on the crude rate of alcohol-related road traffic accidents (per 1,000 accidents), although both follow a similar trend pattern up to 2018, however Oxfordshire saw a large decrease in 2019, and overall compares similarly to Oxfordshire’s statistical neighbours. National data post 2019 is currently unavailable, and therefore further comparison isn’t possible.</a:t>
            </a:r>
          </a:p>
          <a:p>
            <a:pPr marL="0" indent="0">
              <a:buNone/>
            </a:pPr>
            <a:endParaRPr lang="en-GB" dirty="0"/>
          </a:p>
          <a:p>
            <a:pPr marL="0" indent="0">
              <a:buNone/>
            </a:pPr>
            <a:endParaRPr lang="en-GB" dirty="0"/>
          </a:p>
          <a:p>
            <a:pPr marL="0" indent="0">
              <a:buNone/>
            </a:pPr>
            <a:endParaRPr lang="en-GB" dirty="0"/>
          </a:p>
        </p:txBody>
      </p:sp>
      <p:graphicFrame>
        <p:nvGraphicFramePr>
          <p:cNvPr id="11" name="Content Placeholder 10">
            <a:extLst>
              <a:ext uri="{FF2B5EF4-FFF2-40B4-BE49-F238E27FC236}">
                <a16:creationId xmlns:a16="http://schemas.microsoft.com/office/drawing/2014/main" id="{D302E0F1-D29E-435B-B4B0-35621EA51210}"/>
              </a:ext>
            </a:extLst>
          </p:cNvPr>
          <p:cNvGraphicFramePr>
            <a:graphicFrameLocks noGrp="1"/>
          </p:cNvGraphicFramePr>
          <p:nvPr>
            <p:ph idx="14"/>
            <p:extLst>
              <p:ext uri="{D42A27DB-BD31-4B8C-83A1-F6EECF244321}">
                <p14:modId xmlns:p14="http://schemas.microsoft.com/office/powerpoint/2010/main" val="2177054894"/>
              </p:ext>
            </p:extLst>
          </p:nvPr>
        </p:nvGraphicFramePr>
        <p:xfrm>
          <a:off x="4017369" y="3166407"/>
          <a:ext cx="6471927" cy="2445325"/>
        </p:xfrm>
        <a:graphic>
          <a:graphicData uri="http://schemas.openxmlformats.org/drawingml/2006/table">
            <a:tbl>
              <a:tblPr firstRow="1" firstCol="1" bandRow="1">
                <a:tableStyleId>{3B4B98B0-60AC-42C2-AFA5-B58CD77FA1E5}</a:tableStyleId>
              </a:tblPr>
              <a:tblGrid>
                <a:gridCol w="2514567">
                  <a:extLst>
                    <a:ext uri="{9D8B030D-6E8A-4147-A177-3AD203B41FA5}">
                      <a16:colId xmlns:a16="http://schemas.microsoft.com/office/drawing/2014/main" val="3863484758"/>
                    </a:ext>
                  </a:extLst>
                </a:gridCol>
                <a:gridCol w="659560">
                  <a:extLst>
                    <a:ext uri="{9D8B030D-6E8A-4147-A177-3AD203B41FA5}">
                      <a16:colId xmlns:a16="http://schemas.microsoft.com/office/drawing/2014/main" val="1076133939"/>
                    </a:ext>
                  </a:extLst>
                </a:gridCol>
                <a:gridCol w="659560">
                  <a:extLst>
                    <a:ext uri="{9D8B030D-6E8A-4147-A177-3AD203B41FA5}">
                      <a16:colId xmlns:a16="http://schemas.microsoft.com/office/drawing/2014/main" val="3926793662"/>
                    </a:ext>
                  </a:extLst>
                </a:gridCol>
                <a:gridCol w="659560">
                  <a:extLst>
                    <a:ext uri="{9D8B030D-6E8A-4147-A177-3AD203B41FA5}">
                      <a16:colId xmlns:a16="http://schemas.microsoft.com/office/drawing/2014/main" val="3273021898"/>
                    </a:ext>
                  </a:extLst>
                </a:gridCol>
                <a:gridCol w="659560">
                  <a:extLst>
                    <a:ext uri="{9D8B030D-6E8A-4147-A177-3AD203B41FA5}">
                      <a16:colId xmlns:a16="http://schemas.microsoft.com/office/drawing/2014/main" val="340958347"/>
                    </a:ext>
                  </a:extLst>
                </a:gridCol>
                <a:gridCol w="659560">
                  <a:extLst>
                    <a:ext uri="{9D8B030D-6E8A-4147-A177-3AD203B41FA5}">
                      <a16:colId xmlns:a16="http://schemas.microsoft.com/office/drawing/2014/main" val="267527161"/>
                    </a:ext>
                  </a:extLst>
                </a:gridCol>
                <a:gridCol w="659560">
                  <a:extLst>
                    <a:ext uri="{9D8B030D-6E8A-4147-A177-3AD203B41FA5}">
                      <a16:colId xmlns:a16="http://schemas.microsoft.com/office/drawing/2014/main" val="2162495641"/>
                    </a:ext>
                  </a:extLst>
                </a:gridCol>
              </a:tblGrid>
              <a:tr h="301743">
                <a:tc>
                  <a:txBody>
                    <a:bodyPr/>
                    <a:lstStyle/>
                    <a:p>
                      <a:pPr>
                        <a:spcAft>
                          <a:spcPts val="0"/>
                        </a:spcAft>
                      </a:pPr>
                      <a:r>
                        <a:rPr lang="en-GB" sz="1200" dirty="0">
                          <a:effectLst/>
                          <a:latin typeface="Calibri" panose="020F0502020204030204" pitchFamily="34" charset="0"/>
                          <a:cs typeface="Calibri" panose="020F0502020204030204" pitchFamily="34" charset="0"/>
                        </a:rPr>
                        <a:t>Group</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ctr"/>
                </a:tc>
                <a:tc>
                  <a:txBody>
                    <a:bodyPr/>
                    <a:lstStyle/>
                    <a:p>
                      <a:pPr algn="ctr">
                        <a:spcAft>
                          <a:spcPts val="0"/>
                        </a:spcAft>
                      </a:pPr>
                      <a:r>
                        <a:rPr lang="en-GB" sz="1200" dirty="0">
                          <a:effectLst/>
                          <a:latin typeface="Calibri" panose="020F0502020204030204" pitchFamily="34" charset="0"/>
                          <a:cs typeface="Calibri" panose="020F0502020204030204" pitchFamily="34" charset="0"/>
                        </a:rPr>
                        <a:t>2016</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ctr"/>
                </a:tc>
                <a:tc>
                  <a:txBody>
                    <a:bodyPr/>
                    <a:lstStyle/>
                    <a:p>
                      <a:pPr algn="ctr">
                        <a:spcAft>
                          <a:spcPts val="0"/>
                        </a:spcAft>
                      </a:pPr>
                      <a:r>
                        <a:rPr lang="en-GB" sz="1200">
                          <a:effectLst/>
                          <a:latin typeface="Calibri" panose="020F0502020204030204" pitchFamily="34" charset="0"/>
                          <a:cs typeface="Calibri" panose="020F0502020204030204" pitchFamily="34" charset="0"/>
                        </a:rPr>
                        <a:t>2017</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ctr"/>
                </a:tc>
                <a:tc>
                  <a:txBody>
                    <a:bodyPr/>
                    <a:lstStyle/>
                    <a:p>
                      <a:pPr algn="ctr">
                        <a:spcAft>
                          <a:spcPts val="0"/>
                        </a:spcAft>
                      </a:pPr>
                      <a:r>
                        <a:rPr lang="en-GB" sz="1200">
                          <a:effectLst/>
                          <a:latin typeface="Calibri" panose="020F0502020204030204" pitchFamily="34" charset="0"/>
                          <a:cs typeface="Calibri" panose="020F0502020204030204" pitchFamily="34" charset="0"/>
                        </a:rPr>
                        <a:t>2018</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ctr"/>
                </a:tc>
                <a:tc>
                  <a:txBody>
                    <a:bodyPr/>
                    <a:lstStyle/>
                    <a:p>
                      <a:pPr algn="ctr">
                        <a:spcAft>
                          <a:spcPts val="0"/>
                        </a:spcAft>
                      </a:pPr>
                      <a:r>
                        <a:rPr lang="en-GB" sz="1200" dirty="0">
                          <a:effectLst/>
                          <a:latin typeface="Calibri" panose="020F0502020204030204" pitchFamily="34" charset="0"/>
                          <a:cs typeface="Calibri" panose="020F0502020204030204" pitchFamily="34" charset="0"/>
                        </a:rPr>
                        <a:t>2019</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ctr"/>
                </a:tc>
                <a:tc>
                  <a:txBody>
                    <a:bodyPr/>
                    <a:lstStyle/>
                    <a:p>
                      <a:pPr algn="ctr">
                        <a:spcAft>
                          <a:spcPts val="0"/>
                        </a:spcAft>
                      </a:pPr>
                      <a:r>
                        <a:rPr lang="en-GB" sz="1200" dirty="0">
                          <a:effectLst/>
                          <a:latin typeface="Calibri" panose="020F0502020204030204" pitchFamily="34" charset="0"/>
                          <a:cs typeface="Calibri" panose="020F0502020204030204" pitchFamily="34" charset="0"/>
                        </a:rPr>
                        <a:t>2020</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ct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Calibri" panose="020F0502020204030204" pitchFamily="34" charset="0"/>
                        </a:rPr>
                        <a:t>2021</a:t>
                      </a:r>
                    </a:p>
                  </a:txBody>
                  <a:tcPr marL="14909" marR="14909" marT="0" marB="0" anchor="ctr"/>
                </a:tc>
                <a:extLst>
                  <a:ext uri="{0D108BD9-81ED-4DB2-BD59-A6C34878D82A}">
                    <a16:rowId xmlns:a16="http://schemas.microsoft.com/office/drawing/2014/main" val="3990452606"/>
                  </a:ext>
                </a:extLst>
              </a:tr>
              <a:tr h="301743">
                <a:tc>
                  <a:txBody>
                    <a:bodyPr/>
                    <a:lstStyle/>
                    <a:p>
                      <a:pPr>
                        <a:spcAft>
                          <a:spcPts val="0"/>
                        </a:spcAft>
                      </a:pPr>
                      <a:r>
                        <a:rPr lang="en-GB" sz="1200" dirty="0">
                          <a:effectLst/>
                          <a:latin typeface="Calibri" panose="020F0502020204030204" pitchFamily="34" charset="0"/>
                          <a:cs typeface="Calibri" panose="020F0502020204030204" pitchFamily="34" charset="0"/>
                        </a:rPr>
                        <a:t>All Accidents (Oxon)</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ctr"/>
                </a:tc>
                <a:tc>
                  <a:txBody>
                    <a:bodyPr/>
                    <a:lstStyle/>
                    <a:p>
                      <a:pPr marL="0" algn="ctr" defTabSz="914400" rtl="0" eaLnBrk="1" latinLnBrk="0" hangingPunct="1">
                        <a:spcAft>
                          <a:spcPts val="0"/>
                        </a:spcAft>
                      </a:pPr>
                      <a:r>
                        <a:rPr lang="en-GB" sz="1200" kern="1200" dirty="0">
                          <a:solidFill>
                            <a:schemeClr val="tx1"/>
                          </a:solidFill>
                          <a:effectLst/>
                          <a:latin typeface="Calibri" panose="020F0502020204030204" pitchFamily="34" charset="0"/>
                          <a:ea typeface="+mn-ea"/>
                          <a:cs typeface="Calibri" panose="020F0502020204030204" pitchFamily="34" charset="0"/>
                        </a:rPr>
                        <a:t>1,502</a:t>
                      </a:r>
                    </a:p>
                  </a:txBody>
                  <a:tcPr marL="68580" marR="68580" marT="0" marB="0" anchor="ctr"/>
                </a:tc>
                <a:tc>
                  <a:txBody>
                    <a:bodyPr/>
                    <a:lstStyle/>
                    <a:p>
                      <a:pPr marL="0" algn="ctr" defTabSz="914400" rtl="0" eaLnBrk="1" latinLnBrk="0" hangingPunct="1">
                        <a:spcAft>
                          <a:spcPts val="0"/>
                        </a:spcAft>
                      </a:pPr>
                      <a:r>
                        <a:rPr lang="en-GB" sz="1200" kern="1200" dirty="0">
                          <a:solidFill>
                            <a:schemeClr val="tx1"/>
                          </a:solidFill>
                          <a:effectLst/>
                          <a:latin typeface="Calibri" panose="020F0502020204030204" pitchFamily="34" charset="0"/>
                          <a:ea typeface="+mn-ea"/>
                          <a:cs typeface="Calibri" panose="020F0502020204030204" pitchFamily="34" charset="0"/>
                        </a:rPr>
                        <a:t>1,293</a:t>
                      </a:r>
                    </a:p>
                  </a:txBody>
                  <a:tcPr marL="68580" marR="68580" marT="0" marB="0" anchor="ctr"/>
                </a:tc>
                <a:tc>
                  <a:txBody>
                    <a:bodyPr/>
                    <a:lstStyle/>
                    <a:p>
                      <a:pPr marL="0" algn="ctr" defTabSz="914400" rtl="0" eaLnBrk="1" latinLnBrk="0" hangingPunct="1">
                        <a:spcAft>
                          <a:spcPts val="0"/>
                        </a:spcAft>
                      </a:pPr>
                      <a:r>
                        <a:rPr lang="en-GB" sz="1200" kern="1200" dirty="0">
                          <a:solidFill>
                            <a:schemeClr val="tx1"/>
                          </a:solidFill>
                          <a:effectLst/>
                          <a:latin typeface="Calibri" panose="020F0502020204030204" pitchFamily="34" charset="0"/>
                          <a:ea typeface="+mn-ea"/>
                          <a:cs typeface="Calibri" panose="020F0502020204030204" pitchFamily="34" charset="0"/>
                        </a:rPr>
                        <a:t>1,153</a:t>
                      </a:r>
                    </a:p>
                  </a:txBody>
                  <a:tcPr marL="68580" marR="68580" marT="0" marB="0" anchor="ctr"/>
                </a:tc>
                <a:tc>
                  <a:txBody>
                    <a:bodyPr/>
                    <a:lstStyle/>
                    <a:p>
                      <a:pPr marL="0" algn="ctr" defTabSz="914400" rtl="0" eaLnBrk="1" latinLnBrk="0" hangingPunct="1">
                        <a:spcAft>
                          <a:spcPts val="0"/>
                        </a:spcAft>
                      </a:pPr>
                      <a:r>
                        <a:rPr lang="en-GB" sz="1200" kern="1200" dirty="0">
                          <a:solidFill>
                            <a:schemeClr val="tx1"/>
                          </a:solidFill>
                          <a:effectLst/>
                          <a:latin typeface="Calibri" panose="020F0502020204030204" pitchFamily="34" charset="0"/>
                          <a:ea typeface="+mn-ea"/>
                          <a:cs typeface="Calibri" panose="020F0502020204030204" pitchFamily="34" charset="0"/>
                        </a:rPr>
                        <a:t>1,102</a:t>
                      </a:r>
                    </a:p>
                  </a:txBody>
                  <a:tcPr marL="68580" marR="68580" marT="0" marB="0" anchor="ctr"/>
                </a:tc>
                <a:tc>
                  <a:txBody>
                    <a:bodyPr/>
                    <a:lstStyle/>
                    <a:p>
                      <a:pPr marL="0" algn="ctr" defTabSz="914400" rtl="0" eaLnBrk="1" latinLnBrk="0" hangingPunct="1">
                        <a:spcAft>
                          <a:spcPts val="0"/>
                        </a:spcAft>
                      </a:pPr>
                      <a:r>
                        <a:rPr lang="en-GB" sz="1200" kern="1200">
                          <a:solidFill>
                            <a:schemeClr val="tx1"/>
                          </a:solidFill>
                          <a:effectLst/>
                          <a:latin typeface="Calibri" panose="020F0502020204030204" pitchFamily="34" charset="0"/>
                          <a:ea typeface="+mn-ea"/>
                          <a:cs typeface="Calibri" panose="020F0502020204030204" pitchFamily="34" charset="0"/>
                        </a:rPr>
                        <a:t>864</a:t>
                      </a:r>
                    </a:p>
                  </a:txBody>
                  <a:tcPr marL="68580" marR="68580" marT="0" marB="0" anchor="ctr"/>
                </a:tc>
                <a:tc>
                  <a:txBody>
                    <a:bodyPr/>
                    <a:lstStyle/>
                    <a:p>
                      <a:pPr marL="0" algn="ctr" defTabSz="914400" rtl="0" eaLnBrk="1" latinLnBrk="0" hangingPunct="1">
                        <a:spcAft>
                          <a:spcPts val="0"/>
                        </a:spcAft>
                      </a:pPr>
                      <a:r>
                        <a:rPr lang="en-GB" sz="1200" kern="1200" dirty="0">
                          <a:solidFill>
                            <a:schemeClr val="tx1"/>
                          </a:solidFill>
                          <a:effectLst/>
                          <a:latin typeface="Calibri" panose="020F0502020204030204" pitchFamily="34" charset="0"/>
                          <a:ea typeface="+mn-ea"/>
                          <a:cs typeface="Calibri" panose="020F0502020204030204" pitchFamily="34" charset="0"/>
                        </a:rPr>
                        <a:t>844</a:t>
                      </a:r>
                    </a:p>
                  </a:txBody>
                  <a:tcPr marL="68580" marR="68580" marT="0" marB="0" anchor="ctr"/>
                </a:tc>
                <a:extLst>
                  <a:ext uri="{0D108BD9-81ED-4DB2-BD59-A6C34878D82A}">
                    <a16:rowId xmlns:a16="http://schemas.microsoft.com/office/drawing/2014/main" val="2960011432"/>
                  </a:ext>
                </a:extLst>
              </a:tr>
              <a:tr h="301743">
                <a:tc>
                  <a:txBody>
                    <a:bodyPr/>
                    <a:lstStyle/>
                    <a:p>
                      <a:pPr>
                        <a:spcAft>
                          <a:spcPts val="0"/>
                        </a:spcAft>
                      </a:pPr>
                      <a:r>
                        <a:rPr lang="en-GB" sz="1200">
                          <a:effectLst/>
                          <a:latin typeface="Calibri" panose="020F0502020204030204" pitchFamily="34" charset="0"/>
                          <a:cs typeface="Calibri" panose="020F0502020204030204" pitchFamily="34" charset="0"/>
                        </a:rPr>
                        <a:t>Breath Test Accidents (Oxon)</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ctr"/>
                </a:tc>
                <a:tc>
                  <a:txBody>
                    <a:bodyPr/>
                    <a:lstStyle/>
                    <a:p>
                      <a:pPr marL="0" algn="ctr" defTabSz="914400" rtl="0" eaLnBrk="1" latinLnBrk="0" hangingPunct="1">
                        <a:spcAft>
                          <a:spcPts val="0"/>
                        </a:spcAft>
                      </a:pPr>
                      <a:r>
                        <a:rPr lang="en-GB" sz="1200" kern="1200">
                          <a:solidFill>
                            <a:schemeClr val="tx1"/>
                          </a:solidFill>
                          <a:effectLst/>
                          <a:latin typeface="Calibri" panose="020F0502020204030204" pitchFamily="34" charset="0"/>
                          <a:ea typeface="+mn-ea"/>
                          <a:cs typeface="Calibri" panose="020F0502020204030204" pitchFamily="34" charset="0"/>
                        </a:rPr>
                        <a:t>54</a:t>
                      </a:r>
                    </a:p>
                  </a:txBody>
                  <a:tcPr marL="68580" marR="68580" marT="0" marB="0" anchor="ctr"/>
                </a:tc>
                <a:tc>
                  <a:txBody>
                    <a:bodyPr/>
                    <a:lstStyle/>
                    <a:p>
                      <a:pPr marL="0" algn="ctr" defTabSz="914400" rtl="0" eaLnBrk="1" latinLnBrk="0" hangingPunct="1">
                        <a:spcAft>
                          <a:spcPts val="0"/>
                        </a:spcAft>
                      </a:pPr>
                      <a:r>
                        <a:rPr lang="en-GB" sz="1200" kern="1200" dirty="0">
                          <a:solidFill>
                            <a:schemeClr val="tx1"/>
                          </a:solidFill>
                          <a:effectLst/>
                          <a:latin typeface="Calibri" panose="020F0502020204030204" pitchFamily="34" charset="0"/>
                          <a:ea typeface="+mn-ea"/>
                          <a:cs typeface="Calibri" panose="020F0502020204030204" pitchFamily="34" charset="0"/>
                        </a:rPr>
                        <a:t>47</a:t>
                      </a:r>
                    </a:p>
                  </a:txBody>
                  <a:tcPr marL="68580" marR="68580" marT="0" marB="0" anchor="ctr"/>
                </a:tc>
                <a:tc>
                  <a:txBody>
                    <a:bodyPr/>
                    <a:lstStyle/>
                    <a:p>
                      <a:pPr marL="0" algn="ctr" defTabSz="914400" rtl="0" eaLnBrk="1" latinLnBrk="0" hangingPunct="1">
                        <a:spcAft>
                          <a:spcPts val="0"/>
                        </a:spcAft>
                      </a:pPr>
                      <a:r>
                        <a:rPr lang="en-GB" sz="1200" kern="1200" dirty="0">
                          <a:solidFill>
                            <a:schemeClr val="tx1"/>
                          </a:solidFill>
                          <a:effectLst/>
                          <a:latin typeface="Calibri" panose="020F0502020204030204" pitchFamily="34" charset="0"/>
                          <a:ea typeface="+mn-ea"/>
                          <a:cs typeface="Calibri" panose="020F0502020204030204" pitchFamily="34" charset="0"/>
                        </a:rPr>
                        <a:t>48</a:t>
                      </a:r>
                    </a:p>
                  </a:txBody>
                  <a:tcPr marL="68580" marR="68580" marT="0" marB="0" anchor="ctr"/>
                </a:tc>
                <a:tc>
                  <a:txBody>
                    <a:bodyPr/>
                    <a:lstStyle/>
                    <a:p>
                      <a:pPr marL="0" algn="ctr" defTabSz="914400" rtl="0" eaLnBrk="1" latinLnBrk="0" hangingPunct="1">
                        <a:spcAft>
                          <a:spcPts val="0"/>
                        </a:spcAft>
                      </a:pPr>
                      <a:r>
                        <a:rPr lang="en-GB" sz="1200" kern="1200">
                          <a:solidFill>
                            <a:schemeClr val="tx1"/>
                          </a:solidFill>
                          <a:effectLst/>
                          <a:latin typeface="Calibri" panose="020F0502020204030204" pitchFamily="34" charset="0"/>
                          <a:ea typeface="+mn-ea"/>
                          <a:cs typeface="Calibri" panose="020F0502020204030204" pitchFamily="34" charset="0"/>
                        </a:rPr>
                        <a:t>34</a:t>
                      </a:r>
                    </a:p>
                  </a:txBody>
                  <a:tcPr marL="68580" marR="68580" marT="0" marB="0" anchor="ctr"/>
                </a:tc>
                <a:tc>
                  <a:txBody>
                    <a:bodyPr/>
                    <a:lstStyle/>
                    <a:p>
                      <a:pPr marL="0" algn="ctr" defTabSz="914400" rtl="0" eaLnBrk="1" latinLnBrk="0" hangingPunct="1">
                        <a:spcAft>
                          <a:spcPts val="0"/>
                        </a:spcAft>
                      </a:pPr>
                      <a:r>
                        <a:rPr lang="en-GB" sz="1200" kern="1200">
                          <a:solidFill>
                            <a:schemeClr val="tx1"/>
                          </a:solidFill>
                          <a:effectLst/>
                          <a:latin typeface="Calibri" panose="020F0502020204030204" pitchFamily="34" charset="0"/>
                          <a:ea typeface="+mn-ea"/>
                          <a:cs typeface="Calibri" panose="020F0502020204030204" pitchFamily="34" charset="0"/>
                        </a:rPr>
                        <a:t>26</a:t>
                      </a:r>
                    </a:p>
                  </a:txBody>
                  <a:tcPr marL="68580" marR="68580" marT="0" marB="0" anchor="ctr"/>
                </a:tc>
                <a:tc>
                  <a:txBody>
                    <a:bodyPr/>
                    <a:lstStyle/>
                    <a:p>
                      <a:pPr marL="0" algn="ctr" defTabSz="914400" rtl="0" eaLnBrk="1" latinLnBrk="0" hangingPunct="1">
                        <a:spcAft>
                          <a:spcPts val="0"/>
                        </a:spcAft>
                      </a:pPr>
                      <a:r>
                        <a:rPr lang="en-GB" sz="1200" kern="1200" dirty="0">
                          <a:solidFill>
                            <a:schemeClr val="tx1"/>
                          </a:solidFill>
                          <a:effectLst/>
                          <a:latin typeface="Calibri" panose="020F0502020204030204" pitchFamily="34" charset="0"/>
                          <a:ea typeface="+mn-ea"/>
                          <a:cs typeface="Calibri" panose="020F0502020204030204" pitchFamily="34" charset="0"/>
                        </a:rPr>
                        <a:t>21</a:t>
                      </a:r>
                    </a:p>
                  </a:txBody>
                  <a:tcPr marL="68580" marR="68580" marT="0" marB="0" anchor="ctr"/>
                </a:tc>
                <a:extLst>
                  <a:ext uri="{0D108BD9-81ED-4DB2-BD59-A6C34878D82A}">
                    <a16:rowId xmlns:a16="http://schemas.microsoft.com/office/drawing/2014/main" val="2244907084"/>
                  </a:ext>
                </a:extLst>
              </a:tr>
              <a:tr h="301743">
                <a:tc>
                  <a:txBody>
                    <a:bodyPr/>
                    <a:lstStyle/>
                    <a:p>
                      <a:pPr>
                        <a:spcAft>
                          <a:spcPts val="0"/>
                        </a:spcAft>
                      </a:pPr>
                      <a:r>
                        <a:rPr lang="en-GB" sz="1200">
                          <a:effectLst/>
                          <a:latin typeface="Calibri" panose="020F0502020204030204" pitchFamily="34" charset="0"/>
                          <a:cs typeface="Calibri" panose="020F0502020204030204" pitchFamily="34" charset="0"/>
                        </a:rPr>
                        <a:t>Breath Test Accs per 1000 Accs (Oxon)</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ctr"/>
                </a:tc>
                <a:tc>
                  <a:txBody>
                    <a:bodyPr/>
                    <a:lstStyle/>
                    <a:p>
                      <a:pPr marL="0" algn="ctr" defTabSz="914400" rtl="0" eaLnBrk="1" latinLnBrk="0" hangingPunct="1">
                        <a:spcAft>
                          <a:spcPts val="0"/>
                        </a:spcAft>
                      </a:pPr>
                      <a:r>
                        <a:rPr lang="en-GB" sz="1200" kern="1200">
                          <a:solidFill>
                            <a:schemeClr val="tx1"/>
                          </a:solidFill>
                          <a:effectLst/>
                          <a:latin typeface="Calibri" panose="020F0502020204030204" pitchFamily="34" charset="0"/>
                          <a:ea typeface="+mn-ea"/>
                          <a:cs typeface="Calibri" panose="020F0502020204030204" pitchFamily="34" charset="0"/>
                        </a:rPr>
                        <a:t>35.95</a:t>
                      </a:r>
                    </a:p>
                  </a:txBody>
                  <a:tcPr marL="68580" marR="68580" marT="0" marB="0" anchor="ctr"/>
                </a:tc>
                <a:tc>
                  <a:txBody>
                    <a:bodyPr/>
                    <a:lstStyle/>
                    <a:p>
                      <a:pPr marL="0" algn="ctr" defTabSz="914400" rtl="0" eaLnBrk="1" latinLnBrk="0" hangingPunct="1">
                        <a:spcAft>
                          <a:spcPts val="0"/>
                        </a:spcAft>
                      </a:pPr>
                      <a:r>
                        <a:rPr lang="en-GB" sz="1200" kern="1200" dirty="0">
                          <a:solidFill>
                            <a:schemeClr val="tx1"/>
                          </a:solidFill>
                          <a:effectLst/>
                          <a:latin typeface="Calibri" panose="020F0502020204030204" pitchFamily="34" charset="0"/>
                          <a:ea typeface="+mn-ea"/>
                          <a:cs typeface="Calibri" panose="020F0502020204030204" pitchFamily="34" charset="0"/>
                        </a:rPr>
                        <a:t>36.35</a:t>
                      </a:r>
                    </a:p>
                  </a:txBody>
                  <a:tcPr marL="68580" marR="68580" marT="0" marB="0" anchor="ctr"/>
                </a:tc>
                <a:tc>
                  <a:txBody>
                    <a:bodyPr/>
                    <a:lstStyle/>
                    <a:p>
                      <a:pPr marL="0" algn="ctr" defTabSz="914400" rtl="0" eaLnBrk="1" latinLnBrk="0" hangingPunct="1">
                        <a:spcAft>
                          <a:spcPts val="0"/>
                        </a:spcAft>
                      </a:pPr>
                      <a:r>
                        <a:rPr lang="en-GB" sz="1200" kern="1200" dirty="0">
                          <a:solidFill>
                            <a:schemeClr val="tx1"/>
                          </a:solidFill>
                          <a:effectLst/>
                          <a:latin typeface="Calibri" panose="020F0502020204030204" pitchFamily="34" charset="0"/>
                          <a:ea typeface="+mn-ea"/>
                          <a:cs typeface="Calibri" panose="020F0502020204030204" pitchFamily="34" charset="0"/>
                        </a:rPr>
                        <a:t>41.63</a:t>
                      </a:r>
                    </a:p>
                  </a:txBody>
                  <a:tcPr marL="68580" marR="68580" marT="0" marB="0" anchor="ctr"/>
                </a:tc>
                <a:tc>
                  <a:txBody>
                    <a:bodyPr/>
                    <a:lstStyle/>
                    <a:p>
                      <a:pPr marL="0" algn="ctr" defTabSz="914400" rtl="0" eaLnBrk="1" latinLnBrk="0" hangingPunct="1">
                        <a:spcAft>
                          <a:spcPts val="0"/>
                        </a:spcAft>
                      </a:pPr>
                      <a:r>
                        <a:rPr lang="en-GB" sz="1200" kern="1200" dirty="0">
                          <a:solidFill>
                            <a:schemeClr val="tx1"/>
                          </a:solidFill>
                          <a:effectLst/>
                          <a:latin typeface="Calibri" panose="020F0502020204030204" pitchFamily="34" charset="0"/>
                          <a:ea typeface="+mn-ea"/>
                          <a:cs typeface="Calibri" panose="020F0502020204030204" pitchFamily="34" charset="0"/>
                        </a:rPr>
                        <a:t>30.85</a:t>
                      </a:r>
                    </a:p>
                  </a:txBody>
                  <a:tcPr marL="68580" marR="68580" marT="0" marB="0" anchor="ctr"/>
                </a:tc>
                <a:tc>
                  <a:txBody>
                    <a:bodyPr/>
                    <a:lstStyle/>
                    <a:p>
                      <a:pPr marL="0" algn="ctr" defTabSz="914400" rtl="0" eaLnBrk="1" latinLnBrk="0" hangingPunct="1">
                        <a:spcAft>
                          <a:spcPts val="0"/>
                        </a:spcAft>
                      </a:pPr>
                      <a:r>
                        <a:rPr lang="en-GB" sz="1200" kern="1200" dirty="0">
                          <a:solidFill>
                            <a:schemeClr val="tx1"/>
                          </a:solidFill>
                          <a:effectLst/>
                          <a:latin typeface="Calibri" panose="020F0502020204030204" pitchFamily="34" charset="0"/>
                          <a:ea typeface="+mn-ea"/>
                          <a:cs typeface="Calibri" panose="020F0502020204030204" pitchFamily="34" charset="0"/>
                        </a:rPr>
                        <a:t>30.09</a:t>
                      </a:r>
                    </a:p>
                  </a:txBody>
                  <a:tcPr marL="68580" marR="68580" marT="0" marB="0" anchor="ctr"/>
                </a:tc>
                <a:tc>
                  <a:txBody>
                    <a:bodyPr/>
                    <a:lstStyle/>
                    <a:p>
                      <a:pPr marL="0" algn="ctr" defTabSz="914400" rtl="0" eaLnBrk="1" latinLnBrk="0" hangingPunct="1">
                        <a:spcAft>
                          <a:spcPts val="0"/>
                        </a:spcAft>
                      </a:pPr>
                      <a:r>
                        <a:rPr lang="en-GB" sz="1200" kern="1200" dirty="0">
                          <a:solidFill>
                            <a:schemeClr val="tx1"/>
                          </a:solidFill>
                          <a:effectLst/>
                          <a:latin typeface="Calibri" panose="020F0502020204030204" pitchFamily="34" charset="0"/>
                          <a:ea typeface="+mn-ea"/>
                          <a:cs typeface="Calibri" panose="020F0502020204030204" pitchFamily="34" charset="0"/>
                        </a:rPr>
                        <a:t>24.88</a:t>
                      </a:r>
                    </a:p>
                  </a:txBody>
                  <a:tcPr marL="68580" marR="68580" marT="0" marB="0" anchor="ctr"/>
                </a:tc>
                <a:extLst>
                  <a:ext uri="{0D108BD9-81ED-4DB2-BD59-A6C34878D82A}">
                    <a16:rowId xmlns:a16="http://schemas.microsoft.com/office/drawing/2014/main" val="3100841044"/>
                  </a:ext>
                </a:extLst>
              </a:tr>
              <a:tr h="333124">
                <a:tc gridSpan="6">
                  <a:txBody>
                    <a:bodyPr/>
                    <a:lstStyle/>
                    <a:p>
                      <a:pPr algn="ctr">
                        <a:spcAft>
                          <a:spcPts val="0"/>
                        </a:spcAft>
                      </a:pPr>
                      <a:r>
                        <a:rPr lang="en-GB" sz="1200" dirty="0">
                          <a:effectLst/>
                          <a:latin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spcAft>
                          <a:spcPts val="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b"/>
                </a:tc>
                <a:extLst>
                  <a:ext uri="{0D108BD9-81ED-4DB2-BD59-A6C34878D82A}">
                    <a16:rowId xmlns:a16="http://schemas.microsoft.com/office/drawing/2014/main" val="2489935419"/>
                  </a:ext>
                </a:extLst>
              </a:tr>
              <a:tr h="301743">
                <a:tc>
                  <a:txBody>
                    <a:bodyPr/>
                    <a:lstStyle/>
                    <a:p>
                      <a:pPr>
                        <a:spcAft>
                          <a:spcPts val="0"/>
                        </a:spcAft>
                      </a:pPr>
                      <a:r>
                        <a:rPr lang="en-GB" sz="1200">
                          <a:effectLst/>
                          <a:latin typeface="Calibri" panose="020F0502020204030204" pitchFamily="34" charset="0"/>
                          <a:cs typeface="Calibri" panose="020F0502020204030204" pitchFamily="34" charset="0"/>
                        </a:rPr>
                        <a:t>All Accidents (GB)</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ctr"/>
                </a:tc>
                <a:tc>
                  <a:txBody>
                    <a:bodyPr/>
                    <a:lstStyle/>
                    <a:p>
                      <a:pPr algn="ctr">
                        <a:spcAft>
                          <a:spcPts val="0"/>
                        </a:spcAft>
                      </a:pPr>
                      <a:r>
                        <a:rPr lang="en-GB" sz="1200" dirty="0">
                          <a:effectLst/>
                          <a:latin typeface="Calibri" panose="020F0502020204030204" pitchFamily="34" charset="0"/>
                          <a:cs typeface="Calibri" panose="020F0502020204030204" pitchFamily="34" charset="0"/>
                        </a:rPr>
                        <a:t>136,621</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ctr"/>
                </a:tc>
                <a:tc>
                  <a:txBody>
                    <a:bodyPr/>
                    <a:lstStyle/>
                    <a:p>
                      <a:pPr algn="ctr">
                        <a:spcAft>
                          <a:spcPts val="0"/>
                        </a:spcAft>
                      </a:pPr>
                      <a:r>
                        <a:rPr lang="en-GB" sz="1200" dirty="0">
                          <a:effectLst/>
                          <a:latin typeface="Calibri" panose="020F0502020204030204" pitchFamily="34" charset="0"/>
                          <a:cs typeface="Calibri" panose="020F0502020204030204" pitchFamily="34" charset="0"/>
                        </a:rPr>
                        <a:t>129,982</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ctr"/>
                </a:tc>
                <a:tc>
                  <a:txBody>
                    <a:bodyPr/>
                    <a:lstStyle/>
                    <a:p>
                      <a:pPr algn="ctr">
                        <a:spcAft>
                          <a:spcPts val="0"/>
                        </a:spcAft>
                      </a:pPr>
                      <a:r>
                        <a:rPr lang="en-GB" sz="1200" dirty="0">
                          <a:effectLst/>
                          <a:latin typeface="Calibri" panose="020F0502020204030204" pitchFamily="34" charset="0"/>
                          <a:cs typeface="Calibri" panose="020F0502020204030204" pitchFamily="34" charset="0"/>
                        </a:rPr>
                        <a:t>122,635</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ctr"/>
                </a:tc>
                <a:tc>
                  <a:txBody>
                    <a:bodyPr/>
                    <a:lstStyle/>
                    <a:p>
                      <a:pPr algn="ctr">
                        <a:spcAft>
                          <a:spcPts val="0"/>
                        </a:spcAft>
                      </a:pPr>
                      <a:r>
                        <a:rPr lang="en-GB" sz="1200" dirty="0">
                          <a:effectLst/>
                          <a:latin typeface="Calibri" panose="020F0502020204030204" pitchFamily="34" charset="0"/>
                          <a:cs typeface="Calibri" panose="020F0502020204030204" pitchFamily="34" charset="0"/>
                        </a:rPr>
                        <a:t>117,536</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ctr"/>
                </a:tc>
                <a:tc rowSpan="3" gridSpan="2">
                  <a:txBody>
                    <a:bodyPr/>
                    <a:lstStyle/>
                    <a:p>
                      <a:pPr algn="ctr">
                        <a:spcAft>
                          <a:spcPts val="0"/>
                        </a:spcAft>
                      </a:pPr>
                      <a:r>
                        <a:rPr lang="en-GB" sz="1200" dirty="0">
                          <a:effectLst/>
                          <a:latin typeface="Calibri" panose="020F0502020204030204" pitchFamily="34" charset="0"/>
                          <a:cs typeface="Calibri" panose="020F0502020204030204" pitchFamily="34" charset="0"/>
                        </a:rPr>
                        <a:t>              no data</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ctr"/>
                </a:tc>
                <a:tc rowSpan="3" hMerge="1">
                  <a:txBody>
                    <a:bodyPr/>
                    <a:lstStyle/>
                    <a:p>
                      <a:pPr algn="ctr">
                        <a:spcAft>
                          <a:spcPts val="0"/>
                        </a:spcAft>
                      </a:pPr>
                      <a:endParaRPr lang="en-GB" sz="1400" dirty="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ctr"/>
                </a:tc>
                <a:extLst>
                  <a:ext uri="{0D108BD9-81ED-4DB2-BD59-A6C34878D82A}">
                    <a16:rowId xmlns:a16="http://schemas.microsoft.com/office/drawing/2014/main" val="2473496295"/>
                  </a:ext>
                </a:extLst>
              </a:tr>
              <a:tr h="301743">
                <a:tc>
                  <a:txBody>
                    <a:bodyPr/>
                    <a:lstStyle/>
                    <a:p>
                      <a:pPr>
                        <a:spcAft>
                          <a:spcPts val="0"/>
                        </a:spcAft>
                      </a:pPr>
                      <a:r>
                        <a:rPr lang="en-GB" sz="1200">
                          <a:effectLst/>
                          <a:latin typeface="Calibri" panose="020F0502020204030204" pitchFamily="34" charset="0"/>
                          <a:cs typeface="Calibri" panose="020F0502020204030204" pitchFamily="34" charset="0"/>
                        </a:rPr>
                        <a:t>Drink Drive Accidents (GB)</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ctr"/>
                </a:tc>
                <a:tc>
                  <a:txBody>
                    <a:bodyPr/>
                    <a:lstStyle/>
                    <a:p>
                      <a:pPr algn="ctr">
                        <a:spcAft>
                          <a:spcPts val="0"/>
                        </a:spcAft>
                      </a:pPr>
                      <a:r>
                        <a:rPr lang="en-GB" sz="1200" dirty="0">
                          <a:effectLst/>
                          <a:latin typeface="Calibri" panose="020F0502020204030204" pitchFamily="34" charset="0"/>
                          <a:cs typeface="Calibri" panose="020F0502020204030204" pitchFamily="34" charset="0"/>
                        </a:rPr>
                        <a:t>6,070</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ctr"/>
                </a:tc>
                <a:tc>
                  <a:txBody>
                    <a:bodyPr/>
                    <a:lstStyle/>
                    <a:p>
                      <a:pPr algn="ctr">
                        <a:spcAft>
                          <a:spcPts val="0"/>
                        </a:spcAft>
                      </a:pPr>
                      <a:r>
                        <a:rPr lang="en-GB" sz="1200" dirty="0">
                          <a:effectLst/>
                          <a:latin typeface="Calibri" panose="020F0502020204030204" pitchFamily="34" charset="0"/>
                          <a:cs typeface="Calibri" panose="020F0502020204030204" pitchFamily="34" charset="0"/>
                        </a:rPr>
                        <a:t>5,700</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ctr"/>
                </a:tc>
                <a:tc>
                  <a:txBody>
                    <a:bodyPr/>
                    <a:lstStyle/>
                    <a:p>
                      <a:pPr algn="ctr">
                        <a:spcAft>
                          <a:spcPts val="0"/>
                        </a:spcAft>
                      </a:pPr>
                      <a:r>
                        <a:rPr lang="en-GB" sz="1200" dirty="0">
                          <a:effectLst/>
                          <a:latin typeface="Calibri" panose="020F0502020204030204" pitchFamily="34" charset="0"/>
                          <a:cs typeface="Calibri" panose="020F0502020204030204" pitchFamily="34" charset="0"/>
                        </a:rPr>
                        <a:t>5,900</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ctr"/>
                </a:tc>
                <a:tc>
                  <a:txBody>
                    <a:bodyPr/>
                    <a:lstStyle/>
                    <a:p>
                      <a:pPr algn="ctr">
                        <a:spcAft>
                          <a:spcPts val="0"/>
                        </a:spcAft>
                      </a:pPr>
                      <a:r>
                        <a:rPr lang="en-GB" sz="1200" dirty="0">
                          <a:effectLst/>
                          <a:latin typeface="Calibri" panose="020F0502020204030204" pitchFamily="34" charset="0"/>
                          <a:cs typeface="Calibri" panose="020F0502020204030204" pitchFamily="34" charset="0"/>
                        </a:rPr>
                        <a:t>5400</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ct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337389382"/>
                  </a:ext>
                </a:extLst>
              </a:tr>
              <a:tr h="301743">
                <a:tc>
                  <a:txBody>
                    <a:bodyPr/>
                    <a:lstStyle/>
                    <a:p>
                      <a:pPr>
                        <a:spcAft>
                          <a:spcPts val="0"/>
                        </a:spcAft>
                      </a:pPr>
                      <a:r>
                        <a:rPr lang="en-GB" sz="1200" dirty="0">
                          <a:effectLst/>
                          <a:latin typeface="Calibri" panose="020F0502020204030204" pitchFamily="34" charset="0"/>
                          <a:cs typeface="Calibri" panose="020F0502020204030204" pitchFamily="34" charset="0"/>
                        </a:rPr>
                        <a:t>Drink Drive </a:t>
                      </a:r>
                      <a:r>
                        <a:rPr lang="en-GB" sz="1200" dirty="0" err="1">
                          <a:effectLst/>
                          <a:latin typeface="Calibri" panose="020F0502020204030204" pitchFamily="34" charset="0"/>
                          <a:cs typeface="Calibri" panose="020F0502020204030204" pitchFamily="34" charset="0"/>
                        </a:rPr>
                        <a:t>Accs</a:t>
                      </a:r>
                      <a:r>
                        <a:rPr lang="en-GB" sz="1200" dirty="0">
                          <a:effectLst/>
                          <a:latin typeface="Calibri" panose="020F0502020204030204" pitchFamily="34" charset="0"/>
                          <a:cs typeface="Calibri" panose="020F0502020204030204" pitchFamily="34" charset="0"/>
                        </a:rPr>
                        <a:t> per 1000 </a:t>
                      </a:r>
                      <a:r>
                        <a:rPr lang="en-GB" sz="1200" dirty="0" err="1">
                          <a:effectLst/>
                          <a:latin typeface="Calibri" panose="020F0502020204030204" pitchFamily="34" charset="0"/>
                          <a:cs typeface="Calibri" panose="020F0502020204030204" pitchFamily="34" charset="0"/>
                        </a:rPr>
                        <a:t>Accs</a:t>
                      </a:r>
                      <a:r>
                        <a:rPr lang="en-GB" sz="1200" dirty="0">
                          <a:effectLst/>
                          <a:latin typeface="Calibri" panose="020F0502020204030204" pitchFamily="34" charset="0"/>
                          <a:cs typeface="Calibri" panose="020F0502020204030204" pitchFamily="34" charset="0"/>
                        </a:rPr>
                        <a:t> (GB)</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ctr"/>
                </a:tc>
                <a:tc>
                  <a:txBody>
                    <a:bodyPr/>
                    <a:lstStyle/>
                    <a:p>
                      <a:pPr algn="ctr">
                        <a:spcAft>
                          <a:spcPts val="0"/>
                        </a:spcAft>
                      </a:pPr>
                      <a:r>
                        <a:rPr lang="en-GB" sz="1200" dirty="0">
                          <a:effectLst/>
                          <a:latin typeface="Calibri" panose="020F0502020204030204" pitchFamily="34" charset="0"/>
                          <a:cs typeface="Calibri" panose="020F0502020204030204" pitchFamily="34" charset="0"/>
                        </a:rPr>
                        <a:t>44.43</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ctr"/>
                </a:tc>
                <a:tc>
                  <a:txBody>
                    <a:bodyPr/>
                    <a:lstStyle/>
                    <a:p>
                      <a:pPr algn="ctr">
                        <a:spcAft>
                          <a:spcPts val="0"/>
                        </a:spcAft>
                      </a:pPr>
                      <a:r>
                        <a:rPr lang="en-GB" sz="1200">
                          <a:effectLst/>
                          <a:latin typeface="Calibri" panose="020F0502020204030204" pitchFamily="34" charset="0"/>
                          <a:cs typeface="Calibri" panose="020F0502020204030204" pitchFamily="34" charset="0"/>
                        </a:rPr>
                        <a:t>43.85</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ctr"/>
                </a:tc>
                <a:tc>
                  <a:txBody>
                    <a:bodyPr/>
                    <a:lstStyle/>
                    <a:p>
                      <a:pPr algn="ctr">
                        <a:spcAft>
                          <a:spcPts val="0"/>
                        </a:spcAft>
                      </a:pPr>
                      <a:r>
                        <a:rPr lang="en-GB" sz="1200">
                          <a:effectLst/>
                          <a:latin typeface="Calibri" panose="020F0502020204030204" pitchFamily="34" charset="0"/>
                          <a:cs typeface="Calibri" panose="020F0502020204030204" pitchFamily="34" charset="0"/>
                        </a:rPr>
                        <a:t>48.11</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ctr"/>
                </a:tc>
                <a:tc>
                  <a:txBody>
                    <a:bodyPr/>
                    <a:lstStyle/>
                    <a:p>
                      <a:pPr algn="ctr">
                        <a:spcAft>
                          <a:spcPts val="0"/>
                        </a:spcAft>
                      </a:pPr>
                      <a:r>
                        <a:rPr lang="en-GB" sz="1200" dirty="0">
                          <a:effectLst/>
                          <a:latin typeface="Calibri" panose="020F0502020204030204" pitchFamily="34" charset="0"/>
                          <a:cs typeface="Calibri" panose="020F0502020204030204" pitchFamily="34" charset="0"/>
                        </a:rPr>
                        <a:t>45.94</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14909" marR="14909" marT="0" marB="0" anchor="ct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412911802"/>
                  </a:ext>
                </a:extLst>
              </a:tr>
            </a:tbl>
          </a:graphicData>
        </a:graphic>
      </p:graphicFrame>
      <p:sp>
        <p:nvSpPr>
          <p:cNvPr id="5" name="Title 4">
            <a:extLst>
              <a:ext uri="{FF2B5EF4-FFF2-40B4-BE49-F238E27FC236}">
                <a16:creationId xmlns:a16="http://schemas.microsoft.com/office/drawing/2014/main" id="{11BDF946-69BC-4C0E-A80B-41055753E19F}"/>
              </a:ext>
            </a:extLst>
          </p:cNvPr>
          <p:cNvSpPr>
            <a:spLocks noGrp="1"/>
          </p:cNvSpPr>
          <p:nvPr>
            <p:ph type="title"/>
          </p:nvPr>
        </p:nvSpPr>
        <p:spPr>
          <a:xfrm>
            <a:off x="3681455" y="881515"/>
            <a:ext cx="7891219" cy="315060"/>
          </a:xfrm>
        </p:spPr>
        <p:txBody>
          <a:bodyPr>
            <a:noAutofit/>
          </a:bodyPr>
          <a:lstStyle/>
          <a:p>
            <a:r>
              <a:rPr lang="en-GB" dirty="0"/>
              <a:t>Below average alcohol-related road traffic accidents</a:t>
            </a:r>
          </a:p>
        </p:txBody>
      </p:sp>
      <p:sp>
        <p:nvSpPr>
          <p:cNvPr id="6" name="Slide Number Placeholder 5">
            <a:extLst>
              <a:ext uri="{FF2B5EF4-FFF2-40B4-BE49-F238E27FC236}">
                <a16:creationId xmlns:a16="http://schemas.microsoft.com/office/drawing/2014/main" id="{6F110C75-5368-44CD-8142-12FFBFEA1CF0}"/>
              </a:ext>
            </a:extLst>
          </p:cNvPr>
          <p:cNvSpPr>
            <a:spLocks noGrp="1"/>
          </p:cNvSpPr>
          <p:nvPr>
            <p:ph type="sldNum" sz="quarter" idx="4"/>
          </p:nvPr>
        </p:nvSpPr>
        <p:spPr>
          <a:xfrm>
            <a:off x="10630693" y="6475458"/>
            <a:ext cx="1534370" cy="354097"/>
          </a:xfrm>
        </p:spPr>
        <p:txBody>
          <a:bodyPr/>
          <a:lstStyle/>
          <a:p>
            <a:pPr defTabSz="457200">
              <a:defRPr/>
            </a:pPr>
            <a:fld id="{4FAB73BC-B049-4115-A692-8D63A059BFB8}" type="slidenum">
              <a:rPr lang="en-US" smtClean="0"/>
              <a:pPr defTabSz="457200">
                <a:defRPr/>
              </a:pPr>
              <a:t>63</a:t>
            </a:fld>
            <a:endParaRPr lang="en-US" dirty="0"/>
          </a:p>
        </p:txBody>
      </p:sp>
      <p:sp>
        <p:nvSpPr>
          <p:cNvPr id="7" name="Footer Placeholder 6">
            <a:extLst>
              <a:ext uri="{FF2B5EF4-FFF2-40B4-BE49-F238E27FC236}">
                <a16:creationId xmlns:a16="http://schemas.microsoft.com/office/drawing/2014/main" id="{96EEB123-6069-49A2-B602-6986E8BFBF5C}"/>
              </a:ext>
            </a:extLst>
          </p:cNvPr>
          <p:cNvSpPr>
            <a:spLocks noGrp="1"/>
          </p:cNvSpPr>
          <p:nvPr>
            <p:ph type="ftr" sz="quarter" idx="3"/>
          </p:nvPr>
        </p:nvSpPr>
        <p:spPr>
          <a:xfrm>
            <a:off x="7466581" y="34073"/>
            <a:ext cx="4698481" cy="354097"/>
          </a:xfrm>
        </p:spPr>
        <p:txBody>
          <a:bodyPr/>
          <a:lstStyle/>
          <a:p>
            <a:pPr defTabSz="457200">
              <a:defRPr/>
            </a:pPr>
            <a:r>
              <a:rPr lang="en-US" dirty="0">
                <a:solidFill>
                  <a:prstClr val="white"/>
                </a:solidFill>
              </a:rPr>
              <a:t>Oxfordshire Strategic Intelligence Assessment 2022</a:t>
            </a:r>
          </a:p>
        </p:txBody>
      </p:sp>
      <p:sp>
        <p:nvSpPr>
          <p:cNvPr id="15" name="Content Placeholder 9">
            <a:extLst>
              <a:ext uri="{FF2B5EF4-FFF2-40B4-BE49-F238E27FC236}">
                <a16:creationId xmlns:a16="http://schemas.microsoft.com/office/drawing/2014/main" id="{34F0523F-A39D-4426-9E40-6A062BD0399D}"/>
              </a:ext>
            </a:extLst>
          </p:cNvPr>
          <p:cNvSpPr txBox="1">
            <a:spLocks/>
          </p:cNvSpPr>
          <p:nvPr/>
        </p:nvSpPr>
        <p:spPr>
          <a:xfrm>
            <a:off x="3699164" y="5997671"/>
            <a:ext cx="7873510" cy="332992"/>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t>Source: Oxfordshire County Council Traffic and Road Safety</a:t>
            </a:r>
          </a:p>
        </p:txBody>
      </p:sp>
      <p:sp>
        <p:nvSpPr>
          <p:cNvPr id="12" name="Rectangle 11">
            <a:extLst>
              <a:ext uri="{FF2B5EF4-FFF2-40B4-BE49-F238E27FC236}">
                <a16:creationId xmlns:a16="http://schemas.microsoft.com/office/drawing/2014/main" id="{102B3882-D1D0-4833-AE7B-3C62752C0129}"/>
              </a:ext>
            </a:extLst>
          </p:cNvPr>
          <p:cNvSpPr/>
          <p:nvPr/>
        </p:nvSpPr>
        <p:spPr>
          <a:xfrm>
            <a:off x="9720044" y="3162650"/>
            <a:ext cx="757547" cy="2445325"/>
          </a:xfrm>
          <a:prstGeom prst="rect">
            <a:avLst/>
          </a:prstGeom>
          <a:noFill/>
          <a:ln w="38100">
            <a:solidFill>
              <a:schemeClr val="bg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0137C91-5767-40F9-BC03-4F4772D7C42D}"/>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0" name="Content Placeholder 2">
            <a:extLst>
              <a:ext uri="{FF2B5EF4-FFF2-40B4-BE49-F238E27FC236}">
                <a16:creationId xmlns:a16="http://schemas.microsoft.com/office/drawing/2014/main" id="{25C0FAC6-168C-41E8-BC7D-5A8D4B375154}"/>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2"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1" action="ppaction://hlinksldjump">
                  <a:extLst>
                    <a:ext uri="{A12FA001-AC4F-418D-AE19-62706E023703}">
                      <ahyp:hlinkClr xmlns:ahyp="http://schemas.microsoft.com/office/drawing/2018/hyperlinkcolor" val="tx"/>
                    </a:ext>
                  </a:extLst>
                </a:hlinkClick>
              </a:rPr>
              <a:t>Road casualties</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17112925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8AF3-C840-4756-8499-94538268F906}"/>
              </a:ext>
            </a:extLst>
          </p:cNvPr>
          <p:cNvSpPr>
            <a:spLocks noGrp="1"/>
          </p:cNvSpPr>
          <p:nvPr>
            <p:ph type="title"/>
          </p:nvPr>
        </p:nvSpPr>
        <p:spPr/>
        <p:txBody>
          <a:bodyPr/>
          <a:lstStyle/>
          <a:p>
            <a:r>
              <a:rPr lang="en-GB" dirty="0"/>
              <a:t>Poverty, mental health, alcohol and drugs</a:t>
            </a:r>
          </a:p>
        </p:txBody>
      </p:sp>
      <p:sp>
        <p:nvSpPr>
          <p:cNvPr id="3" name="Slide Number Placeholder 2">
            <a:extLst>
              <a:ext uri="{FF2B5EF4-FFF2-40B4-BE49-F238E27FC236}">
                <a16:creationId xmlns:a16="http://schemas.microsoft.com/office/drawing/2014/main" id="{58335CA8-90F5-4848-A7B8-0D36CE470992}"/>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64</a:t>
            </a:fld>
            <a:endParaRPr lang="en-US" dirty="0"/>
          </a:p>
        </p:txBody>
      </p:sp>
      <p:sp>
        <p:nvSpPr>
          <p:cNvPr id="4" name="Footer Placeholder 3">
            <a:extLst>
              <a:ext uri="{FF2B5EF4-FFF2-40B4-BE49-F238E27FC236}">
                <a16:creationId xmlns:a16="http://schemas.microsoft.com/office/drawing/2014/main" id="{78DEF12E-C628-4B69-89CB-9B6971A47B01}"/>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5" name="Title 4">
            <a:extLst>
              <a:ext uri="{FF2B5EF4-FFF2-40B4-BE49-F238E27FC236}">
                <a16:creationId xmlns:a16="http://schemas.microsoft.com/office/drawing/2014/main" id="{ABA7501B-E014-4E8E-91DB-624C1270A9A7}"/>
              </a:ext>
            </a:extLst>
          </p:cNvPr>
          <p:cNvSpPr txBox="1">
            <a:spLocks/>
          </p:cNvSpPr>
          <p:nvPr/>
        </p:nvSpPr>
        <p:spPr>
          <a:xfrm>
            <a:off x="117763" y="911447"/>
            <a:ext cx="3204000" cy="54720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0" kern="1200" spc="-100" baseline="0">
                <a:solidFill>
                  <a:schemeClr val="tx1">
                    <a:lumMod val="65000"/>
                    <a:lumOff val="35000"/>
                  </a:schemeClr>
                </a:solidFill>
                <a:latin typeface="Trebuchet MS" panose="020B0603020202020204" pitchFamily="34" charset="0"/>
                <a:ea typeface="+mj-ea"/>
                <a:cs typeface="+mj-cs"/>
              </a:defRPr>
            </a:lvl1pPr>
          </a:lstStyle>
          <a:p>
            <a:pPr>
              <a:lnSpc>
                <a:spcPts val="2400"/>
              </a:lnSpc>
            </a:pPr>
            <a:endParaRPr lang="en-GB" sz="1400" u="sng" spc="-60" dirty="0">
              <a:solidFill>
                <a:schemeClr val="tx1">
                  <a:lumMod val="50000"/>
                  <a:lumOff val="50000"/>
                </a:schemeClr>
              </a:solidFill>
              <a:uFill>
                <a:solidFill>
                  <a:schemeClr val="bg2"/>
                </a:solidFill>
              </a:uFill>
            </a:endParaRPr>
          </a:p>
        </p:txBody>
      </p:sp>
    </p:spTree>
    <p:extLst>
      <p:ext uri="{BB962C8B-B14F-4D97-AF65-F5344CB8AC3E}">
        <p14:creationId xmlns:p14="http://schemas.microsoft.com/office/powerpoint/2010/main" val="22362432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DAAF8D-136A-4960-9D52-445AD258002C}"/>
              </a:ext>
            </a:extLst>
          </p:cNvPr>
          <p:cNvSpPr>
            <a:spLocks noGrp="1"/>
          </p:cNvSpPr>
          <p:nvPr>
            <p:ph idx="1"/>
          </p:nvPr>
        </p:nvSpPr>
        <p:spPr>
          <a:xfrm>
            <a:off x="3699164" y="1307939"/>
            <a:ext cx="7873510" cy="1145703"/>
          </a:xfrm>
        </p:spPr>
        <p:txBody>
          <a:bodyPr>
            <a:normAutofit lnSpcReduction="10000"/>
          </a:bodyPr>
          <a:lstStyle/>
          <a:p>
            <a:r>
              <a:rPr lang="en-GB" dirty="0"/>
              <a:t>In Oxfordshire in 2021, total recorded crime was over 2.5 times more prevalent in the most income-deprived 20% of areas compared with the least income-deprived 10%.</a:t>
            </a:r>
          </a:p>
          <a:p>
            <a:r>
              <a:rPr lang="en-GB" dirty="0"/>
              <a:t>Violence and sexual offences were 3.6 times more prevalent in the most income-deprived 20% of areas compared with the least income-deprived 10%.  The gap is similar to 2019, before the COVID-19 pandemic.</a:t>
            </a:r>
          </a:p>
        </p:txBody>
      </p:sp>
      <p:sp>
        <p:nvSpPr>
          <p:cNvPr id="5" name="Title 4">
            <a:extLst>
              <a:ext uri="{FF2B5EF4-FFF2-40B4-BE49-F238E27FC236}">
                <a16:creationId xmlns:a16="http://schemas.microsoft.com/office/drawing/2014/main" id="{3661C8B1-6261-497E-86AA-D1B88FEACE50}"/>
              </a:ext>
            </a:extLst>
          </p:cNvPr>
          <p:cNvSpPr>
            <a:spLocks noGrp="1"/>
          </p:cNvSpPr>
          <p:nvPr>
            <p:ph type="title"/>
          </p:nvPr>
        </p:nvSpPr>
        <p:spPr/>
        <p:txBody>
          <a:bodyPr/>
          <a:lstStyle/>
          <a:p>
            <a:r>
              <a:rPr lang="en-GB" dirty="0"/>
              <a:t>People in poverty more likely to live in areas with higher rates of crime</a:t>
            </a:r>
          </a:p>
        </p:txBody>
      </p:sp>
      <p:sp>
        <p:nvSpPr>
          <p:cNvPr id="6" name="Slide Number Placeholder 5">
            <a:extLst>
              <a:ext uri="{FF2B5EF4-FFF2-40B4-BE49-F238E27FC236}">
                <a16:creationId xmlns:a16="http://schemas.microsoft.com/office/drawing/2014/main" id="{94CDF8B6-8FF2-45A7-97E5-B98FBF14FA80}"/>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65</a:t>
            </a:fld>
            <a:endParaRPr lang="en-US" dirty="0"/>
          </a:p>
        </p:txBody>
      </p:sp>
      <p:sp>
        <p:nvSpPr>
          <p:cNvPr id="7" name="Footer Placeholder 6">
            <a:extLst>
              <a:ext uri="{FF2B5EF4-FFF2-40B4-BE49-F238E27FC236}">
                <a16:creationId xmlns:a16="http://schemas.microsoft.com/office/drawing/2014/main" id="{9C5C403F-1134-45E2-80DE-3E2634F44BBC}"/>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sp>
        <p:nvSpPr>
          <p:cNvPr id="9" name="TextBox 8">
            <a:extLst>
              <a:ext uri="{FF2B5EF4-FFF2-40B4-BE49-F238E27FC236}">
                <a16:creationId xmlns:a16="http://schemas.microsoft.com/office/drawing/2014/main" id="{E230241A-631E-4383-B680-26C83AA4045B}"/>
              </a:ext>
            </a:extLst>
          </p:cNvPr>
          <p:cNvSpPr txBox="1"/>
          <p:nvPr/>
        </p:nvSpPr>
        <p:spPr>
          <a:xfrm>
            <a:off x="10942373" y="6447701"/>
            <a:ext cx="630301" cy="369332"/>
          </a:xfrm>
          <a:prstGeom prst="rect">
            <a:avLst/>
          </a:prstGeom>
          <a:solidFill>
            <a:srgbClr val="92D050"/>
          </a:solidFill>
        </p:spPr>
        <p:txBody>
          <a:bodyPr wrap="none" rtlCol="0">
            <a:spAutoFit/>
          </a:bodyPr>
          <a:lstStyle/>
          <a:p>
            <a:r>
              <a:rPr lang="en-GB" dirty="0"/>
              <a:t>New</a:t>
            </a:r>
          </a:p>
        </p:txBody>
      </p:sp>
      <p:sp>
        <p:nvSpPr>
          <p:cNvPr id="10" name="Content Placeholder 3">
            <a:extLst>
              <a:ext uri="{FF2B5EF4-FFF2-40B4-BE49-F238E27FC236}">
                <a16:creationId xmlns:a16="http://schemas.microsoft.com/office/drawing/2014/main" id="{3807A959-2F05-41AF-8756-A77513614818}"/>
              </a:ext>
            </a:extLst>
          </p:cNvPr>
          <p:cNvSpPr txBox="1">
            <a:spLocks/>
          </p:cNvSpPr>
          <p:nvPr/>
        </p:nvSpPr>
        <p:spPr>
          <a:xfrm>
            <a:off x="3699164" y="5809282"/>
            <a:ext cx="8078478" cy="501150"/>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t>From data.police.uk and IMD 2019 MHCLG.  Oxfordshire has 14 out of 407 areas in 20% most deprived on income deprivation in parts of Banbury, south east Oxford, Barton and one part of Abingdon (and no areas in the 10% most deprived).  To explore this data visit our </a:t>
            </a:r>
            <a:r>
              <a:rPr lang="en-GB" dirty="0">
                <a:solidFill>
                  <a:srgbClr val="0070C0"/>
                </a:solidFill>
                <a:hlinkClick r:id="rId2">
                  <a:extLst>
                    <a:ext uri="{A12FA001-AC4F-418D-AE19-62706E023703}">
                      <ahyp:hlinkClr xmlns:ahyp="http://schemas.microsoft.com/office/drawing/2018/hyperlinkcolor" val="tx"/>
                    </a:ext>
                  </a:extLst>
                </a:hlinkClick>
              </a:rPr>
              <a:t>interactive dashboard</a:t>
            </a:r>
            <a:endParaRPr lang="en-GB" dirty="0"/>
          </a:p>
        </p:txBody>
      </p:sp>
      <p:sp>
        <p:nvSpPr>
          <p:cNvPr id="11" name="TextBox 10">
            <a:extLst>
              <a:ext uri="{FF2B5EF4-FFF2-40B4-BE49-F238E27FC236}">
                <a16:creationId xmlns:a16="http://schemas.microsoft.com/office/drawing/2014/main" id="{7B81A3E2-B4E0-40DA-98A8-1DAB0C0A639E}"/>
              </a:ext>
            </a:extLst>
          </p:cNvPr>
          <p:cNvSpPr txBox="1"/>
          <p:nvPr/>
        </p:nvSpPr>
        <p:spPr>
          <a:xfrm>
            <a:off x="3699163" y="2531207"/>
            <a:ext cx="3581203" cy="523220"/>
          </a:xfrm>
          <a:prstGeom prst="rect">
            <a:avLst/>
          </a:prstGeom>
          <a:noFill/>
        </p:spPr>
        <p:txBody>
          <a:bodyPr wrap="square" rtlCol="0">
            <a:spAutoFit/>
          </a:bodyPr>
          <a:lstStyle/>
          <a:p>
            <a:r>
              <a:rPr lang="en-GB" sz="1400" dirty="0"/>
              <a:t>Oxfordshire rate of </a:t>
            </a:r>
            <a:r>
              <a:rPr lang="en-GB" sz="1400" u="sng" dirty="0"/>
              <a:t>All Recorded Crime</a:t>
            </a:r>
            <a:r>
              <a:rPr lang="en-GB" sz="1400" dirty="0"/>
              <a:t> Jan-Dec2021 by income deprivation decile</a:t>
            </a:r>
          </a:p>
        </p:txBody>
      </p:sp>
      <p:pic>
        <p:nvPicPr>
          <p:cNvPr id="13" name="Picture 12">
            <a:extLst>
              <a:ext uri="{FF2B5EF4-FFF2-40B4-BE49-F238E27FC236}">
                <a16:creationId xmlns:a16="http://schemas.microsoft.com/office/drawing/2014/main" id="{793A3DB0-4119-4C25-BFA4-B883EB1F0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11111" y="3363268"/>
            <a:ext cx="3834808" cy="2130449"/>
          </a:xfrm>
          <a:prstGeom prst="rect">
            <a:avLst/>
          </a:prstGeom>
        </p:spPr>
      </p:pic>
      <p:sp>
        <p:nvSpPr>
          <p:cNvPr id="14" name="TextBox 13">
            <a:extLst>
              <a:ext uri="{FF2B5EF4-FFF2-40B4-BE49-F238E27FC236}">
                <a16:creationId xmlns:a16="http://schemas.microsoft.com/office/drawing/2014/main" id="{5F1EA240-56D1-4C43-8469-8F95C8117312}"/>
              </a:ext>
            </a:extLst>
          </p:cNvPr>
          <p:cNvSpPr txBox="1"/>
          <p:nvPr/>
        </p:nvSpPr>
        <p:spPr>
          <a:xfrm rot="16200000">
            <a:off x="2845732" y="4162799"/>
            <a:ext cx="1689886" cy="246221"/>
          </a:xfrm>
          <a:prstGeom prst="rect">
            <a:avLst/>
          </a:prstGeom>
          <a:solidFill>
            <a:schemeClr val="bg1"/>
          </a:solidFill>
        </p:spPr>
        <p:txBody>
          <a:bodyPr wrap="none" rtlCol="0">
            <a:spAutoFit/>
          </a:bodyPr>
          <a:lstStyle/>
          <a:p>
            <a:r>
              <a:rPr lang="en-GB" sz="1000" dirty="0"/>
              <a:t>Rate per 1,000 population</a:t>
            </a:r>
          </a:p>
        </p:txBody>
      </p:sp>
      <p:sp>
        <p:nvSpPr>
          <p:cNvPr id="15" name="TextBox 14">
            <a:extLst>
              <a:ext uri="{FF2B5EF4-FFF2-40B4-BE49-F238E27FC236}">
                <a16:creationId xmlns:a16="http://schemas.microsoft.com/office/drawing/2014/main" id="{04DF5155-4050-459A-ABAD-8A478575E95F}"/>
              </a:ext>
            </a:extLst>
          </p:cNvPr>
          <p:cNvSpPr txBox="1"/>
          <p:nvPr/>
        </p:nvSpPr>
        <p:spPr>
          <a:xfrm>
            <a:off x="4509400" y="5325091"/>
            <a:ext cx="2513830" cy="246221"/>
          </a:xfrm>
          <a:prstGeom prst="rect">
            <a:avLst/>
          </a:prstGeom>
          <a:solidFill>
            <a:schemeClr val="bg1"/>
          </a:solidFill>
        </p:spPr>
        <p:txBody>
          <a:bodyPr wrap="none" rtlCol="0">
            <a:spAutoFit/>
          </a:bodyPr>
          <a:lstStyle/>
          <a:p>
            <a:r>
              <a:rPr lang="en-GB" sz="1000" dirty="0"/>
              <a:t>Decile by income deprivation (IMD 2019)</a:t>
            </a:r>
          </a:p>
        </p:txBody>
      </p:sp>
      <p:sp>
        <p:nvSpPr>
          <p:cNvPr id="16" name="TextBox 15">
            <a:extLst>
              <a:ext uri="{FF2B5EF4-FFF2-40B4-BE49-F238E27FC236}">
                <a16:creationId xmlns:a16="http://schemas.microsoft.com/office/drawing/2014/main" id="{16C3A5F2-AB34-40F2-AB51-B218CD39D700}"/>
              </a:ext>
            </a:extLst>
          </p:cNvPr>
          <p:cNvSpPr txBox="1"/>
          <p:nvPr/>
        </p:nvSpPr>
        <p:spPr>
          <a:xfrm>
            <a:off x="7738403" y="2531207"/>
            <a:ext cx="3398322" cy="738664"/>
          </a:xfrm>
          <a:prstGeom prst="rect">
            <a:avLst/>
          </a:prstGeom>
          <a:noFill/>
        </p:spPr>
        <p:txBody>
          <a:bodyPr wrap="square" rtlCol="0">
            <a:spAutoFit/>
          </a:bodyPr>
          <a:lstStyle/>
          <a:p>
            <a:r>
              <a:rPr lang="en-GB" sz="1400" dirty="0"/>
              <a:t>Oxfordshire rate of Recorded </a:t>
            </a:r>
            <a:r>
              <a:rPr lang="en-GB" sz="1400" u="sng" dirty="0"/>
              <a:t>Violence and sexual offences</a:t>
            </a:r>
            <a:r>
              <a:rPr lang="en-GB" sz="1400" dirty="0"/>
              <a:t> Jan-Dec2021</a:t>
            </a:r>
          </a:p>
          <a:p>
            <a:r>
              <a:rPr lang="en-GB" sz="1400" dirty="0"/>
              <a:t>by income deprivation decile</a:t>
            </a:r>
          </a:p>
        </p:txBody>
      </p:sp>
      <p:pic>
        <p:nvPicPr>
          <p:cNvPr id="18" name="Picture 17">
            <a:extLst>
              <a:ext uri="{FF2B5EF4-FFF2-40B4-BE49-F238E27FC236}">
                <a16:creationId xmlns:a16="http://schemas.microsoft.com/office/drawing/2014/main" id="{3FEACCFB-4161-4BBC-B50F-E38FE2CDBFC6}"/>
              </a:ext>
            </a:extLst>
          </p:cNvPr>
          <p:cNvPicPr>
            <a:picLocks noChangeAspect="1"/>
          </p:cNvPicPr>
          <p:nvPr/>
        </p:nvPicPr>
        <p:blipFill>
          <a:blip r:embed="rId4"/>
          <a:stretch>
            <a:fillRect/>
          </a:stretch>
        </p:blipFill>
        <p:spPr>
          <a:xfrm>
            <a:off x="8150659" y="3363310"/>
            <a:ext cx="3541906" cy="1976423"/>
          </a:xfrm>
          <a:prstGeom prst="rect">
            <a:avLst/>
          </a:prstGeom>
        </p:spPr>
      </p:pic>
      <p:sp>
        <p:nvSpPr>
          <p:cNvPr id="19" name="TextBox 18">
            <a:extLst>
              <a:ext uri="{FF2B5EF4-FFF2-40B4-BE49-F238E27FC236}">
                <a16:creationId xmlns:a16="http://schemas.microsoft.com/office/drawing/2014/main" id="{7F6C7F93-2A3F-49AE-8395-960279B21D90}"/>
              </a:ext>
            </a:extLst>
          </p:cNvPr>
          <p:cNvSpPr txBox="1"/>
          <p:nvPr/>
        </p:nvSpPr>
        <p:spPr>
          <a:xfrm rot="16200000">
            <a:off x="7199687" y="4165499"/>
            <a:ext cx="1689886" cy="246221"/>
          </a:xfrm>
          <a:prstGeom prst="rect">
            <a:avLst/>
          </a:prstGeom>
          <a:solidFill>
            <a:schemeClr val="bg1"/>
          </a:solidFill>
        </p:spPr>
        <p:txBody>
          <a:bodyPr wrap="none" rtlCol="0">
            <a:spAutoFit/>
          </a:bodyPr>
          <a:lstStyle/>
          <a:p>
            <a:r>
              <a:rPr lang="en-GB" sz="1000" dirty="0"/>
              <a:t>Rate per 1,000 population</a:t>
            </a:r>
          </a:p>
        </p:txBody>
      </p:sp>
      <p:sp>
        <p:nvSpPr>
          <p:cNvPr id="20" name="TextBox 19">
            <a:extLst>
              <a:ext uri="{FF2B5EF4-FFF2-40B4-BE49-F238E27FC236}">
                <a16:creationId xmlns:a16="http://schemas.microsoft.com/office/drawing/2014/main" id="{12A575A9-D13D-4DD6-AA2F-D1B35F2B91FF}"/>
              </a:ext>
            </a:extLst>
          </p:cNvPr>
          <p:cNvSpPr txBox="1"/>
          <p:nvPr/>
        </p:nvSpPr>
        <p:spPr>
          <a:xfrm>
            <a:off x="8863355" y="5327791"/>
            <a:ext cx="2513830" cy="246221"/>
          </a:xfrm>
          <a:prstGeom prst="rect">
            <a:avLst/>
          </a:prstGeom>
          <a:solidFill>
            <a:schemeClr val="bg1"/>
          </a:solidFill>
        </p:spPr>
        <p:txBody>
          <a:bodyPr wrap="none" rtlCol="0">
            <a:spAutoFit/>
          </a:bodyPr>
          <a:lstStyle/>
          <a:p>
            <a:r>
              <a:rPr lang="en-GB" sz="1000" dirty="0"/>
              <a:t>Decile by income deprivation (IMD 2019)</a:t>
            </a:r>
          </a:p>
        </p:txBody>
      </p:sp>
      <p:sp>
        <p:nvSpPr>
          <p:cNvPr id="21" name="TextBox 20">
            <a:extLst>
              <a:ext uri="{FF2B5EF4-FFF2-40B4-BE49-F238E27FC236}">
                <a16:creationId xmlns:a16="http://schemas.microsoft.com/office/drawing/2014/main" id="{823ABEB2-89A5-4C6F-921E-97E18C0B980A}"/>
              </a:ext>
            </a:extLst>
          </p:cNvPr>
          <p:cNvSpPr txBox="1"/>
          <p:nvPr/>
        </p:nvSpPr>
        <p:spPr>
          <a:xfrm>
            <a:off x="8332511" y="3225964"/>
            <a:ext cx="457176" cy="261610"/>
          </a:xfrm>
          <a:prstGeom prst="rect">
            <a:avLst/>
          </a:prstGeom>
          <a:noFill/>
        </p:spPr>
        <p:txBody>
          <a:bodyPr wrap="none" rtlCol="0">
            <a:spAutoFit/>
          </a:bodyPr>
          <a:lstStyle/>
          <a:p>
            <a:r>
              <a:rPr lang="en-GB" sz="1100" dirty="0"/>
              <a:t>74.7</a:t>
            </a:r>
          </a:p>
        </p:txBody>
      </p:sp>
      <p:sp>
        <p:nvSpPr>
          <p:cNvPr id="22" name="TextBox 21">
            <a:extLst>
              <a:ext uri="{FF2B5EF4-FFF2-40B4-BE49-F238E27FC236}">
                <a16:creationId xmlns:a16="http://schemas.microsoft.com/office/drawing/2014/main" id="{0355D84E-5FCB-488F-B9CF-496A8A73F776}"/>
              </a:ext>
            </a:extLst>
          </p:cNvPr>
          <p:cNvSpPr txBox="1"/>
          <p:nvPr/>
        </p:nvSpPr>
        <p:spPr>
          <a:xfrm>
            <a:off x="11296109" y="4418123"/>
            <a:ext cx="457176" cy="261610"/>
          </a:xfrm>
          <a:prstGeom prst="rect">
            <a:avLst/>
          </a:prstGeom>
          <a:noFill/>
        </p:spPr>
        <p:txBody>
          <a:bodyPr wrap="none" rtlCol="0">
            <a:spAutoFit/>
          </a:bodyPr>
          <a:lstStyle/>
          <a:p>
            <a:r>
              <a:rPr lang="en-GB" sz="1100" dirty="0"/>
              <a:t>20.6</a:t>
            </a:r>
          </a:p>
        </p:txBody>
      </p:sp>
      <p:sp>
        <p:nvSpPr>
          <p:cNvPr id="23" name="TextBox 22">
            <a:extLst>
              <a:ext uri="{FF2B5EF4-FFF2-40B4-BE49-F238E27FC236}">
                <a16:creationId xmlns:a16="http://schemas.microsoft.com/office/drawing/2014/main" id="{682E221D-8EB5-4767-96B7-292E6852AA3E}"/>
              </a:ext>
            </a:extLst>
          </p:cNvPr>
          <p:cNvSpPr txBox="1"/>
          <p:nvPr/>
        </p:nvSpPr>
        <p:spPr>
          <a:xfrm>
            <a:off x="3987713" y="3208077"/>
            <a:ext cx="530915" cy="261610"/>
          </a:xfrm>
          <a:prstGeom prst="rect">
            <a:avLst/>
          </a:prstGeom>
          <a:noFill/>
        </p:spPr>
        <p:txBody>
          <a:bodyPr wrap="none" rtlCol="0">
            <a:spAutoFit/>
          </a:bodyPr>
          <a:lstStyle/>
          <a:p>
            <a:r>
              <a:rPr lang="en-GB" sz="1100" dirty="0"/>
              <a:t>167.2</a:t>
            </a:r>
          </a:p>
        </p:txBody>
      </p:sp>
      <p:sp>
        <p:nvSpPr>
          <p:cNvPr id="24" name="TextBox 23">
            <a:extLst>
              <a:ext uri="{FF2B5EF4-FFF2-40B4-BE49-F238E27FC236}">
                <a16:creationId xmlns:a16="http://schemas.microsoft.com/office/drawing/2014/main" id="{B8BCDC11-17E0-44BB-93B9-C0BB149AE613}"/>
              </a:ext>
            </a:extLst>
          </p:cNvPr>
          <p:cNvSpPr txBox="1"/>
          <p:nvPr/>
        </p:nvSpPr>
        <p:spPr>
          <a:xfrm>
            <a:off x="6973759" y="4232627"/>
            <a:ext cx="457176" cy="261610"/>
          </a:xfrm>
          <a:prstGeom prst="rect">
            <a:avLst/>
          </a:prstGeom>
          <a:noFill/>
        </p:spPr>
        <p:txBody>
          <a:bodyPr wrap="none" rtlCol="0">
            <a:spAutoFit/>
          </a:bodyPr>
          <a:lstStyle/>
          <a:p>
            <a:r>
              <a:rPr lang="en-GB" sz="1100" dirty="0"/>
              <a:t>62.5</a:t>
            </a:r>
          </a:p>
        </p:txBody>
      </p:sp>
      <p:sp>
        <p:nvSpPr>
          <p:cNvPr id="25" name="Content Placeholder 2">
            <a:extLst>
              <a:ext uri="{FF2B5EF4-FFF2-40B4-BE49-F238E27FC236}">
                <a16:creationId xmlns:a16="http://schemas.microsoft.com/office/drawing/2014/main" id="{B8A61365-CDE3-4985-B6E3-8542061F987D}"/>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5" action="ppaction://hlinksldjump">
                  <a:extLst>
                    <a:ext uri="{A12FA001-AC4F-418D-AE19-62706E023703}">
                      <ahyp:hlinkClr xmlns:ahyp="http://schemas.microsoft.com/office/drawing/2018/hyperlinkcolor" val="tx"/>
                    </a:ext>
                  </a:extLst>
                </a:hlinkClick>
              </a:rPr>
              <a:t>Poverty, mental health, alcohol, drugs</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18870960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C30E561-6931-4D4E-93D2-F8F5CD52690E}"/>
              </a:ext>
            </a:extLst>
          </p:cNvPr>
          <p:cNvSpPr txBox="1"/>
          <p:nvPr/>
        </p:nvSpPr>
        <p:spPr>
          <a:xfrm>
            <a:off x="3699163" y="3029670"/>
            <a:ext cx="3042253" cy="600164"/>
          </a:xfrm>
          <a:prstGeom prst="rect">
            <a:avLst/>
          </a:prstGeom>
          <a:noFill/>
        </p:spPr>
        <p:txBody>
          <a:bodyPr wrap="square" rtlCol="0">
            <a:spAutoFit/>
          </a:bodyPr>
          <a:lstStyle/>
          <a:p>
            <a:r>
              <a:rPr lang="en-GB" sz="1400" b="1" u="sng" dirty="0">
                <a:solidFill>
                  <a:schemeClr val="tx1">
                    <a:lumMod val="65000"/>
                    <a:lumOff val="35000"/>
                  </a:schemeClr>
                </a:solidFill>
              </a:rPr>
              <a:t>Areas of Deprivation</a:t>
            </a:r>
          </a:p>
          <a:p>
            <a:pPr>
              <a:spcBef>
                <a:spcPts val="600"/>
              </a:spcBef>
            </a:pPr>
            <a:r>
              <a:rPr lang="en-GB" sz="1400" b="1" dirty="0">
                <a:solidFill>
                  <a:schemeClr val="tx1">
                    <a:lumMod val="65000"/>
                    <a:lumOff val="35000"/>
                  </a:schemeClr>
                </a:solidFill>
              </a:rPr>
              <a:t>Most income-deprived MSOAs</a:t>
            </a:r>
          </a:p>
        </p:txBody>
      </p:sp>
      <p:sp>
        <p:nvSpPr>
          <p:cNvPr id="5" name="Title 4">
            <a:extLst>
              <a:ext uri="{FF2B5EF4-FFF2-40B4-BE49-F238E27FC236}">
                <a16:creationId xmlns:a16="http://schemas.microsoft.com/office/drawing/2014/main" id="{027F692C-A4E2-4764-824F-0471D00195AF}"/>
              </a:ext>
            </a:extLst>
          </p:cNvPr>
          <p:cNvSpPr>
            <a:spLocks noGrp="1"/>
          </p:cNvSpPr>
          <p:nvPr>
            <p:ph type="title"/>
          </p:nvPr>
        </p:nvSpPr>
        <p:spPr>
          <a:xfrm>
            <a:off x="3699163" y="871702"/>
            <a:ext cx="7356985" cy="605133"/>
          </a:xfrm>
        </p:spPr>
        <p:txBody>
          <a:bodyPr/>
          <a:lstStyle/>
          <a:p>
            <a:r>
              <a:rPr lang="en-GB" dirty="0"/>
              <a:t>Higher rates of crime associated with higher density shopping areas and areas of deprivation</a:t>
            </a:r>
          </a:p>
        </p:txBody>
      </p:sp>
      <p:sp>
        <p:nvSpPr>
          <p:cNvPr id="6" name="Slide Number Placeholder 5">
            <a:extLst>
              <a:ext uri="{FF2B5EF4-FFF2-40B4-BE49-F238E27FC236}">
                <a16:creationId xmlns:a16="http://schemas.microsoft.com/office/drawing/2014/main" id="{29F93112-C721-4857-9EFA-48EF9E72CDE5}"/>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66</a:t>
            </a:fld>
            <a:endParaRPr lang="en-US" dirty="0"/>
          </a:p>
        </p:txBody>
      </p:sp>
      <p:sp>
        <p:nvSpPr>
          <p:cNvPr id="7" name="Footer Placeholder 6">
            <a:extLst>
              <a:ext uri="{FF2B5EF4-FFF2-40B4-BE49-F238E27FC236}">
                <a16:creationId xmlns:a16="http://schemas.microsoft.com/office/drawing/2014/main" id="{7306A742-3891-4493-B4EC-69E9BEFC9947}"/>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sp>
        <p:nvSpPr>
          <p:cNvPr id="8" name="Content Placeholder 3">
            <a:extLst>
              <a:ext uri="{FF2B5EF4-FFF2-40B4-BE49-F238E27FC236}">
                <a16:creationId xmlns:a16="http://schemas.microsoft.com/office/drawing/2014/main" id="{7E476B9B-3F9B-4409-BD42-383258E2FF68}"/>
              </a:ext>
            </a:extLst>
          </p:cNvPr>
          <p:cNvSpPr txBox="1">
            <a:spLocks/>
          </p:cNvSpPr>
          <p:nvPr/>
        </p:nvSpPr>
        <p:spPr>
          <a:xfrm>
            <a:off x="8161127" y="5199492"/>
            <a:ext cx="3494177" cy="1135148"/>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t>From data.police.uk  To explore this data </a:t>
            </a:r>
            <a:r>
              <a:rPr lang="en-GB" b="1" dirty="0"/>
              <a:t>and to see crime counts as well as rates</a:t>
            </a:r>
            <a:r>
              <a:rPr lang="en-GB" dirty="0"/>
              <a:t> visit our </a:t>
            </a:r>
            <a:r>
              <a:rPr lang="en-GB" dirty="0">
                <a:solidFill>
                  <a:srgbClr val="0070C0"/>
                </a:solidFill>
                <a:hlinkClick r:id="rId2">
                  <a:extLst>
                    <a:ext uri="{A12FA001-AC4F-418D-AE19-62706E023703}">
                      <ahyp:hlinkClr xmlns:ahyp="http://schemas.microsoft.com/office/drawing/2018/hyperlinkcolor" val="tx"/>
                    </a:ext>
                  </a:extLst>
                </a:hlinkClick>
              </a:rPr>
              <a:t>interactive dashboard</a:t>
            </a:r>
            <a:r>
              <a:rPr lang="en-GB" dirty="0">
                <a:solidFill>
                  <a:srgbClr val="0070C0"/>
                </a:solidFill>
              </a:rPr>
              <a:t>  </a:t>
            </a:r>
            <a:r>
              <a:rPr lang="en-GB" dirty="0"/>
              <a:t>There are 86 Middle Layer Super Output Areas in Oxfordshire similar in size to wards, see </a:t>
            </a:r>
            <a:r>
              <a:rPr lang="en-GB" dirty="0">
                <a:hlinkClick r:id="rId3"/>
              </a:rPr>
              <a:t>Oxfordshire MSOA map</a:t>
            </a:r>
            <a:endParaRPr lang="en-GB" dirty="0"/>
          </a:p>
        </p:txBody>
      </p:sp>
      <p:sp>
        <p:nvSpPr>
          <p:cNvPr id="28" name="TextBox 27">
            <a:extLst>
              <a:ext uri="{FF2B5EF4-FFF2-40B4-BE49-F238E27FC236}">
                <a16:creationId xmlns:a16="http://schemas.microsoft.com/office/drawing/2014/main" id="{0F30D9D1-F5B9-4877-8F9B-88544D13A98E}"/>
              </a:ext>
            </a:extLst>
          </p:cNvPr>
          <p:cNvSpPr txBox="1"/>
          <p:nvPr/>
        </p:nvSpPr>
        <p:spPr>
          <a:xfrm>
            <a:off x="10697903" y="6465623"/>
            <a:ext cx="630301" cy="369332"/>
          </a:xfrm>
          <a:prstGeom prst="rect">
            <a:avLst/>
          </a:prstGeom>
          <a:solidFill>
            <a:srgbClr val="92D050"/>
          </a:solidFill>
        </p:spPr>
        <p:txBody>
          <a:bodyPr wrap="none" rtlCol="0">
            <a:spAutoFit/>
          </a:bodyPr>
          <a:lstStyle/>
          <a:p>
            <a:r>
              <a:rPr lang="en-GB" dirty="0"/>
              <a:t>New</a:t>
            </a:r>
          </a:p>
        </p:txBody>
      </p:sp>
      <p:pic>
        <p:nvPicPr>
          <p:cNvPr id="3" name="Picture 2">
            <a:extLst>
              <a:ext uri="{FF2B5EF4-FFF2-40B4-BE49-F238E27FC236}">
                <a16:creationId xmlns:a16="http://schemas.microsoft.com/office/drawing/2014/main" id="{DD1D6589-825C-492E-A2DD-3E69C4F8F9FE}"/>
              </a:ext>
            </a:extLst>
          </p:cNvPr>
          <p:cNvPicPr>
            <a:picLocks noChangeAspect="1"/>
          </p:cNvPicPr>
          <p:nvPr/>
        </p:nvPicPr>
        <p:blipFill>
          <a:blip r:embed="rId4"/>
          <a:stretch>
            <a:fillRect/>
          </a:stretch>
        </p:blipFill>
        <p:spPr>
          <a:xfrm>
            <a:off x="3512177" y="3852696"/>
            <a:ext cx="3964948" cy="2378969"/>
          </a:xfrm>
          <a:prstGeom prst="rect">
            <a:avLst/>
          </a:prstGeom>
        </p:spPr>
      </p:pic>
      <p:sp>
        <p:nvSpPr>
          <p:cNvPr id="29" name="Content Placeholder 14">
            <a:extLst>
              <a:ext uri="{FF2B5EF4-FFF2-40B4-BE49-F238E27FC236}">
                <a16:creationId xmlns:a16="http://schemas.microsoft.com/office/drawing/2014/main" id="{26D5F259-40A6-4A37-9530-6AE17EEF034B}"/>
              </a:ext>
            </a:extLst>
          </p:cNvPr>
          <p:cNvSpPr txBox="1">
            <a:spLocks/>
          </p:cNvSpPr>
          <p:nvPr/>
        </p:nvSpPr>
        <p:spPr>
          <a:xfrm>
            <a:off x="3699162" y="1537085"/>
            <a:ext cx="3567661" cy="1625751"/>
          </a:xfrm>
          <a:prstGeom prst="rect">
            <a:avLst/>
          </a:prstGeom>
        </p:spPr>
        <p:txBody>
          <a:bodyPr vert="horz" lIns="91440" tIns="45720" rIns="91440" bIns="45720" rtlCol="0" anchor="t" anchorCtr="0">
            <a:normAutofit/>
          </a:bodyPr>
          <a:lstStyle>
            <a:lvl1pPr marL="285750" indent="-285750" algn="l" defTabSz="914400" rtl="0" eaLnBrk="1" latinLnBrk="0" hangingPunct="1">
              <a:lnSpc>
                <a:spcPct val="90000"/>
              </a:lnSpc>
              <a:spcBef>
                <a:spcPts val="1200"/>
              </a:spcBef>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1pPr>
            <a:lvl2pPr marL="7886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2pPr>
            <a:lvl3pPr marL="1245870" indent="-285750" algn="l" defTabSz="914400" rtl="0" eaLnBrk="1" latinLnBrk="0" hangingPunct="1">
              <a:lnSpc>
                <a:spcPct val="90000"/>
              </a:lnSpc>
              <a:spcBef>
                <a:spcPts val="250"/>
              </a:spcBef>
              <a:spcAft>
                <a:spcPts val="250"/>
              </a:spcAft>
              <a:buClr>
                <a:schemeClr val="accent3">
                  <a:lumMod val="75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3pPr>
            <a:lvl4pPr marL="1703070" indent="-285750" algn="l" defTabSz="914400" rtl="0" eaLnBrk="1" latinLnBrk="0" hangingPunct="1">
              <a:lnSpc>
                <a:spcPct val="90000"/>
              </a:lnSpc>
              <a:spcBef>
                <a:spcPts val="250"/>
              </a:spcBef>
              <a:spcAft>
                <a:spcPts val="250"/>
              </a:spcAft>
              <a:buClr>
                <a:schemeClr val="accent3">
                  <a:lumMod val="60000"/>
                  <a:lumOff val="4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4pPr>
            <a:lvl5pPr marL="21602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ts val="600"/>
              </a:spcBef>
              <a:spcAft>
                <a:spcPts val="600"/>
              </a:spcAft>
              <a:buNone/>
            </a:pPr>
            <a:r>
              <a:rPr lang="en-GB" b="1" u="sng" dirty="0">
                <a:latin typeface="+mn-lt"/>
              </a:rPr>
              <a:t>Shopping areas</a:t>
            </a:r>
          </a:p>
          <a:p>
            <a:pPr marL="0" indent="0">
              <a:spcBef>
                <a:spcPts val="600"/>
              </a:spcBef>
              <a:spcAft>
                <a:spcPts val="1200"/>
              </a:spcAft>
              <a:buNone/>
            </a:pPr>
            <a:r>
              <a:rPr lang="en-GB" dirty="0"/>
              <a:t>MSOAs covering Oxfordshire’s main shopping areas are:  Banbury </a:t>
            </a:r>
            <a:r>
              <a:rPr lang="en-GB" dirty="0" err="1"/>
              <a:t>Grimsbury</a:t>
            </a:r>
            <a:r>
              <a:rPr lang="en-GB" dirty="0"/>
              <a:t>, Bicester South (including Bicester Village), Oxford Central, Cowley South &amp; Iffley, Abingdon Town</a:t>
            </a:r>
          </a:p>
        </p:txBody>
      </p:sp>
      <p:sp>
        <p:nvSpPr>
          <p:cNvPr id="13" name="TextBox 12">
            <a:extLst>
              <a:ext uri="{FF2B5EF4-FFF2-40B4-BE49-F238E27FC236}">
                <a16:creationId xmlns:a16="http://schemas.microsoft.com/office/drawing/2014/main" id="{DA4B4EB1-EB71-4408-942E-3B4101364227}"/>
              </a:ext>
            </a:extLst>
          </p:cNvPr>
          <p:cNvSpPr txBox="1"/>
          <p:nvPr/>
        </p:nvSpPr>
        <p:spPr>
          <a:xfrm>
            <a:off x="9151459" y="1653047"/>
            <a:ext cx="1904689" cy="338554"/>
          </a:xfrm>
          <a:prstGeom prst="rect">
            <a:avLst/>
          </a:prstGeom>
          <a:noFill/>
        </p:spPr>
        <p:txBody>
          <a:bodyPr wrap="none" rtlCol="0">
            <a:spAutoFit/>
          </a:bodyPr>
          <a:lstStyle/>
          <a:p>
            <a:r>
              <a:rPr lang="en-GB" sz="1600" dirty="0"/>
              <a:t>All crime </a:t>
            </a:r>
            <a:r>
              <a:rPr lang="en-GB" sz="1400" dirty="0"/>
              <a:t>Jan-Dec21</a:t>
            </a:r>
            <a:endParaRPr lang="en-GB" sz="1600" dirty="0"/>
          </a:p>
        </p:txBody>
      </p:sp>
      <p:sp>
        <p:nvSpPr>
          <p:cNvPr id="14" name="TextBox 13">
            <a:extLst>
              <a:ext uri="{FF2B5EF4-FFF2-40B4-BE49-F238E27FC236}">
                <a16:creationId xmlns:a16="http://schemas.microsoft.com/office/drawing/2014/main" id="{591868BB-9E36-4239-86C4-56FD67A0D7EA}"/>
              </a:ext>
            </a:extLst>
          </p:cNvPr>
          <p:cNvSpPr txBox="1"/>
          <p:nvPr/>
        </p:nvSpPr>
        <p:spPr>
          <a:xfrm>
            <a:off x="11093933" y="1989833"/>
            <a:ext cx="561372" cy="276999"/>
          </a:xfrm>
          <a:prstGeom prst="rect">
            <a:avLst/>
          </a:prstGeom>
          <a:noFill/>
        </p:spPr>
        <p:txBody>
          <a:bodyPr wrap="none" rtlCol="0">
            <a:spAutoFit/>
          </a:bodyPr>
          <a:lstStyle/>
          <a:p>
            <a:r>
              <a:rPr lang="en-GB" sz="1200" dirty="0"/>
              <a:t>185.0</a:t>
            </a:r>
          </a:p>
        </p:txBody>
      </p:sp>
      <p:sp>
        <p:nvSpPr>
          <p:cNvPr id="20" name="Rectangle 19">
            <a:extLst>
              <a:ext uri="{FF2B5EF4-FFF2-40B4-BE49-F238E27FC236}">
                <a16:creationId xmlns:a16="http://schemas.microsoft.com/office/drawing/2014/main" id="{E7E88ACC-B6F4-49DD-BB40-F4B1A72EEA3B}"/>
              </a:ext>
            </a:extLst>
          </p:cNvPr>
          <p:cNvSpPr/>
          <p:nvPr/>
        </p:nvSpPr>
        <p:spPr>
          <a:xfrm>
            <a:off x="5104104" y="1637414"/>
            <a:ext cx="142640" cy="118409"/>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07064B2C-B288-429C-9FA6-B98BC58BA433}"/>
              </a:ext>
            </a:extLst>
          </p:cNvPr>
          <p:cNvPicPr>
            <a:picLocks noChangeAspect="1"/>
          </p:cNvPicPr>
          <p:nvPr/>
        </p:nvPicPr>
        <p:blipFill>
          <a:blip r:embed="rId5"/>
          <a:stretch>
            <a:fillRect/>
          </a:stretch>
        </p:blipFill>
        <p:spPr>
          <a:xfrm>
            <a:off x="8107720" y="1986487"/>
            <a:ext cx="3067050" cy="2819400"/>
          </a:xfrm>
          <a:prstGeom prst="rect">
            <a:avLst/>
          </a:prstGeom>
        </p:spPr>
      </p:pic>
      <p:sp>
        <p:nvSpPr>
          <p:cNvPr id="30" name="Rectangle 29">
            <a:extLst>
              <a:ext uri="{FF2B5EF4-FFF2-40B4-BE49-F238E27FC236}">
                <a16:creationId xmlns:a16="http://schemas.microsoft.com/office/drawing/2014/main" id="{283BA2C5-4AF0-4DB9-8585-928E4083C982}"/>
              </a:ext>
            </a:extLst>
          </p:cNvPr>
          <p:cNvSpPr/>
          <p:nvPr/>
        </p:nvSpPr>
        <p:spPr>
          <a:xfrm>
            <a:off x="6304236" y="3398270"/>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7A4F25A1-0551-4BAA-BBB3-F4449C2C9BA7}"/>
              </a:ext>
            </a:extLst>
          </p:cNvPr>
          <p:cNvSpPr/>
          <p:nvPr/>
        </p:nvSpPr>
        <p:spPr>
          <a:xfrm>
            <a:off x="8161128" y="2069127"/>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0F1E2DDB-2B6A-4D13-82CA-992971C122B5}"/>
              </a:ext>
            </a:extLst>
          </p:cNvPr>
          <p:cNvSpPr/>
          <p:nvPr/>
        </p:nvSpPr>
        <p:spPr>
          <a:xfrm>
            <a:off x="8465666" y="2266832"/>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282B044-1819-42BC-ACC5-A9AD0383888E}"/>
              </a:ext>
            </a:extLst>
          </p:cNvPr>
          <p:cNvSpPr/>
          <p:nvPr/>
        </p:nvSpPr>
        <p:spPr>
          <a:xfrm>
            <a:off x="8465666" y="2665586"/>
            <a:ext cx="142640" cy="118409"/>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EE92747E-31D4-43ED-8A10-3C6109124739}"/>
              </a:ext>
            </a:extLst>
          </p:cNvPr>
          <p:cNvSpPr/>
          <p:nvPr/>
        </p:nvSpPr>
        <p:spPr>
          <a:xfrm>
            <a:off x="8465666" y="2844245"/>
            <a:ext cx="142640" cy="118409"/>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FC3DB883-7124-4A82-9E6D-0139FC7A17DD}"/>
              </a:ext>
            </a:extLst>
          </p:cNvPr>
          <p:cNvSpPr/>
          <p:nvPr/>
        </p:nvSpPr>
        <p:spPr>
          <a:xfrm>
            <a:off x="7938376" y="2069126"/>
            <a:ext cx="142640" cy="118409"/>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1EC21B2-DF3B-435D-840B-AF2008F636D6}"/>
              </a:ext>
            </a:extLst>
          </p:cNvPr>
          <p:cNvSpPr/>
          <p:nvPr/>
        </p:nvSpPr>
        <p:spPr>
          <a:xfrm>
            <a:off x="8276095" y="3029670"/>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39D2A45C-E7A9-4684-A457-050869214969}"/>
              </a:ext>
            </a:extLst>
          </p:cNvPr>
          <p:cNvSpPr/>
          <p:nvPr/>
        </p:nvSpPr>
        <p:spPr>
          <a:xfrm>
            <a:off x="8081016" y="3417623"/>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03C53D30-0EA0-45B1-8BA8-F6EFE4CF1612}"/>
              </a:ext>
            </a:extLst>
          </p:cNvPr>
          <p:cNvSpPr/>
          <p:nvPr/>
        </p:nvSpPr>
        <p:spPr>
          <a:xfrm>
            <a:off x="8018488" y="3618671"/>
            <a:ext cx="142640" cy="118409"/>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BEDFA3A2-45C3-4C69-9777-7671FA00FE08}"/>
              </a:ext>
            </a:extLst>
          </p:cNvPr>
          <p:cNvSpPr/>
          <p:nvPr/>
        </p:nvSpPr>
        <p:spPr>
          <a:xfrm>
            <a:off x="8536986" y="3789457"/>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45D401CF-1714-48CF-B72F-FDBBA54266E4}"/>
              </a:ext>
            </a:extLst>
          </p:cNvPr>
          <p:cNvSpPr/>
          <p:nvPr/>
        </p:nvSpPr>
        <p:spPr>
          <a:xfrm>
            <a:off x="8779921" y="3990956"/>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EBD83F05-6C78-4D2F-A2B3-F8611DFAF8CE}"/>
              </a:ext>
            </a:extLst>
          </p:cNvPr>
          <p:cNvSpPr/>
          <p:nvPr/>
        </p:nvSpPr>
        <p:spPr>
          <a:xfrm>
            <a:off x="8851241" y="4183402"/>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6B18659-82A5-4C6C-BD2F-B732C8A2E0ED}"/>
              </a:ext>
            </a:extLst>
          </p:cNvPr>
          <p:cNvSpPr/>
          <p:nvPr/>
        </p:nvSpPr>
        <p:spPr>
          <a:xfrm>
            <a:off x="8323026" y="4379753"/>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35BD11F3-5F8E-476F-9981-46F3836CA80C}"/>
              </a:ext>
            </a:extLst>
          </p:cNvPr>
          <p:cNvSpPr txBox="1"/>
          <p:nvPr/>
        </p:nvSpPr>
        <p:spPr>
          <a:xfrm>
            <a:off x="5783671" y="3702170"/>
            <a:ext cx="1720158" cy="246221"/>
          </a:xfrm>
          <a:prstGeom prst="rect">
            <a:avLst/>
          </a:prstGeom>
          <a:noFill/>
        </p:spPr>
        <p:txBody>
          <a:bodyPr wrap="square" rtlCol="0">
            <a:spAutoFit/>
          </a:bodyPr>
          <a:lstStyle/>
          <a:p>
            <a:r>
              <a:rPr lang="en-GB" sz="1000" dirty="0"/>
              <a:t>income deprivation score</a:t>
            </a:r>
          </a:p>
        </p:txBody>
      </p:sp>
      <p:sp>
        <p:nvSpPr>
          <p:cNvPr id="43" name="TextBox 42">
            <a:extLst>
              <a:ext uri="{FF2B5EF4-FFF2-40B4-BE49-F238E27FC236}">
                <a16:creationId xmlns:a16="http://schemas.microsoft.com/office/drawing/2014/main" id="{9D67931C-B522-465E-9968-B4D7A720566D}"/>
              </a:ext>
            </a:extLst>
          </p:cNvPr>
          <p:cNvSpPr txBox="1"/>
          <p:nvPr/>
        </p:nvSpPr>
        <p:spPr>
          <a:xfrm>
            <a:off x="9409089" y="4805851"/>
            <a:ext cx="1919115" cy="276999"/>
          </a:xfrm>
          <a:prstGeom prst="rect">
            <a:avLst/>
          </a:prstGeom>
          <a:noFill/>
        </p:spPr>
        <p:txBody>
          <a:bodyPr wrap="none" rtlCol="0">
            <a:spAutoFit/>
          </a:bodyPr>
          <a:lstStyle/>
          <a:p>
            <a:r>
              <a:rPr lang="en-GB" sz="1200" dirty="0"/>
              <a:t>Rate per 1000 population</a:t>
            </a:r>
          </a:p>
        </p:txBody>
      </p:sp>
      <p:sp>
        <p:nvSpPr>
          <p:cNvPr id="44" name="Rectangle 43">
            <a:extLst>
              <a:ext uri="{FF2B5EF4-FFF2-40B4-BE49-F238E27FC236}">
                <a16:creationId xmlns:a16="http://schemas.microsoft.com/office/drawing/2014/main" id="{30982DD1-7AB1-49AC-8EEE-A7AB834EFC80}"/>
              </a:ext>
            </a:extLst>
          </p:cNvPr>
          <p:cNvSpPr/>
          <p:nvPr/>
        </p:nvSpPr>
        <p:spPr>
          <a:xfrm>
            <a:off x="8107720" y="3211343"/>
            <a:ext cx="142640" cy="118409"/>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Content Placeholder 2">
            <a:extLst>
              <a:ext uri="{FF2B5EF4-FFF2-40B4-BE49-F238E27FC236}">
                <a16:creationId xmlns:a16="http://schemas.microsoft.com/office/drawing/2014/main" id="{A7B78D72-8856-4309-BD29-EEF58ADBD7E0}"/>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6" action="ppaction://hlinksldjump">
                  <a:extLst>
                    <a:ext uri="{A12FA001-AC4F-418D-AE19-62706E023703}">
                      <ahyp:hlinkClr xmlns:ahyp="http://schemas.microsoft.com/office/drawing/2018/hyperlinkcolor" val="tx"/>
                    </a:ext>
                  </a:extLst>
                </a:hlinkClick>
              </a:rPr>
              <a:t>Poverty, mental health, alcohol, drugs</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20"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17341283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4562D826-E0EF-418F-BBEF-D181AC1F9FF2}"/>
              </a:ext>
            </a:extLst>
          </p:cNvPr>
          <p:cNvPicPr>
            <a:picLocks noChangeAspect="1"/>
          </p:cNvPicPr>
          <p:nvPr/>
        </p:nvPicPr>
        <p:blipFill>
          <a:blip r:embed="rId2"/>
          <a:stretch>
            <a:fillRect/>
          </a:stretch>
        </p:blipFill>
        <p:spPr>
          <a:xfrm>
            <a:off x="7794294" y="2178150"/>
            <a:ext cx="3133725" cy="1066800"/>
          </a:xfrm>
          <a:prstGeom prst="rect">
            <a:avLst/>
          </a:prstGeom>
        </p:spPr>
      </p:pic>
      <p:pic>
        <p:nvPicPr>
          <p:cNvPr id="47" name="Picture 46">
            <a:extLst>
              <a:ext uri="{FF2B5EF4-FFF2-40B4-BE49-F238E27FC236}">
                <a16:creationId xmlns:a16="http://schemas.microsoft.com/office/drawing/2014/main" id="{8DAD222B-333D-41ED-B089-0395EDC527BA}"/>
              </a:ext>
            </a:extLst>
          </p:cNvPr>
          <p:cNvPicPr>
            <a:picLocks noChangeAspect="1"/>
          </p:cNvPicPr>
          <p:nvPr/>
        </p:nvPicPr>
        <p:blipFill rotWithShape="1">
          <a:blip r:embed="rId3"/>
          <a:srcRect b="1786"/>
          <a:stretch/>
        </p:blipFill>
        <p:spPr>
          <a:xfrm>
            <a:off x="3762636" y="4321108"/>
            <a:ext cx="3181350" cy="1047750"/>
          </a:xfrm>
          <a:prstGeom prst="rect">
            <a:avLst/>
          </a:prstGeom>
        </p:spPr>
      </p:pic>
      <p:pic>
        <p:nvPicPr>
          <p:cNvPr id="15" name="Picture 14">
            <a:extLst>
              <a:ext uri="{FF2B5EF4-FFF2-40B4-BE49-F238E27FC236}">
                <a16:creationId xmlns:a16="http://schemas.microsoft.com/office/drawing/2014/main" id="{62AFCE4F-247F-4820-A2EF-74A4EA39FC8C}"/>
              </a:ext>
            </a:extLst>
          </p:cNvPr>
          <p:cNvPicPr>
            <a:picLocks noChangeAspect="1"/>
          </p:cNvPicPr>
          <p:nvPr/>
        </p:nvPicPr>
        <p:blipFill>
          <a:blip r:embed="rId4"/>
          <a:stretch>
            <a:fillRect/>
          </a:stretch>
        </p:blipFill>
        <p:spPr>
          <a:xfrm>
            <a:off x="3724536" y="2243752"/>
            <a:ext cx="3257550" cy="1047750"/>
          </a:xfrm>
          <a:prstGeom prst="rect">
            <a:avLst/>
          </a:prstGeom>
        </p:spPr>
      </p:pic>
      <p:sp>
        <p:nvSpPr>
          <p:cNvPr id="20" name="TextBox 19">
            <a:extLst>
              <a:ext uri="{FF2B5EF4-FFF2-40B4-BE49-F238E27FC236}">
                <a16:creationId xmlns:a16="http://schemas.microsoft.com/office/drawing/2014/main" id="{9CC8FE1A-85C0-4944-BC7E-12B70D5739AE}"/>
              </a:ext>
            </a:extLst>
          </p:cNvPr>
          <p:cNvSpPr txBox="1"/>
          <p:nvPr/>
        </p:nvSpPr>
        <p:spPr>
          <a:xfrm>
            <a:off x="4840549" y="1908365"/>
            <a:ext cx="1172116" cy="338554"/>
          </a:xfrm>
          <a:prstGeom prst="rect">
            <a:avLst/>
          </a:prstGeom>
          <a:noFill/>
        </p:spPr>
        <p:txBody>
          <a:bodyPr wrap="none" rtlCol="0">
            <a:spAutoFit/>
          </a:bodyPr>
          <a:lstStyle/>
          <a:p>
            <a:r>
              <a:rPr lang="en-GB" sz="1600" dirty="0"/>
              <a:t>Shoplifting</a:t>
            </a:r>
          </a:p>
        </p:txBody>
      </p:sp>
      <p:sp>
        <p:nvSpPr>
          <p:cNvPr id="23" name="TextBox 22">
            <a:extLst>
              <a:ext uri="{FF2B5EF4-FFF2-40B4-BE49-F238E27FC236}">
                <a16:creationId xmlns:a16="http://schemas.microsoft.com/office/drawing/2014/main" id="{CCCAFE45-24DC-4848-93F9-C36B44AA9EED}"/>
              </a:ext>
            </a:extLst>
          </p:cNvPr>
          <p:cNvSpPr txBox="1"/>
          <p:nvPr/>
        </p:nvSpPr>
        <p:spPr>
          <a:xfrm>
            <a:off x="6891963" y="2254959"/>
            <a:ext cx="481222" cy="276999"/>
          </a:xfrm>
          <a:prstGeom prst="rect">
            <a:avLst/>
          </a:prstGeom>
          <a:noFill/>
        </p:spPr>
        <p:txBody>
          <a:bodyPr wrap="none" rtlCol="0">
            <a:spAutoFit/>
          </a:bodyPr>
          <a:lstStyle/>
          <a:p>
            <a:r>
              <a:rPr lang="en-GB" sz="1200" dirty="0"/>
              <a:t>49.7</a:t>
            </a:r>
          </a:p>
        </p:txBody>
      </p:sp>
      <p:sp>
        <p:nvSpPr>
          <p:cNvPr id="26" name="TextBox 25">
            <a:extLst>
              <a:ext uri="{FF2B5EF4-FFF2-40B4-BE49-F238E27FC236}">
                <a16:creationId xmlns:a16="http://schemas.microsoft.com/office/drawing/2014/main" id="{775568AA-AAA2-4812-949C-72A626213B95}"/>
              </a:ext>
            </a:extLst>
          </p:cNvPr>
          <p:cNvSpPr txBox="1"/>
          <p:nvPr/>
        </p:nvSpPr>
        <p:spPr>
          <a:xfrm>
            <a:off x="4840549" y="3964945"/>
            <a:ext cx="2379961" cy="338554"/>
          </a:xfrm>
          <a:prstGeom prst="rect">
            <a:avLst/>
          </a:prstGeom>
          <a:noFill/>
        </p:spPr>
        <p:txBody>
          <a:bodyPr wrap="square" rtlCol="0">
            <a:spAutoFit/>
          </a:bodyPr>
          <a:lstStyle/>
          <a:p>
            <a:r>
              <a:rPr lang="en-GB" sz="1600" dirty="0"/>
              <a:t>Theft from the person</a:t>
            </a:r>
          </a:p>
        </p:txBody>
      </p:sp>
      <p:sp>
        <p:nvSpPr>
          <p:cNvPr id="27" name="TextBox 26">
            <a:extLst>
              <a:ext uri="{FF2B5EF4-FFF2-40B4-BE49-F238E27FC236}">
                <a16:creationId xmlns:a16="http://schemas.microsoft.com/office/drawing/2014/main" id="{3E932D6D-68A1-4859-BB77-99748ADD9FC9}"/>
              </a:ext>
            </a:extLst>
          </p:cNvPr>
          <p:cNvSpPr txBox="1"/>
          <p:nvPr/>
        </p:nvSpPr>
        <p:spPr>
          <a:xfrm>
            <a:off x="6825313" y="4354750"/>
            <a:ext cx="401072" cy="276999"/>
          </a:xfrm>
          <a:prstGeom prst="rect">
            <a:avLst/>
          </a:prstGeom>
          <a:noFill/>
        </p:spPr>
        <p:txBody>
          <a:bodyPr wrap="none" rtlCol="0">
            <a:spAutoFit/>
          </a:bodyPr>
          <a:lstStyle/>
          <a:p>
            <a:r>
              <a:rPr lang="en-GB" sz="1200" dirty="0"/>
              <a:t>8.3</a:t>
            </a:r>
          </a:p>
        </p:txBody>
      </p:sp>
      <p:sp>
        <p:nvSpPr>
          <p:cNvPr id="5" name="Title 4">
            <a:extLst>
              <a:ext uri="{FF2B5EF4-FFF2-40B4-BE49-F238E27FC236}">
                <a16:creationId xmlns:a16="http://schemas.microsoft.com/office/drawing/2014/main" id="{027F692C-A4E2-4764-824F-0471D00195AF}"/>
              </a:ext>
            </a:extLst>
          </p:cNvPr>
          <p:cNvSpPr>
            <a:spLocks noGrp="1"/>
          </p:cNvSpPr>
          <p:nvPr>
            <p:ph type="title"/>
          </p:nvPr>
        </p:nvSpPr>
        <p:spPr>
          <a:xfrm>
            <a:off x="3699163" y="871702"/>
            <a:ext cx="7554294" cy="1038225"/>
          </a:xfrm>
        </p:spPr>
        <p:txBody>
          <a:bodyPr/>
          <a:lstStyle/>
          <a:p>
            <a:r>
              <a:rPr lang="en-GB" dirty="0"/>
              <a:t>Some crime types more likely to be associated with shopping areas</a:t>
            </a:r>
          </a:p>
        </p:txBody>
      </p:sp>
      <p:sp>
        <p:nvSpPr>
          <p:cNvPr id="6" name="Slide Number Placeholder 5">
            <a:extLst>
              <a:ext uri="{FF2B5EF4-FFF2-40B4-BE49-F238E27FC236}">
                <a16:creationId xmlns:a16="http://schemas.microsoft.com/office/drawing/2014/main" id="{29F93112-C721-4857-9EFA-48EF9E72CDE5}"/>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67</a:t>
            </a:fld>
            <a:endParaRPr lang="en-US" dirty="0"/>
          </a:p>
        </p:txBody>
      </p:sp>
      <p:sp>
        <p:nvSpPr>
          <p:cNvPr id="7" name="Footer Placeholder 6">
            <a:extLst>
              <a:ext uri="{FF2B5EF4-FFF2-40B4-BE49-F238E27FC236}">
                <a16:creationId xmlns:a16="http://schemas.microsoft.com/office/drawing/2014/main" id="{7306A742-3891-4493-B4EC-69E9BEFC9947}"/>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sp>
        <p:nvSpPr>
          <p:cNvPr id="28" name="TextBox 27">
            <a:extLst>
              <a:ext uri="{FF2B5EF4-FFF2-40B4-BE49-F238E27FC236}">
                <a16:creationId xmlns:a16="http://schemas.microsoft.com/office/drawing/2014/main" id="{0F30D9D1-F5B9-4877-8F9B-88544D13A98E}"/>
              </a:ext>
            </a:extLst>
          </p:cNvPr>
          <p:cNvSpPr txBox="1"/>
          <p:nvPr/>
        </p:nvSpPr>
        <p:spPr>
          <a:xfrm>
            <a:off x="10697903" y="6465623"/>
            <a:ext cx="630301" cy="369332"/>
          </a:xfrm>
          <a:prstGeom prst="rect">
            <a:avLst/>
          </a:prstGeom>
          <a:solidFill>
            <a:srgbClr val="92D050"/>
          </a:solidFill>
        </p:spPr>
        <p:txBody>
          <a:bodyPr wrap="none" rtlCol="0">
            <a:spAutoFit/>
          </a:bodyPr>
          <a:lstStyle/>
          <a:p>
            <a:r>
              <a:rPr lang="en-GB" dirty="0"/>
              <a:t>New</a:t>
            </a:r>
          </a:p>
        </p:txBody>
      </p:sp>
      <p:sp>
        <p:nvSpPr>
          <p:cNvPr id="13" name="TextBox 12">
            <a:extLst>
              <a:ext uri="{FF2B5EF4-FFF2-40B4-BE49-F238E27FC236}">
                <a16:creationId xmlns:a16="http://schemas.microsoft.com/office/drawing/2014/main" id="{D460B066-4A93-41EB-ADA3-FE0CCE215D9B}"/>
              </a:ext>
            </a:extLst>
          </p:cNvPr>
          <p:cNvSpPr txBox="1"/>
          <p:nvPr/>
        </p:nvSpPr>
        <p:spPr>
          <a:xfrm>
            <a:off x="9624303" y="1315386"/>
            <a:ext cx="1919115" cy="461665"/>
          </a:xfrm>
          <a:prstGeom prst="rect">
            <a:avLst/>
          </a:prstGeom>
          <a:noFill/>
        </p:spPr>
        <p:txBody>
          <a:bodyPr wrap="none" rtlCol="0">
            <a:spAutoFit/>
          </a:bodyPr>
          <a:lstStyle/>
          <a:p>
            <a:r>
              <a:rPr lang="en-GB" sz="1200" dirty="0"/>
              <a:t>Jan-Dec21</a:t>
            </a:r>
          </a:p>
          <a:p>
            <a:r>
              <a:rPr lang="en-GB" sz="1200" dirty="0"/>
              <a:t>Rate per 1000 population</a:t>
            </a:r>
          </a:p>
        </p:txBody>
      </p:sp>
      <p:sp>
        <p:nvSpPr>
          <p:cNvPr id="22" name="TextBox 21">
            <a:extLst>
              <a:ext uri="{FF2B5EF4-FFF2-40B4-BE49-F238E27FC236}">
                <a16:creationId xmlns:a16="http://schemas.microsoft.com/office/drawing/2014/main" id="{154026C2-8431-4D33-ABA8-E1E026A03F51}"/>
              </a:ext>
            </a:extLst>
          </p:cNvPr>
          <p:cNvSpPr txBox="1"/>
          <p:nvPr/>
        </p:nvSpPr>
        <p:spPr>
          <a:xfrm>
            <a:off x="8995490" y="3964945"/>
            <a:ext cx="1560813" cy="338554"/>
          </a:xfrm>
          <a:prstGeom prst="rect">
            <a:avLst/>
          </a:prstGeom>
          <a:noFill/>
        </p:spPr>
        <p:txBody>
          <a:bodyPr wrap="square" rtlCol="0">
            <a:spAutoFit/>
          </a:bodyPr>
          <a:lstStyle/>
          <a:p>
            <a:r>
              <a:rPr lang="en-GB" sz="1600" dirty="0"/>
              <a:t>Public order</a:t>
            </a:r>
          </a:p>
        </p:txBody>
      </p:sp>
      <p:sp>
        <p:nvSpPr>
          <p:cNvPr id="25" name="TextBox 24">
            <a:extLst>
              <a:ext uri="{FF2B5EF4-FFF2-40B4-BE49-F238E27FC236}">
                <a16:creationId xmlns:a16="http://schemas.microsoft.com/office/drawing/2014/main" id="{FC91BF8D-E363-4B26-AA03-4504CB51A921}"/>
              </a:ext>
            </a:extLst>
          </p:cNvPr>
          <p:cNvSpPr txBox="1"/>
          <p:nvPr/>
        </p:nvSpPr>
        <p:spPr>
          <a:xfrm>
            <a:off x="10942438" y="4231640"/>
            <a:ext cx="481222" cy="276999"/>
          </a:xfrm>
          <a:prstGeom prst="rect">
            <a:avLst/>
          </a:prstGeom>
          <a:noFill/>
        </p:spPr>
        <p:txBody>
          <a:bodyPr wrap="none" rtlCol="0">
            <a:spAutoFit/>
          </a:bodyPr>
          <a:lstStyle/>
          <a:p>
            <a:r>
              <a:rPr lang="en-GB" sz="1200" dirty="0"/>
              <a:t>29.4</a:t>
            </a:r>
          </a:p>
        </p:txBody>
      </p:sp>
      <p:sp>
        <p:nvSpPr>
          <p:cNvPr id="36" name="TextBox 35">
            <a:extLst>
              <a:ext uri="{FF2B5EF4-FFF2-40B4-BE49-F238E27FC236}">
                <a16:creationId xmlns:a16="http://schemas.microsoft.com/office/drawing/2014/main" id="{F171EA43-856E-4B98-8F33-F2D044312BB4}"/>
              </a:ext>
            </a:extLst>
          </p:cNvPr>
          <p:cNvSpPr txBox="1"/>
          <p:nvPr/>
        </p:nvSpPr>
        <p:spPr>
          <a:xfrm>
            <a:off x="8995490" y="1908365"/>
            <a:ext cx="1274708" cy="338554"/>
          </a:xfrm>
          <a:prstGeom prst="rect">
            <a:avLst/>
          </a:prstGeom>
          <a:noFill/>
        </p:spPr>
        <p:txBody>
          <a:bodyPr wrap="none" rtlCol="0">
            <a:spAutoFit/>
          </a:bodyPr>
          <a:lstStyle/>
          <a:p>
            <a:r>
              <a:rPr lang="en-GB" sz="1600" dirty="0"/>
              <a:t>Drug crimes</a:t>
            </a:r>
          </a:p>
        </p:txBody>
      </p:sp>
      <p:sp>
        <p:nvSpPr>
          <p:cNvPr id="38" name="TextBox 37">
            <a:extLst>
              <a:ext uri="{FF2B5EF4-FFF2-40B4-BE49-F238E27FC236}">
                <a16:creationId xmlns:a16="http://schemas.microsoft.com/office/drawing/2014/main" id="{40156315-FA35-480F-A614-94862B7F9E01}"/>
              </a:ext>
            </a:extLst>
          </p:cNvPr>
          <p:cNvSpPr txBox="1"/>
          <p:nvPr/>
        </p:nvSpPr>
        <p:spPr>
          <a:xfrm>
            <a:off x="10906225" y="2210862"/>
            <a:ext cx="481222" cy="276999"/>
          </a:xfrm>
          <a:prstGeom prst="rect">
            <a:avLst/>
          </a:prstGeom>
          <a:noFill/>
        </p:spPr>
        <p:txBody>
          <a:bodyPr wrap="none" rtlCol="0">
            <a:spAutoFit/>
          </a:bodyPr>
          <a:lstStyle/>
          <a:p>
            <a:r>
              <a:rPr lang="en-GB" sz="1200" dirty="0"/>
              <a:t>11.9</a:t>
            </a:r>
          </a:p>
        </p:txBody>
      </p:sp>
      <p:sp>
        <p:nvSpPr>
          <p:cNvPr id="39" name="Rectangle 38">
            <a:extLst>
              <a:ext uri="{FF2B5EF4-FFF2-40B4-BE49-F238E27FC236}">
                <a16:creationId xmlns:a16="http://schemas.microsoft.com/office/drawing/2014/main" id="{775AE229-11F7-4FB3-9B64-390848EED942}"/>
              </a:ext>
            </a:extLst>
          </p:cNvPr>
          <p:cNvSpPr/>
          <p:nvPr/>
        </p:nvSpPr>
        <p:spPr>
          <a:xfrm>
            <a:off x="4066056" y="2546976"/>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401FA07C-1E98-466A-A721-24AA391D8EAE}"/>
              </a:ext>
            </a:extLst>
          </p:cNvPr>
          <p:cNvSpPr/>
          <p:nvPr/>
        </p:nvSpPr>
        <p:spPr>
          <a:xfrm>
            <a:off x="4066056" y="2349362"/>
            <a:ext cx="142640" cy="118409"/>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408770B9-9657-48DC-8FBC-13ACD0238ED7}"/>
              </a:ext>
            </a:extLst>
          </p:cNvPr>
          <p:cNvSpPr/>
          <p:nvPr/>
        </p:nvSpPr>
        <p:spPr>
          <a:xfrm>
            <a:off x="3724536" y="2920932"/>
            <a:ext cx="142640" cy="118409"/>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35B77BC4-D0FC-4950-8CC6-F519F7BA268B}"/>
              </a:ext>
            </a:extLst>
          </p:cNvPr>
          <p:cNvSpPr/>
          <p:nvPr/>
        </p:nvSpPr>
        <p:spPr>
          <a:xfrm>
            <a:off x="4066056" y="3095355"/>
            <a:ext cx="142640" cy="118409"/>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E4ACDB98-3E6B-497C-9E08-B40B6B89C92A}"/>
              </a:ext>
            </a:extLst>
          </p:cNvPr>
          <p:cNvSpPr/>
          <p:nvPr/>
        </p:nvSpPr>
        <p:spPr>
          <a:xfrm>
            <a:off x="3923416" y="2727512"/>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6D808870-A489-49C5-B298-54C297845F8F}"/>
              </a:ext>
            </a:extLst>
          </p:cNvPr>
          <p:cNvGrpSpPr/>
          <p:nvPr/>
        </p:nvGrpSpPr>
        <p:grpSpPr>
          <a:xfrm>
            <a:off x="3829168" y="1327574"/>
            <a:ext cx="1656196" cy="461665"/>
            <a:chOff x="3994736" y="1282922"/>
            <a:chExt cx="1656196" cy="461665"/>
          </a:xfrm>
        </p:grpSpPr>
        <p:sp>
          <p:nvSpPr>
            <p:cNvPr id="44" name="Rectangle 43">
              <a:extLst>
                <a:ext uri="{FF2B5EF4-FFF2-40B4-BE49-F238E27FC236}">
                  <a16:creationId xmlns:a16="http://schemas.microsoft.com/office/drawing/2014/main" id="{99DB997C-073D-41F3-857D-39D478EB7AD4}"/>
                </a:ext>
              </a:extLst>
            </p:cNvPr>
            <p:cNvSpPr/>
            <p:nvPr/>
          </p:nvSpPr>
          <p:spPr>
            <a:xfrm>
              <a:off x="3994736" y="1553688"/>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4DF5F8E1-CE63-486C-B9F9-C7B635FF2F6D}"/>
                </a:ext>
              </a:extLst>
            </p:cNvPr>
            <p:cNvSpPr/>
            <p:nvPr/>
          </p:nvSpPr>
          <p:spPr>
            <a:xfrm>
              <a:off x="3994736" y="1356074"/>
              <a:ext cx="142640" cy="118409"/>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B6838E8-0C30-44DB-B0B4-FF8D486C86C1}"/>
                </a:ext>
              </a:extLst>
            </p:cNvPr>
            <p:cNvSpPr txBox="1"/>
            <p:nvPr/>
          </p:nvSpPr>
          <p:spPr>
            <a:xfrm>
              <a:off x="4137376" y="1282922"/>
              <a:ext cx="1513556" cy="461665"/>
            </a:xfrm>
            <a:prstGeom prst="rect">
              <a:avLst/>
            </a:prstGeom>
            <a:noFill/>
          </p:spPr>
          <p:txBody>
            <a:bodyPr wrap="none" rtlCol="0">
              <a:spAutoFit/>
            </a:bodyPr>
            <a:lstStyle/>
            <a:p>
              <a:r>
                <a:rPr lang="en-GB" sz="1200" dirty="0"/>
                <a:t>Shopping areas</a:t>
              </a:r>
            </a:p>
            <a:p>
              <a:r>
                <a:rPr lang="en-GB" sz="1200" dirty="0"/>
                <a:t>Area of deprivation</a:t>
              </a:r>
            </a:p>
          </p:txBody>
        </p:sp>
      </p:grpSp>
      <p:sp>
        <p:nvSpPr>
          <p:cNvPr id="48" name="Rectangle 47">
            <a:extLst>
              <a:ext uri="{FF2B5EF4-FFF2-40B4-BE49-F238E27FC236}">
                <a16:creationId xmlns:a16="http://schemas.microsoft.com/office/drawing/2014/main" id="{45B94F12-8CDA-40F3-8502-89232965839D}"/>
              </a:ext>
            </a:extLst>
          </p:cNvPr>
          <p:cNvSpPr/>
          <p:nvPr/>
        </p:nvSpPr>
        <p:spPr>
          <a:xfrm>
            <a:off x="4066056" y="4411185"/>
            <a:ext cx="142640" cy="118409"/>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5FEC2633-30A4-4803-BB43-F9F010ED74D1}"/>
              </a:ext>
            </a:extLst>
          </p:cNvPr>
          <p:cNvSpPr/>
          <p:nvPr/>
        </p:nvSpPr>
        <p:spPr>
          <a:xfrm>
            <a:off x="3804648" y="4624173"/>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9EE79B5C-E49D-4A09-9B35-A540BE7A182E}"/>
              </a:ext>
            </a:extLst>
          </p:cNvPr>
          <p:cNvSpPr/>
          <p:nvPr/>
        </p:nvSpPr>
        <p:spPr>
          <a:xfrm>
            <a:off x="3581896" y="4624172"/>
            <a:ext cx="142640" cy="118409"/>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7F2A2CD2-DA50-4043-9580-2CCE9374E666}"/>
              </a:ext>
            </a:extLst>
          </p:cNvPr>
          <p:cNvSpPr/>
          <p:nvPr/>
        </p:nvSpPr>
        <p:spPr>
          <a:xfrm>
            <a:off x="4066056" y="4994225"/>
            <a:ext cx="142640" cy="118409"/>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26E43D7C-BCA8-4BFC-B516-8B917EA36EEA}"/>
              </a:ext>
            </a:extLst>
          </p:cNvPr>
          <p:cNvSpPr/>
          <p:nvPr/>
        </p:nvSpPr>
        <p:spPr>
          <a:xfrm>
            <a:off x="3699163" y="5209354"/>
            <a:ext cx="142640" cy="118409"/>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FF4A2F24-5533-4B62-B1F2-E96057A09589}"/>
              </a:ext>
            </a:extLst>
          </p:cNvPr>
          <p:cNvSpPr/>
          <p:nvPr/>
        </p:nvSpPr>
        <p:spPr>
          <a:xfrm>
            <a:off x="8177093" y="2487861"/>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64F3DA41-67E6-4DA8-B348-B71024878138}"/>
              </a:ext>
            </a:extLst>
          </p:cNvPr>
          <p:cNvSpPr/>
          <p:nvPr/>
        </p:nvSpPr>
        <p:spPr>
          <a:xfrm>
            <a:off x="8179135" y="2708422"/>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2A10F311-534C-4CF3-9885-EEE9D8FF52BF}"/>
              </a:ext>
            </a:extLst>
          </p:cNvPr>
          <p:cNvSpPr/>
          <p:nvPr/>
        </p:nvSpPr>
        <p:spPr>
          <a:xfrm>
            <a:off x="7855939" y="2861727"/>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5371C294-F8CE-4CE0-937D-75F2B8E8BA1C}"/>
              </a:ext>
            </a:extLst>
          </p:cNvPr>
          <p:cNvSpPr/>
          <p:nvPr/>
        </p:nvSpPr>
        <p:spPr>
          <a:xfrm>
            <a:off x="7633187" y="2861726"/>
            <a:ext cx="142640" cy="118409"/>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F91707AD-5414-4636-990B-2164FA44CC24}"/>
              </a:ext>
            </a:extLst>
          </p:cNvPr>
          <p:cNvSpPr/>
          <p:nvPr/>
        </p:nvSpPr>
        <p:spPr>
          <a:xfrm>
            <a:off x="8168017" y="3052462"/>
            <a:ext cx="142640" cy="118409"/>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3953ECA8-89CA-4072-B76E-030E2F0AF77B}"/>
              </a:ext>
            </a:extLst>
          </p:cNvPr>
          <p:cNvSpPr/>
          <p:nvPr/>
        </p:nvSpPr>
        <p:spPr>
          <a:xfrm>
            <a:off x="7713299" y="2315353"/>
            <a:ext cx="142640" cy="118409"/>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3" name="Picture 62">
            <a:extLst>
              <a:ext uri="{FF2B5EF4-FFF2-40B4-BE49-F238E27FC236}">
                <a16:creationId xmlns:a16="http://schemas.microsoft.com/office/drawing/2014/main" id="{D0BFA652-2D97-46E8-9F59-66C77CB8AB97}"/>
              </a:ext>
            </a:extLst>
          </p:cNvPr>
          <p:cNvPicPr>
            <a:picLocks noChangeAspect="1"/>
          </p:cNvPicPr>
          <p:nvPr/>
        </p:nvPicPr>
        <p:blipFill>
          <a:blip r:embed="rId5"/>
          <a:stretch>
            <a:fillRect/>
          </a:stretch>
        </p:blipFill>
        <p:spPr>
          <a:xfrm>
            <a:off x="7774553" y="4255430"/>
            <a:ext cx="3238500" cy="1000125"/>
          </a:xfrm>
          <a:prstGeom prst="rect">
            <a:avLst/>
          </a:prstGeom>
        </p:spPr>
      </p:pic>
      <p:sp>
        <p:nvSpPr>
          <p:cNvPr id="64" name="Rectangle 63">
            <a:extLst>
              <a:ext uri="{FF2B5EF4-FFF2-40B4-BE49-F238E27FC236}">
                <a16:creationId xmlns:a16="http://schemas.microsoft.com/office/drawing/2014/main" id="{587263D4-1F60-4998-913A-D48E5354D73E}"/>
              </a:ext>
            </a:extLst>
          </p:cNvPr>
          <p:cNvSpPr/>
          <p:nvPr/>
        </p:nvSpPr>
        <p:spPr>
          <a:xfrm>
            <a:off x="8105773" y="4326199"/>
            <a:ext cx="142640" cy="118409"/>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B4F51CC1-7FF5-47A6-A5E1-7CA1212D7D15}"/>
              </a:ext>
            </a:extLst>
          </p:cNvPr>
          <p:cNvSpPr/>
          <p:nvPr/>
        </p:nvSpPr>
        <p:spPr>
          <a:xfrm>
            <a:off x="7886021" y="4529594"/>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0A6797AC-D8C4-4CCC-8CD1-DFAD49772466}"/>
              </a:ext>
            </a:extLst>
          </p:cNvPr>
          <p:cNvSpPr/>
          <p:nvPr/>
        </p:nvSpPr>
        <p:spPr>
          <a:xfrm>
            <a:off x="7663269" y="4529593"/>
            <a:ext cx="142640" cy="118409"/>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E5F78118-5AA3-4863-8D5B-4981C311E4B1}"/>
              </a:ext>
            </a:extLst>
          </p:cNvPr>
          <p:cNvSpPr/>
          <p:nvPr/>
        </p:nvSpPr>
        <p:spPr>
          <a:xfrm>
            <a:off x="8168017" y="4704076"/>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26E97C9F-B872-4EAE-ABCC-52F30BD13438}"/>
              </a:ext>
            </a:extLst>
          </p:cNvPr>
          <p:cNvSpPr/>
          <p:nvPr/>
        </p:nvSpPr>
        <p:spPr>
          <a:xfrm>
            <a:off x="7691877" y="5094523"/>
            <a:ext cx="142640" cy="118409"/>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Content Placeholder 3">
            <a:extLst>
              <a:ext uri="{FF2B5EF4-FFF2-40B4-BE49-F238E27FC236}">
                <a16:creationId xmlns:a16="http://schemas.microsoft.com/office/drawing/2014/main" id="{C4E9DA7E-4FAA-4A11-9B7F-637DCB10F0D5}"/>
              </a:ext>
            </a:extLst>
          </p:cNvPr>
          <p:cNvSpPr txBox="1">
            <a:spLocks/>
          </p:cNvSpPr>
          <p:nvPr/>
        </p:nvSpPr>
        <p:spPr>
          <a:xfrm>
            <a:off x="3492138" y="5604918"/>
            <a:ext cx="6132165" cy="729721"/>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t>From data.police.uk  To explore this data </a:t>
            </a:r>
            <a:r>
              <a:rPr lang="en-GB" b="1" dirty="0"/>
              <a:t>and to see crime counts as well as rates </a:t>
            </a:r>
            <a:r>
              <a:rPr lang="en-GB" dirty="0"/>
              <a:t>visit our </a:t>
            </a:r>
            <a:r>
              <a:rPr lang="en-GB" dirty="0">
                <a:solidFill>
                  <a:srgbClr val="0070C0"/>
                </a:solidFill>
                <a:hlinkClick r:id="rId6">
                  <a:extLst>
                    <a:ext uri="{A12FA001-AC4F-418D-AE19-62706E023703}">
                      <ahyp:hlinkClr xmlns:ahyp="http://schemas.microsoft.com/office/drawing/2018/hyperlinkcolor" val="tx"/>
                    </a:ext>
                  </a:extLst>
                </a:hlinkClick>
              </a:rPr>
              <a:t>interactive dashboard</a:t>
            </a:r>
            <a:r>
              <a:rPr lang="en-GB" dirty="0">
                <a:solidFill>
                  <a:srgbClr val="0070C0"/>
                </a:solidFill>
              </a:rPr>
              <a:t>  </a:t>
            </a:r>
            <a:r>
              <a:rPr lang="en-GB" dirty="0"/>
              <a:t>There are 86 Middle Layer Super Output Areas in Oxfordshire similar in size to wards, see </a:t>
            </a:r>
            <a:r>
              <a:rPr lang="en-GB" dirty="0">
                <a:hlinkClick r:id="rId7"/>
              </a:rPr>
              <a:t>Oxfordshire Insight guide to geography</a:t>
            </a:r>
            <a:endParaRPr lang="en-GB" dirty="0"/>
          </a:p>
        </p:txBody>
      </p:sp>
      <p:sp>
        <p:nvSpPr>
          <p:cNvPr id="53" name="Content Placeholder 2">
            <a:extLst>
              <a:ext uri="{FF2B5EF4-FFF2-40B4-BE49-F238E27FC236}">
                <a16:creationId xmlns:a16="http://schemas.microsoft.com/office/drawing/2014/main" id="{BE304D3F-DF79-4C6E-9F83-8E12FCE24937}"/>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8" action="ppaction://hlinksldjump">
                  <a:extLst>
                    <a:ext uri="{A12FA001-AC4F-418D-AE19-62706E023703}">
                      <ahyp:hlinkClr xmlns:ahyp="http://schemas.microsoft.com/office/drawing/2018/hyperlinkcolor" val="tx"/>
                    </a:ext>
                  </a:extLst>
                </a:hlinkClick>
              </a:rPr>
              <a:t>Poverty, mental health, alcohol, drugs</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20"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21"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22"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16849252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A4BF9-E194-4C0E-A04E-21B709B233EB}"/>
              </a:ext>
            </a:extLst>
          </p:cNvPr>
          <p:cNvPicPr>
            <a:picLocks noChangeAspect="1"/>
          </p:cNvPicPr>
          <p:nvPr/>
        </p:nvPicPr>
        <p:blipFill>
          <a:blip r:embed="rId2"/>
          <a:stretch>
            <a:fillRect/>
          </a:stretch>
        </p:blipFill>
        <p:spPr>
          <a:xfrm>
            <a:off x="3829168" y="2925493"/>
            <a:ext cx="3124200" cy="1962150"/>
          </a:xfrm>
          <a:prstGeom prst="rect">
            <a:avLst/>
          </a:prstGeom>
        </p:spPr>
      </p:pic>
      <p:sp>
        <p:nvSpPr>
          <p:cNvPr id="5" name="Title 4">
            <a:extLst>
              <a:ext uri="{FF2B5EF4-FFF2-40B4-BE49-F238E27FC236}">
                <a16:creationId xmlns:a16="http://schemas.microsoft.com/office/drawing/2014/main" id="{027F692C-A4E2-4764-824F-0471D00195AF}"/>
              </a:ext>
            </a:extLst>
          </p:cNvPr>
          <p:cNvSpPr>
            <a:spLocks noGrp="1"/>
          </p:cNvSpPr>
          <p:nvPr>
            <p:ph type="title"/>
          </p:nvPr>
        </p:nvSpPr>
        <p:spPr>
          <a:xfrm>
            <a:off x="3699164" y="871702"/>
            <a:ext cx="7873510" cy="584775"/>
          </a:xfrm>
        </p:spPr>
        <p:txBody>
          <a:bodyPr/>
          <a:lstStyle/>
          <a:p>
            <a:r>
              <a:rPr lang="en-GB" dirty="0"/>
              <a:t>Violent crimes more likely to be associated with areas of deprivation</a:t>
            </a:r>
          </a:p>
        </p:txBody>
      </p:sp>
      <p:sp>
        <p:nvSpPr>
          <p:cNvPr id="6" name="Slide Number Placeholder 5">
            <a:extLst>
              <a:ext uri="{FF2B5EF4-FFF2-40B4-BE49-F238E27FC236}">
                <a16:creationId xmlns:a16="http://schemas.microsoft.com/office/drawing/2014/main" id="{29F93112-C721-4857-9EFA-48EF9E72CDE5}"/>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68</a:t>
            </a:fld>
            <a:endParaRPr lang="en-US" dirty="0"/>
          </a:p>
        </p:txBody>
      </p:sp>
      <p:sp>
        <p:nvSpPr>
          <p:cNvPr id="7" name="Footer Placeholder 6">
            <a:extLst>
              <a:ext uri="{FF2B5EF4-FFF2-40B4-BE49-F238E27FC236}">
                <a16:creationId xmlns:a16="http://schemas.microsoft.com/office/drawing/2014/main" id="{7306A742-3891-4493-B4EC-69E9BEFC9947}"/>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sp>
        <p:nvSpPr>
          <p:cNvPr id="8" name="Content Placeholder 3">
            <a:extLst>
              <a:ext uri="{FF2B5EF4-FFF2-40B4-BE49-F238E27FC236}">
                <a16:creationId xmlns:a16="http://schemas.microsoft.com/office/drawing/2014/main" id="{7E476B9B-3F9B-4409-BD42-383258E2FF68}"/>
              </a:ext>
            </a:extLst>
          </p:cNvPr>
          <p:cNvSpPr txBox="1">
            <a:spLocks/>
          </p:cNvSpPr>
          <p:nvPr/>
        </p:nvSpPr>
        <p:spPr>
          <a:xfrm>
            <a:off x="3492138" y="5604918"/>
            <a:ext cx="6132165" cy="729721"/>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t>From data.police.uk  To explore this data </a:t>
            </a:r>
            <a:r>
              <a:rPr lang="en-GB" b="1" dirty="0"/>
              <a:t>and to see crime counts as well as rates </a:t>
            </a:r>
            <a:r>
              <a:rPr lang="en-GB" dirty="0"/>
              <a:t>visit our </a:t>
            </a:r>
            <a:r>
              <a:rPr lang="en-GB" dirty="0">
                <a:solidFill>
                  <a:srgbClr val="0070C0"/>
                </a:solidFill>
                <a:hlinkClick r:id="rId3">
                  <a:extLst>
                    <a:ext uri="{A12FA001-AC4F-418D-AE19-62706E023703}">
                      <ahyp:hlinkClr xmlns:ahyp="http://schemas.microsoft.com/office/drawing/2018/hyperlinkcolor" val="tx"/>
                    </a:ext>
                  </a:extLst>
                </a:hlinkClick>
              </a:rPr>
              <a:t>interactive dashboard</a:t>
            </a:r>
            <a:r>
              <a:rPr lang="en-GB" dirty="0">
                <a:solidFill>
                  <a:srgbClr val="0070C0"/>
                </a:solidFill>
              </a:rPr>
              <a:t>  </a:t>
            </a:r>
            <a:r>
              <a:rPr lang="en-GB" dirty="0"/>
              <a:t>There are 86 Middle Layer Super Output Areas in Oxfordshire similar in size to wards, see </a:t>
            </a:r>
            <a:r>
              <a:rPr lang="en-GB" dirty="0">
                <a:hlinkClick r:id="rId4"/>
              </a:rPr>
              <a:t>Oxfordshire Insight guide to geography</a:t>
            </a:r>
            <a:endParaRPr lang="en-GB" dirty="0"/>
          </a:p>
        </p:txBody>
      </p:sp>
      <p:sp>
        <p:nvSpPr>
          <p:cNvPr id="28" name="TextBox 27">
            <a:extLst>
              <a:ext uri="{FF2B5EF4-FFF2-40B4-BE49-F238E27FC236}">
                <a16:creationId xmlns:a16="http://schemas.microsoft.com/office/drawing/2014/main" id="{0F30D9D1-F5B9-4877-8F9B-88544D13A98E}"/>
              </a:ext>
            </a:extLst>
          </p:cNvPr>
          <p:cNvSpPr txBox="1"/>
          <p:nvPr/>
        </p:nvSpPr>
        <p:spPr>
          <a:xfrm>
            <a:off x="10697903" y="6465623"/>
            <a:ext cx="630301" cy="369332"/>
          </a:xfrm>
          <a:prstGeom prst="rect">
            <a:avLst/>
          </a:prstGeom>
          <a:solidFill>
            <a:srgbClr val="92D050"/>
          </a:solidFill>
        </p:spPr>
        <p:txBody>
          <a:bodyPr wrap="none" rtlCol="0">
            <a:spAutoFit/>
          </a:bodyPr>
          <a:lstStyle/>
          <a:p>
            <a:r>
              <a:rPr lang="en-GB" dirty="0"/>
              <a:t>New</a:t>
            </a:r>
          </a:p>
        </p:txBody>
      </p:sp>
      <p:sp>
        <p:nvSpPr>
          <p:cNvPr id="21" name="TextBox 20">
            <a:extLst>
              <a:ext uri="{FF2B5EF4-FFF2-40B4-BE49-F238E27FC236}">
                <a16:creationId xmlns:a16="http://schemas.microsoft.com/office/drawing/2014/main" id="{38512EF3-D7D5-4AA7-93D2-0854DB5EA56E}"/>
              </a:ext>
            </a:extLst>
          </p:cNvPr>
          <p:cNvSpPr txBox="1"/>
          <p:nvPr/>
        </p:nvSpPr>
        <p:spPr>
          <a:xfrm>
            <a:off x="4834961" y="2389135"/>
            <a:ext cx="1560813" cy="584775"/>
          </a:xfrm>
          <a:prstGeom prst="rect">
            <a:avLst/>
          </a:prstGeom>
          <a:noFill/>
        </p:spPr>
        <p:txBody>
          <a:bodyPr wrap="square" rtlCol="0">
            <a:spAutoFit/>
          </a:bodyPr>
          <a:lstStyle/>
          <a:p>
            <a:r>
              <a:rPr lang="en-GB" sz="1600" dirty="0"/>
              <a:t>Violence and sexual offence</a:t>
            </a:r>
          </a:p>
        </p:txBody>
      </p:sp>
      <p:sp>
        <p:nvSpPr>
          <p:cNvPr id="22" name="TextBox 21">
            <a:extLst>
              <a:ext uri="{FF2B5EF4-FFF2-40B4-BE49-F238E27FC236}">
                <a16:creationId xmlns:a16="http://schemas.microsoft.com/office/drawing/2014/main" id="{08A720F7-13E7-4672-B2CD-F6CC680B0EF4}"/>
              </a:ext>
            </a:extLst>
          </p:cNvPr>
          <p:cNvSpPr txBox="1"/>
          <p:nvPr/>
        </p:nvSpPr>
        <p:spPr>
          <a:xfrm>
            <a:off x="9093448" y="2389134"/>
            <a:ext cx="1455289" cy="584775"/>
          </a:xfrm>
          <a:prstGeom prst="rect">
            <a:avLst/>
          </a:prstGeom>
          <a:noFill/>
        </p:spPr>
        <p:txBody>
          <a:bodyPr wrap="square" rtlCol="0">
            <a:spAutoFit/>
          </a:bodyPr>
          <a:lstStyle/>
          <a:p>
            <a:r>
              <a:rPr lang="en-GB" sz="1600" dirty="0"/>
              <a:t>Possession of weapons</a:t>
            </a:r>
          </a:p>
        </p:txBody>
      </p:sp>
      <p:sp>
        <p:nvSpPr>
          <p:cNvPr id="24" name="TextBox 23">
            <a:extLst>
              <a:ext uri="{FF2B5EF4-FFF2-40B4-BE49-F238E27FC236}">
                <a16:creationId xmlns:a16="http://schemas.microsoft.com/office/drawing/2014/main" id="{D245268D-56DD-4524-A64E-DD5D786693D3}"/>
              </a:ext>
            </a:extLst>
          </p:cNvPr>
          <p:cNvSpPr txBox="1"/>
          <p:nvPr/>
        </p:nvSpPr>
        <p:spPr>
          <a:xfrm>
            <a:off x="11245254" y="2894616"/>
            <a:ext cx="401072" cy="276999"/>
          </a:xfrm>
          <a:prstGeom prst="rect">
            <a:avLst/>
          </a:prstGeom>
          <a:noFill/>
        </p:spPr>
        <p:txBody>
          <a:bodyPr wrap="none" rtlCol="0">
            <a:spAutoFit/>
          </a:bodyPr>
          <a:lstStyle/>
          <a:p>
            <a:r>
              <a:rPr lang="en-GB" sz="1200" dirty="0"/>
              <a:t>1.9</a:t>
            </a:r>
          </a:p>
        </p:txBody>
      </p:sp>
      <p:sp>
        <p:nvSpPr>
          <p:cNvPr id="25" name="TextBox 24">
            <a:extLst>
              <a:ext uri="{FF2B5EF4-FFF2-40B4-BE49-F238E27FC236}">
                <a16:creationId xmlns:a16="http://schemas.microsoft.com/office/drawing/2014/main" id="{A11F6CFD-C1D8-415C-A7B1-32EDD03EC0C8}"/>
              </a:ext>
            </a:extLst>
          </p:cNvPr>
          <p:cNvSpPr txBox="1"/>
          <p:nvPr/>
        </p:nvSpPr>
        <p:spPr>
          <a:xfrm>
            <a:off x="6840195" y="2925493"/>
            <a:ext cx="481222" cy="276999"/>
          </a:xfrm>
          <a:prstGeom prst="rect">
            <a:avLst/>
          </a:prstGeom>
          <a:noFill/>
        </p:spPr>
        <p:txBody>
          <a:bodyPr wrap="none" rtlCol="0">
            <a:spAutoFit/>
          </a:bodyPr>
          <a:lstStyle/>
          <a:p>
            <a:r>
              <a:rPr lang="en-GB" sz="1200" dirty="0"/>
              <a:t>72.2</a:t>
            </a:r>
          </a:p>
        </p:txBody>
      </p:sp>
      <p:sp>
        <p:nvSpPr>
          <p:cNvPr id="32" name="Rectangle 31">
            <a:extLst>
              <a:ext uri="{FF2B5EF4-FFF2-40B4-BE49-F238E27FC236}">
                <a16:creationId xmlns:a16="http://schemas.microsoft.com/office/drawing/2014/main" id="{26198FF3-27C2-44D1-9DE5-0898B4A8F7E1}"/>
              </a:ext>
            </a:extLst>
          </p:cNvPr>
          <p:cNvSpPr/>
          <p:nvPr/>
        </p:nvSpPr>
        <p:spPr>
          <a:xfrm>
            <a:off x="3829168" y="2988151"/>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1CB3AA27-AF8F-4120-B23E-C838BAF70D3B}"/>
              </a:ext>
            </a:extLst>
          </p:cNvPr>
          <p:cNvSpPr/>
          <p:nvPr/>
        </p:nvSpPr>
        <p:spPr>
          <a:xfrm>
            <a:off x="4155109" y="3190502"/>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C33A366E-0B08-4311-B555-CFEAFB4A64FB}"/>
              </a:ext>
            </a:extLst>
          </p:cNvPr>
          <p:cNvSpPr/>
          <p:nvPr/>
        </p:nvSpPr>
        <p:spPr>
          <a:xfrm>
            <a:off x="4083789" y="4729980"/>
            <a:ext cx="142640" cy="118409"/>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EB3C3E31-197B-4F81-8901-771A9385A475}"/>
              </a:ext>
            </a:extLst>
          </p:cNvPr>
          <p:cNvSpPr/>
          <p:nvPr/>
        </p:nvSpPr>
        <p:spPr>
          <a:xfrm>
            <a:off x="3606416" y="2988151"/>
            <a:ext cx="142640" cy="118409"/>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17BFAAB1-577B-430C-9497-F9278B70FE16}"/>
              </a:ext>
            </a:extLst>
          </p:cNvPr>
          <p:cNvSpPr/>
          <p:nvPr/>
        </p:nvSpPr>
        <p:spPr>
          <a:xfrm>
            <a:off x="4083789" y="3369795"/>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5DF4AEC6-F6E0-4C34-8409-AF02227FAD13}"/>
              </a:ext>
            </a:extLst>
          </p:cNvPr>
          <p:cNvSpPr/>
          <p:nvPr/>
        </p:nvSpPr>
        <p:spPr>
          <a:xfrm>
            <a:off x="3900488" y="3585778"/>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75FF7E65-26F9-477E-82CB-F4769477559F}"/>
              </a:ext>
            </a:extLst>
          </p:cNvPr>
          <p:cNvSpPr/>
          <p:nvPr/>
        </p:nvSpPr>
        <p:spPr>
          <a:xfrm>
            <a:off x="3900488" y="3779769"/>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A782C0EA-F150-4DBD-996E-97793B154576}"/>
              </a:ext>
            </a:extLst>
          </p:cNvPr>
          <p:cNvSpPr txBox="1"/>
          <p:nvPr/>
        </p:nvSpPr>
        <p:spPr>
          <a:xfrm>
            <a:off x="9624303" y="1315386"/>
            <a:ext cx="1919115" cy="461665"/>
          </a:xfrm>
          <a:prstGeom prst="rect">
            <a:avLst/>
          </a:prstGeom>
          <a:noFill/>
        </p:spPr>
        <p:txBody>
          <a:bodyPr wrap="none" rtlCol="0">
            <a:spAutoFit/>
          </a:bodyPr>
          <a:lstStyle/>
          <a:p>
            <a:r>
              <a:rPr lang="en-GB" sz="1200" dirty="0"/>
              <a:t>Jan-Dec21</a:t>
            </a:r>
          </a:p>
          <a:p>
            <a:r>
              <a:rPr lang="en-GB" sz="1200" dirty="0"/>
              <a:t>Rate per 1000 population</a:t>
            </a:r>
          </a:p>
        </p:txBody>
      </p:sp>
      <p:grpSp>
        <p:nvGrpSpPr>
          <p:cNvPr id="43" name="Group 42">
            <a:extLst>
              <a:ext uri="{FF2B5EF4-FFF2-40B4-BE49-F238E27FC236}">
                <a16:creationId xmlns:a16="http://schemas.microsoft.com/office/drawing/2014/main" id="{D479AEAC-3B65-4953-A9C2-2E0D9CA2EC64}"/>
              </a:ext>
            </a:extLst>
          </p:cNvPr>
          <p:cNvGrpSpPr/>
          <p:nvPr/>
        </p:nvGrpSpPr>
        <p:grpSpPr>
          <a:xfrm>
            <a:off x="3829168" y="1327574"/>
            <a:ext cx="1656196" cy="461665"/>
            <a:chOff x="3994736" y="1282922"/>
            <a:chExt cx="1656196" cy="461665"/>
          </a:xfrm>
        </p:grpSpPr>
        <p:sp>
          <p:nvSpPr>
            <p:cNvPr id="44" name="Rectangle 43">
              <a:extLst>
                <a:ext uri="{FF2B5EF4-FFF2-40B4-BE49-F238E27FC236}">
                  <a16:creationId xmlns:a16="http://schemas.microsoft.com/office/drawing/2014/main" id="{7FF62D37-A50E-4431-BB01-59F7F7E4AB16}"/>
                </a:ext>
              </a:extLst>
            </p:cNvPr>
            <p:cNvSpPr/>
            <p:nvPr/>
          </p:nvSpPr>
          <p:spPr>
            <a:xfrm>
              <a:off x="3994736" y="1553688"/>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0993DA38-A482-4B85-BE2C-577DE9EAF5D5}"/>
                </a:ext>
              </a:extLst>
            </p:cNvPr>
            <p:cNvSpPr/>
            <p:nvPr/>
          </p:nvSpPr>
          <p:spPr>
            <a:xfrm>
              <a:off x="3994736" y="1356074"/>
              <a:ext cx="142640" cy="118409"/>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344F33DC-EE94-40F0-A977-0F1F34C8A02D}"/>
                </a:ext>
              </a:extLst>
            </p:cNvPr>
            <p:cNvSpPr txBox="1"/>
            <p:nvPr/>
          </p:nvSpPr>
          <p:spPr>
            <a:xfrm>
              <a:off x="4137376" y="1282922"/>
              <a:ext cx="1513556" cy="461665"/>
            </a:xfrm>
            <a:prstGeom prst="rect">
              <a:avLst/>
            </a:prstGeom>
            <a:noFill/>
          </p:spPr>
          <p:txBody>
            <a:bodyPr wrap="none" rtlCol="0">
              <a:spAutoFit/>
            </a:bodyPr>
            <a:lstStyle/>
            <a:p>
              <a:r>
                <a:rPr lang="en-GB" sz="1200" dirty="0"/>
                <a:t>Shopping areas</a:t>
              </a:r>
            </a:p>
            <a:p>
              <a:r>
                <a:rPr lang="en-GB" sz="1200" dirty="0"/>
                <a:t>Area of deprivation</a:t>
              </a:r>
            </a:p>
          </p:txBody>
        </p:sp>
      </p:grpSp>
      <p:pic>
        <p:nvPicPr>
          <p:cNvPr id="11" name="Picture 10">
            <a:extLst>
              <a:ext uri="{FF2B5EF4-FFF2-40B4-BE49-F238E27FC236}">
                <a16:creationId xmlns:a16="http://schemas.microsoft.com/office/drawing/2014/main" id="{E1C9B814-2BC6-4800-BD44-260812A1955A}"/>
              </a:ext>
            </a:extLst>
          </p:cNvPr>
          <p:cNvPicPr>
            <a:picLocks noChangeAspect="1"/>
          </p:cNvPicPr>
          <p:nvPr/>
        </p:nvPicPr>
        <p:blipFill rotWithShape="1">
          <a:blip r:embed="rId5"/>
          <a:srcRect l="3073"/>
          <a:stretch/>
        </p:blipFill>
        <p:spPr>
          <a:xfrm>
            <a:off x="8017934" y="2925493"/>
            <a:ext cx="3314418" cy="1952625"/>
          </a:xfrm>
          <a:prstGeom prst="rect">
            <a:avLst/>
          </a:prstGeom>
        </p:spPr>
      </p:pic>
      <p:sp>
        <p:nvSpPr>
          <p:cNvPr id="47" name="Rectangle 46">
            <a:extLst>
              <a:ext uri="{FF2B5EF4-FFF2-40B4-BE49-F238E27FC236}">
                <a16:creationId xmlns:a16="http://schemas.microsoft.com/office/drawing/2014/main" id="{56D10057-6CB6-4866-88B9-26B6F35DA985}"/>
              </a:ext>
            </a:extLst>
          </p:cNvPr>
          <p:cNvSpPr/>
          <p:nvPr/>
        </p:nvSpPr>
        <p:spPr>
          <a:xfrm>
            <a:off x="8230355" y="2988151"/>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CD36B626-9F40-4147-9811-D1E52CEFCB48}"/>
              </a:ext>
            </a:extLst>
          </p:cNvPr>
          <p:cNvSpPr/>
          <p:nvPr/>
        </p:nvSpPr>
        <p:spPr>
          <a:xfrm>
            <a:off x="8007603" y="2988151"/>
            <a:ext cx="142640" cy="118409"/>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0C9156BC-74EF-4095-98A8-82039F66EC2F}"/>
              </a:ext>
            </a:extLst>
          </p:cNvPr>
          <p:cNvSpPr/>
          <p:nvPr/>
        </p:nvSpPr>
        <p:spPr>
          <a:xfrm>
            <a:off x="3699164" y="3954835"/>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EADF3A74-21BA-4F80-808F-5A0E7D088708}"/>
              </a:ext>
            </a:extLst>
          </p:cNvPr>
          <p:cNvSpPr/>
          <p:nvPr/>
        </p:nvSpPr>
        <p:spPr>
          <a:xfrm>
            <a:off x="4457507" y="4351615"/>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C142C3D3-E4F3-4B69-A934-B42921C07855}"/>
              </a:ext>
            </a:extLst>
          </p:cNvPr>
          <p:cNvSpPr/>
          <p:nvPr/>
        </p:nvSpPr>
        <p:spPr>
          <a:xfrm>
            <a:off x="8087715" y="3190501"/>
            <a:ext cx="142640" cy="118409"/>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B813604F-2C25-4770-A952-DC5C3B0FC119}"/>
              </a:ext>
            </a:extLst>
          </p:cNvPr>
          <p:cNvSpPr/>
          <p:nvPr/>
        </p:nvSpPr>
        <p:spPr>
          <a:xfrm>
            <a:off x="8491317" y="3585777"/>
            <a:ext cx="142640" cy="118409"/>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6F82580E-11F6-4FAF-B2E2-A40A5874CDAD}"/>
              </a:ext>
            </a:extLst>
          </p:cNvPr>
          <p:cNvSpPr/>
          <p:nvPr/>
        </p:nvSpPr>
        <p:spPr>
          <a:xfrm>
            <a:off x="8102877" y="3374850"/>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FF4ADC25-23F0-4027-844A-2C7F08CCD66C}"/>
              </a:ext>
            </a:extLst>
          </p:cNvPr>
          <p:cNvSpPr/>
          <p:nvPr/>
        </p:nvSpPr>
        <p:spPr>
          <a:xfrm>
            <a:off x="8491317" y="3735063"/>
            <a:ext cx="142640" cy="118409"/>
          </a:xfrm>
          <a:prstGeom prst="rect">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421D6458-F87B-479E-A61E-A2700B2927D9}"/>
              </a:ext>
            </a:extLst>
          </p:cNvPr>
          <p:cNvSpPr/>
          <p:nvPr/>
        </p:nvSpPr>
        <p:spPr>
          <a:xfrm>
            <a:off x="8031557" y="4309348"/>
            <a:ext cx="142640" cy="118409"/>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ontent Placeholder 2">
            <a:extLst>
              <a:ext uri="{FF2B5EF4-FFF2-40B4-BE49-F238E27FC236}">
                <a16:creationId xmlns:a16="http://schemas.microsoft.com/office/drawing/2014/main" id="{7D960493-A965-41E1-9DA5-A97A6E6F7791}"/>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6" action="ppaction://hlinksldjump">
                  <a:extLst>
                    <a:ext uri="{A12FA001-AC4F-418D-AE19-62706E023703}">
                      <ahyp:hlinkClr xmlns:ahyp="http://schemas.microsoft.com/office/drawing/2018/hyperlinkcolor" val="tx"/>
                    </a:ext>
                  </a:extLst>
                </a:hlinkClick>
              </a:rPr>
              <a:t>Poverty, mental health, alcohol, drugs</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20"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1147304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EA324B-F5F8-4BBE-9A43-B0D73792BAD8}"/>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69</a:t>
            </a:fld>
            <a:endParaRPr lang="en-US" dirty="0"/>
          </a:p>
        </p:txBody>
      </p:sp>
      <p:sp>
        <p:nvSpPr>
          <p:cNvPr id="7" name="Footer Placeholder 6">
            <a:extLst>
              <a:ext uri="{FF2B5EF4-FFF2-40B4-BE49-F238E27FC236}">
                <a16:creationId xmlns:a16="http://schemas.microsoft.com/office/drawing/2014/main" id="{81653EB4-71EF-41F9-8AC0-B0A526D37A99}"/>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pic>
        <p:nvPicPr>
          <p:cNvPr id="9" name="Picture 8">
            <a:extLst>
              <a:ext uri="{FF2B5EF4-FFF2-40B4-BE49-F238E27FC236}">
                <a16:creationId xmlns:a16="http://schemas.microsoft.com/office/drawing/2014/main" id="{7FDCB27A-AC8C-4D60-9327-37E769DFC87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60087" y="2909131"/>
            <a:ext cx="2286891" cy="1352248"/>
          </a:xfrm>
          <a:prstGeom prst="rect">
            <a:avLst/>
          </a:prstGeom>
        </p:spPr>
      </p:pic>
      <p:pic>
        <p:nvPicPr>
          <p:cNvPr id="11" name="Picture 10">
            <a:extLst>
              <a:ext uri="{FF2B5EF4-FFF2-40B4-BE49-F238E27FC236}">
                <a16:creationId xmlns:a16="http://schemas.microsoft.com/office/drawing/2014/main" id="{D8A1BF49-C22D-42FB-AC3E-2AE7E5D0EFC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60087" y="1269498"/>
            <a:ext cx="2286891" cy="1405485"/>
          </a:xfrm>
          <a:prstGeom prst="rect">
            <a:avLst/>
          </a:prstGeom>
        </p:spPr>
      </p:pic>
      <p:sp>
        <p:nvSpPr>
          <p:cNvPr id="12" name="TextBox 11">
            <a:extLst>
              <a:ext uri="{FF2B5EF4-FFF2-40B4-BE49-F238E27FC236}">
                <a16:creationId xmlns:a16="http://schemas.microsoft.com/office/drawing/2014/main" id="{B106C1A7-DF77-4E78-86B8-72D7BBB5742E}"/>
              </a:ext>
            </a:extLst>
          </p:cNvPr>
          <p:cNvSpPr txBox="1"/>
          <p:nvPr/>
        </p:nvSpPr>
        <p:spPr>
          <a:xfrm>
            <a:off x="6722746" y="725373"/>
            <a:ext cx="2026517" cy="584775"/>
          </a:xfrm>
          <a:prstGeom prst="rect">
            <a:avLst/>
          </a:prstGeom>
          <a:noFill/>
        </p:spPr>
        <p:txBody>
          <a:bodyPr wrap="none" rtlCol="0">
            <a:spAutoFit/>
          </a:bodyPr>
          <a:lstStyle/>
          <a:p>
            <a:r>
              <a:rPr lang="en-GB" sz="1600" b="1" dirty="0">
                <a:solidFill>
                  <a:srgbClr val="2F5597"/>
                </a:solidFill>
                <a:uFill>
                  <a:solidFill>
                    <a:schemeClr val="tx1">
                      <a:lumMod val="65000"/>
                      <a:lumOff val="35000"/>
                    </a:schemeClr>
                  </a:solidFill>
                </a:uFill>
                <a:latin typeface="Trebuchet MS" panose="020B0603020202020204" pitchFamily="34" charset="0"/>
                <a:ea typeface="+mj-ea"/>
                <a:cs typeface="+mj-cs"/>
              </a:rPr>
              <a:t>Cherwell</a:t>
            </a:r>
          </a:p>
          <a:p>
            <a:r>
              <a:rPr lang="en-GB" sz="1600" b="1" dirty="0">
                <a:solidFill>
                  <a:srgbClr val="2F5597"/>
                </a:solidFill>
                <a:uFill>
                  <a:solidFill>
                    <a:schemeClr val="tx1">
                      <a:lumMod val="65000"/>
                      <a:lumOff val="35000"/>
                    </a:schemeClr>
                  </a:solidFill>
                </a:uFill>
                <a:latin typeface="Trebuchet MS" panose="020B0603020202020204" pitchFamily="34" charset="0"/>
                <a:ea typeface="+mj-ea"/>
                <a:cs typeface="+mj-cs"/>
              </a:rPr>
              <a:t>Banbury </a:t>
            </a:r>
            <a:r>
              <a:rPr lang="en-GB" sz="1600" b="1" dirty="0" err="1">
                <a:solidFill>
                  <a:srgbClr val="2F5597"/>
                </a:solidFill>
                <a:uFill>
                  <a:solidFill>
                    <a:schemeClr val="tx1">
                      <a:lumMod val="65000"/>
                      <a:lumOff val="35000"/>
                    </a:schemeClr>
                  </a:solidFill>
                </a:uFill>
                <a:latin typeface="Trebuchet MS" panose="020B0603020202020204" pitchFamily="34" charset="0"/>
                <a:ea typeface="+mj-ea"/>
                <a:cs typeface="+mj-cs"/>
              </a:rPr>
              <a:t>Grimsbury</a:t>
            </a:r>
            <a:endParaRPr lang="en-GB" sz="1600" b="1" dirty="0">
              <a:solidFill>
                <a:srgbClr val="2F5597"/>
              </a:solidFill>
              <a:uFill>
                <a:solidFill>
                  <a:schemeClr val="tx1">
                    <a:lumMod val="65000"/>
                    <a:lumOff val="35000"/>
                  </a:schemeClr>
                </a:solidFill>
              </a:uFill>
              <a:latin typeface="Trebuchet MS" panose="020B0603020202020204" pitchFamily="34" charset="0"/>
              <a:ea typeface="+mj-ea"/>
              <a:cs typeface="+mj-cs"/>
            </a:endParaRPr>
          </a:p>
        </p:txBody>
      </p:sp>
      <p:pic>
        <p:nvPicPr>
          <p:cNvPr id="14" name="Picture 13">
            <a:extLst>
              <a:ext uri="{FF2B5EF4-FFF2-40B4-BE49-F238E27FC236}">
                <a16:creationId xmlns:a16="http://schemas.microsoft.com/office/drawing/2014/main" id="{D1B4FBF8-D742-44A0-A92E-9927AEF3CCF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22746" y="4678091"/>
            <a:ext cx="2224232" cy="1341600"/>
          </a:xfrm>
          <a:prstGeom prst="rect">
            <a:avLst/>
          </a:prstGeom>
        </p:spPr>
      </p:pic>
      <p:sp>
        <p:nvSpPr>
          <p:cNvPr id="15" name="TextBox 14">
            <a:extLst>
              <a:ext uri="{FF2B5EF4-FFF2-40B4-BE49-F238E27FC236}">
                <a16:creationId xmlns:a16="http://schemas.microsoft.com/office/drawing/2014/main" id="{8B2DA2B7-E67E-46F1-A2B0-E23895DE1A7E}"/>
              </a:ext>
            </a:extLst>
          </p:cNvPr>
          <p:cNvSpPr txBox="1"/>
          <p:nvPr/>
        </p:nvSpPr>
        <p:spPr>
          <a:xfrm>
            <a:off x="6896921" y="4447457"/>
            <a:ext cx="1239442" cy="307777"/>
          </a:xfrm>
          <a:prstGeom prst="rect">
            <a:avLst/>
          </a:prstGeom>
          <a:noFill/>
        </p:spPr>
        <p:txBody>
          <a:bodyPr wrap="none" rtlCol="0">
            <a:spAutoFit/>
          </a:bodyPr>
          <a:lstStyle/>
          <a:p>
            <a:r>
              <a:rPr lang="en-GB" sz="1400" b="1" dirty="0"/>
              <a:t>Public Order</a:t>
            </a:r>
          </a:p>
        </p:txBody>
      </p:sp>
      <p:pic>
        <p:nvPicPr>
          <p:cNvPr id="18" name="Picture 17">
            <a:extLst>
              <a:ext uri="{FF2B5EF4-FFF2-40B4-BE49-F238E27FC236}">
                <a16:creationId xmlns:a16="http://schemas.microsoft.com/office/drawing/2014/main" id="{A356EC61-7C28-4BC6-A1AF-1FF21A66B25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388440" y="2909034"/>
            <a:ext cx="2233460" cy="1352441"/>
          </a:xfrm>
          <a:prstGeom prst="rect">
            <a:avLst/>
          </a:prstGeom>
        </p:spPr>
      </p:pic>
      <p:sp>
        <p:nvSpPr>
          <p:cNvPr id="19" name="TextBox 18">
            <a:extLst>
              <a:ext uri="{FF2B5EF4-FFF2-40B4-BE49-F238E27FC236}">
                <a16:creationId xmlns:a16="http://schemas.microsoft.com/office/drawing/2014/main" id="{3E531794-C950-4C10-8787-503DC6235C1C}"/>
              </a:ext>
            </a:extLst>
          </p:cNvPr>
          <p:cNvSpPr txBox="1"/>
          <p:nvPr/>
        </p:nvSpPr>
        <p:spPr>
          <a:xfrm>
            <a:off x="9598559" y="2755093"/>
            <a:ext cx="1851725" cy="307777"/>
          </a:xfrm>
          <a:prstGeom prst="rect">
            <a:avLst/>
          </a:prstGeom>
          <a:noFill/>
        </p:spPr>
        <p:txBody>
          <a:bodyPr wrap="none" rtlCol="0">
            <a:spAutoFit/>
          </a:bodyPr>
          <a:lstStyle/>
          <a:p>
            <a:r>
              <a:rPr lang="en-GB" sz="1400" b="1" dirty="0"/>
              <a:t>Violence and sexual</a:t>
            </a:r>
          </a:p>
        </p:txBody>
      </p:sp>
      <p:pic>
        <p:nvPicPr>
          <p:cNvPr id="20" name="Picture 19">
            <a:extLst>
              <a:ext uri="{FF2B5EF4-FFF2-40B4-BE49-F238E27FC236}">
                <a16:creationId xmlns:a16="http://schemas.microsoft.com/office/drawing/2014/main" id="{919C0065-E27D-4B04-B0CD-FDCDF505706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61725" y="1282231"/>
            <a:ext cx="2286891" cy="1380020"/>
          </a:xfrm>
          <a:prstGeom prst="rect">
            <a:avLst/>
          </a:prstGeom>
        </p:spPr>
      </p:pic>
      <p:pic>
        <p:nvPicPr>
          <p:cNvPr id="22" name="Picture 21">
            <a:extLst>
              <a:ext uri="{FF2B5EF4-FFF2-40B4-BE49-F238E27FC236}">
                <a16:creationId xmlns:a16="http://schemas.microsoft.com/office/drawing/2014/main" id="{47594D06-E378-4990-9679-EBA0A7AEBA2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424384" y="4689425"/>
            <a:ext cx="2224232" cy="1318930"/>
          </a:xfrm>
          <a:prstGeom prst="rect">
            <a:avLst/>
          </a:prstGeom>
        </p:spPr>
      </p:pic>
      <p:sp>
        <p:nvSpPr>
          <p:cNvPr id="23" name="TextBox 22">
            <a:extLst>
              <a:ext uri="{FF2B5EF4-FFF2-40B4-BE49-F238E27FC236}">
                <a16:creationId xmlns:a16="http://schemas.microsoft.com/office/drawing/2014/main" id="{2F9B8BFC-B95E-4F57-8D57-421A4CBB53D1}"/>
              </a:ext>
            </a:extLst>
          </p:cNvPr>
          <p:cNvSpPr txBox="1"/>
          <p:nvPr/>
        </p:nvSpPr>
        <p:spPr>
          <a:xfrm>
            <a:off x="9598559" y="4447457"/>
            <a:ext cx="1213794" cy="307777"/>
          </a:xfrm>
          <a:prstGeom prst="rect">
            <a:avLst/>
          </a:prstGeom>
          <a:noFill/>
        </p:spPr>
        <p:txBody>
          <a:bodyPr wrap="none" rtlCol="0">
            <a:spAutoFit/>
          </a:bodyPr>
          <a:lstStyle/>
          <a:p>
            <a:r>
              <a:rPr lang="en-GB" sz="1400" b="1" dirty="0"/>
              <a:t>Public order</a:t>
            </a:r>
          </a:p>
        </p:txBody>
      </p:sp>
      <p:sp>
        <p:nvSpPr>
          <p:cNvPr id="31" name="TextBox 30">
            <a:extLst>
              <a:ext uri="{FF2B5EF4-FFF2-40B4-BE49-F238E27FC236}">
                <a16:creationId xmlns:a16="http://schemas.microsoft.com/office/drawing/2014/main" id="{83C5D628-4EFF-42B8-9E94-8EABC36A9450}"/>
              </a:ext>
            </a:extLst>
          </p:cNvPr>
          <p:cNvSpPr txBox="1"/>
          <p:nvPr/>
        </p:nvSpPr>
        <p:spPr>
          <a:xfrm>
            <a:off x="6515725" y="1348832"/>
            <a:ext cx="466794" cy="253916"/>
          </a:xfrm>
          <a:prstGeom prst="rect">
            <a:avLst/>
          </a:prstGeom>
          <a:solidFill>
            <a:schemeClr val="bg1"/>
          </a:solidFill>
        </p:spPr>
        <p:txBody>
          <a:bodyPr wrap="none" rtlCol="0">
            <a:spAutoFit/>
          </a:bodyPr>
          <a:lstStyle/>
          <a:p>
            <a:r>
              <a:rPr lang="en-GB" sz="1000" dirty="0"/>
              <a:t>2000</a:t>
            </a:r>
          </a:p>
        </p:txBody>
      </p:sp>
      <p:sp>
        <p:nvSpPr>
          <p:cNvPr id="32" name="TextBox 31">
            <a:extLst>
              <a:ext uri="{FF2B5EF4-FFF2-40B4-BE49-F238E27FC236}">
                <a16:creationId xmlns:a16="http://schemas.microsoft.com/office/drawing/2014/main" id="{DF2454EF-A631-476A-A925-F81B1CDEABF5}"/>
              </a:ext>
            </a:extLst>
          </p:cNvPr>
          <p:cNvSpPr txBox="1"/>
          <p:nvPr/>
        </p:nvSpPr>
        <p:spPr>
          <a:xfrm>
            <a:off x="6585182" y="2872635"/>
            <a:ext cx="386644" cy="246221"/>
          </a:xfrm>
          <a:prstGeom prst="rect">
            <a:avLst/>
          </a:prstGeom>
          <a:solidFill>
            <a:schemeClr val="bg1"/>
          </a:solidFill>
        </p:spPr>
        <p:txBody>
          <a:bodyPr wrap="none" rtlCol="0">
            <a:spAutoFit/>
          </a:bodyPr>
          <a:lstStyle/>
          <a:p>
            <a:pPr algn="r"/>
            <a:r>
              <a:rPr lang="en-GB" sz="1000" dirty="0"/>
              <a:t>800</a:t>
            </a:r>
          </a:p>
        </p:txBody>
      </p:sp>
      <p:sp>
        <p:nvSpPr>
          <p:cNvPr id="33" name="TextBox 32">
            <a:extLst>
              <a:ext uri="{FF2B5EF4-FFF2-40B4-BE49-F238E27FC236}">
                <a16:creationId xmlns:a16="http://schemas.microsoft.com/office/drawing/2014/main" id="{6B439556-29A3-435B-B09C-3E83B16FB64E}"/>
              </a:ext>
            </a:extLst>
          </p:cNvPr>
          <p:cNvSpPr txBox="1"/>
          <p:nvPr/>
        </p:nvSpPr>
        <p:spPr>
          <a:xfrm>
            <a:off x="6592763" y="4688111"/>
            <a:ext cx="386644" cy="246221"/>
          </a:xfrm>
          <a:prstGeom prst="rect">
            <a:avLst/>
          </a:prstGeom>
          <a:solidFill>
            <a:schemeClr val="bg1"/>
          </a:solidFill>
        </p:spPr>
        <p:txBody>
          <a:bodyPr wrap="square" rtlCol="0">
            <a:spAutoFit/>
          </a:bodyPr>
          <a:lstStyle/>
          <a:p>
            <a:pPr algn="r"/>
            <a:r>
              <a:rPr lang="en-GB" sz="1000" dirty="0"/>
              <a:t>300</a:t>
            </a:r>
          </a:p>
        </p:txBody>
      </p:sp>
      <p:sp>
        <p:nvSpPr>
          <p:cNvPr id="10" name="TextBox 9">
            <a:extLst>
              <a:ext uri="{FF2B5EF4-FFF2-40B4-BE49-F238E27FC236}">
                <a16:creationId xmlns:a16="http://schemas.microsoft.com/office/drawing/2014/main" id="{DF5CB42B-8AD4-4A28-9496-D21A21DCF987}"/>
              </a:ext>
            </a:extLst>
          </p:cNvPr>
          <p:cNvSpPr txBox="1"/>
          <p:nvPr/>
        </p:nvSpPr>
        <p:spPr>
          <a:xfrm>
            <a:off x="6896921" y="2755093"/>
            <a:ext cx="1851725" cy="307777"/>
          </a:xfrm>
          <a:prstGeom prst="rect">
            <a:avLst/>
          </a:prstGeom>
          <a:noFill/>
        </p:spPr>
        <p:txBody>
          <a:bodyPr wrap="none" rtlCol="0">
            <a:spAutoFit/>
          </a:bodyPr>
          <a:lstStyle/>
          <a:p>
            <a:r>
              <a:rPr lang="en-GB" sz="1400" b="1" dirty="0"/>
              <a:t>Violence and sexual</a:t>
            </a:r>
          </a:p>
        </p:txBody>
      </p:sp>
      <p:sp>
        <p:nvSpPr>
          <p:cNvPr id="34" name="TextBox 33">
            <a:extLst>
              <a:ext uri="{FF2B5EF4-FFF2-40B4-BE49-F238E27FC236}">
                <a16:creationId xmlns:a16="http://schemas.microsoft.com/office/drawing/2014/main" id="{2884EFDE-5FAF-45AE-98ED-BEB2343893E3}"/>
              </a:ext>
            </a:extLst>
          </p:cNvPr>
          <p:cNvSpPr txBox="1"/>
          <p:nvPr/>
        </p:nvSpPr>
        <p:spPr>
          <a:xfrm>
            <a:off x="9263696" y="4608690"/>
            <a:ext cx="386645" cy="246221"/>
          </a:xfrm>
          <a:prstGeom prst="rect">
            <a:avLst/>
          </a:prstGeom>
          <a:solidFill>
            <a:schemeClr val="bg1"/>
          </a:solidFill>
        </p:spPr>
        <p:txBody>
          <a:bodyPr wrap="none" rtlCol="0">
            <a:spAutoFit/>
          </a:bodyPr>
          <a:lstStyle/>
          <a:p>
            <a:pPr algn="r"/>
            <a:r>
              <a:rPr lang="en-GB" sz="1000" dirty="0"/>
              <a:t>150</a:t>
            </a:r>
          </a:p>
        </p:txBody>
      </p:sp>
      <p:sp>
        <p:nvSpPr>
          <p:cNvPr id="35" name="TextBox 34">
            <a:extLst>
              <a:ext uri="{FF2B5EF4-FFF2-40B4-BE49-F238E27FC236}">
                <a16:creationId xmlns:a16="http://schemas.microsoft.com/office/drawing/2014/main" id="{CFED2E29-0FAC-4756-8886-B912A754A368}"/>
              </a:ext>
            </a:extLst>
          </p:cNvPr>
          <p:cNvSpPr txBox="1"/>
          <p:nvPr/>
        </p:nvSpPr>
        <p:spPr>
          <a:xfrm>
            <a:off x="9231061" y="3032751"/>
            <a:ext cx="386645" cy="246221"/>
          </a:xfrm>
          <a:prstGeom prst="rect">
            <a:avLst/>
          </a:prstGeom>
          <a:solidFill>
            <a:schemeClr val="bg1"/>
          </a:solidFill>
        </p:spPr>
        <p:txBody>
          <a:bodyPr wrap="none" rtlCol="0">
            <a:spAutoFit/>
          </a:bodyPr>
          <a:lstStyle/>
          <a:p>
            <a:pPr algn="r"/>
            <a:r>
              <a:rPr lang="en-GB" sz="1000" dirty="0"/>
              <a:t>300</a:t>
            </a:r>
          </a:p>
        </p:txBody>
      </p:sp>
      <p:sp>
        <p:nvSpPr>
          <p:cNvPr id="38" name="TextBox 37">
            <a:extLst>
              <a:ext uri="{FF2B5EF4-FFF2-40B4-BE49-F238E27FC236}">
                <a16:creationId xmlns:a16="http://schemas.microsoft.com/office/drawing/2014/main" id="{DC853C08-654B-485B-8564-3402452A93BF}"/>
              </a:ext>
            </a:extLst>
          </p:cNvPr>
          <p:cNvSpPr txBox="1"/>
          <p:nvPr/>
        </p:nvSpPr>
        <p:spPr>
          <a:xfrm>
            <a:off x="9251461" y="1207268"/>
            <a:ext cx="466794" cy="253916"/>
          </a:xfrm>
          <a:prstGeom prst="rect">
            <a:avLst/>
          </a:prstGeom>
          <a:solidFill>
            <a:schemeClr val="bg1"/>
          </a:solidFill>
        </p:spPr>
        <p:txBody>
          <a:bodyPr wrap="none" rtlCol="0">
            <a:spAutoFit/>
          </a:bodyPr>
          <a:lstStyle/>
          <a:p>
            <a:r>
              <a:rPr lang="en-GB" sz="1000" dirty="0"/>
              <a:t>1000</a:t>
            </a:r>
          </a:p>
        </p:txBody>
      </p:sp>
      <p:sp>
        <p:nvSpPr>
          <p:cNvPr id="21" name="TextBox 20">
            <a:extLst>
              <a:ext uri="{FF2B5EF4-FFF2-40B4-BE49-F238E27FC236}">
                <a16:creationId xmlns:a16="http://schemas.microsoft.com/office/drawing/2014/main" id="{0332F656-9ED1-40AE-AAD7-FA21DEA9E154}"/>
              </a:ext>
            </a:extLst>
          </p:cNvPr>
          <p:cNvSpPr txBox="1"/>
          <p:nvPr/>
        </p:nvSpPr>
        <p:spPr>
          <a:xfrm>
            <a:off x="9424384" y="725373"/>
            <a:ext cx="1572866" cy="584775"/>
          </a:xfrm>
          <a:prstGeom prst="rect">
            <a:avLst/>
          </a:prstGeom>
          <a:noFill/>
        </p:spPr>
        <p:txBody>
          <a:bodyPr wrap="none" rtlCol="0">
            <a:spAutoFit/>
          </a:bodyPr>
          <a:lstStyle/>
          <a:p>
            <a:r>
              <a:rPr lang="en-GB" sz="1600" b="1" dirty="0">
                <a:solidFill>
                  <a:srgbClr val="2F5597"/>
                </a:solidFill>
                <a:uFill>
                  <a:solidFill>
                    <a:schemeClr val="tx1">
                      <a:lumMod val="65000"/>
                      <a:lumOff val="35000"/>
                    </a:schemeClr>
                  </a:solidFill>
                </a:uFill>
                <a:latin typeface="Trebuchet MS" panose="020B0603020202020204" pitchFamily="34" charset="0"/>
                <a:ea typeface="+mj-ea"/>
                <a:cs typeface="+mj-cs"/>
              </a:rPr>
              <a:t>Oxford City</a:t>
            </a:r>
          </a:p>
          <a:p>
            <a:r>
              <a:rPr lang="en-GB" sz="1600" b="1" dirty="0">
                <a:solidFill>
                  <a:srgbClr val="2F5597"/>
                </a:solidFill>
                <a:uFill>
                  <a:solidFill>
                    <a:schemeClr val="tx1">
                      <a:lumMod val="65000"/>
                      <a:lumOff val="35000"/>
                    </a:schemeClr>
                  </a:solidFill>
                </a:uFill>
                <a:latin typeface="Trebuchet MS" panose="020B0603020202020204" pitchFamily="34" charset="0"/>
                <a:ea typeface="+mj-ea"/>
                <a:cs typeface="+mj-cs"/>
              </a:rPr>
              <a:t>Blackbird Leys</a:t>
            </a:r>
          </a:p>
        </p:txBody>
      </p:sp>
      <p:sp>
        <p:nvSpPr>
          <p:cNvPr id="40" name="Content Placeholder 3">
            <a:extLst>
              <a:ext uri="{FF2B5EF4-FFF2-40B4-BE49-F238E27FC236}">
                <a16:creationId xmlns:a16="http://schemas.microsoft.com/office/drawing/2014/main" id="{628637D3-B707-4B90-9F82-54E42B6184AF}"/>
              </a:ext>
            </a:extLst>
          </p:cNvPr>
          <p:cNvSpPr txBox="1">
            <a:spLocks/>
          </p:cNvSpPr>
          <p:nvPr/>
        </p:nvSpPr>
        <p:spPr>
          <a:xfrm>
            <a:off x="3486950" y="6170306"/>
            <a:ext cx="7089340" cy="218009"/>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t>From data.police.uk  Count of crime. To explore this data visit our </a:t>
            </a:r>
            <a:r>
              <a:rPr lang="en-GB" dirty="0">
                <a:solidFill>
                  <a:srgbClr val="0070C0"/>
                </a:solidFill>
                <a:hlinkClick r:id="rId8">
                  <a:extLst>
                    <a:ext uri="{A12FA001-AC4F-418D-AE19-62706E023703}">
                      <ahyp:hlinkClr xmlns:ahyp="http://schemas.microsoft.com/office/drawing/2018/hyperlinkcolor" val="tx"/>
                    </a:ext>
                  </a:extLst>
                </a:hlinkClick>
              </a:rPr>
              <a:t>interactive dashboard</a:t>
            </a:r>
            <a:endParaRPr lang="en-GB" dirty="0"/>
          </a:p>
        </p:txBody>
      </p:sp>
      <p:sp>
        <p:nvSpPr>
          <p:cNvPr id="41" name="TextBox 40">
            <a:extLst>
              <a:ext uri="{FF2B5EF4-FFF2-40B4-BE49-F238E27FC236}">
                <a16:creationId xmlns:a16="http://schemas.microsoft.com/office/drawing/2014/main" id="{F76CBDAF-31B7-42D5-8786-630878A74725}"/>
              </a:ext>
            </a:extLst>
          </p:cNvPr>
          <p:cNvSpPr txBox="1"/>
          <p:nvPr/>
        </p:nvSpPr>
        <p:spPr>
          <a:xfrm>
            <a:off x="7872170" y="1593497"/>
            <a:ext cx="936475" cy="307777"/>
          </a:xfrm>
          <a:prstGeom prst="rect">
            <a:avLst/>
          </a:prstGeom>
          <a:noFill/>
        </p:spPr>
        <p:txBody>
          <a:bodyPr wrap="none" rtlCol="0">
            <a:spAutoFit/>
          </a:bodyPr>
          <a:lstStyle/>
          <a:p>
            <a:r>
              <a:rPr lang="en-GB" sz="1400" b="1" dirty="0"/>
              <a:t>All crime</a:t>
            </a:r>
          </a:p>
        </p:txBody>
      </p:sp>
      <p:sp>
        <p:nvSpPr>
          <p:cNvPr id="42" name="TextBox 41">
            <a:extLst>
              <a:ext uri="{FF2B5EF4-FFF2-40B4-BE49-F238E27FC236}">
                <a16:creationId xmlns:a16="http://schemas.microsoft.com/office/drawing/2014/main" id="{43E9D910-96D5-4113-8CFE-DFB687D83A12}"/>
              </a:ext>
            </a:extLst>
          </p:cNvPr>
          <p:cNvSpPr txBox="1"/>
          <p:nvPr/>
        </p:nvSpPr>
        <p:spPr>
          <a:xfrm>
            <a:off x="10681604" y="1663828"/>
            <a:ext cx="936475" cy="307777"/>
          </a:xfrm>
          <a:prstGeom prst="rect">
            <a:avLst/>
          </a:prstGeom>
          <a:noFill/>
        </p:spPr>
        <p:txBody>
          <a:bodyPr wrap="none" rtlCol="0">
            <a:spAutoFit/>
          </a:bodyPr>
          <a:lstStyle/>
          <a:p>
            <a:r>
              <a:rPr lang="en-GB" sz="1400" b="1" dirty="0"/>
              <a:t>All crime</a:t>
            </a:r>
          </a:p>
        </p:txBody>
      </p:sp>
      <p:sp>
        <p:nvSpPr>
          <p:cNvPr id="44" name="Title 12">
            <a:extLst>
              <a:ext uri="{FF2B5EF4-FFF2-40B4-BE49-F238E27FC236}">
                <a16:creationId xmlns:a16="http://schemas.microsoft.com/office/drawing/2014/main" id="{2CB468DA-E5C2-4B5B-9B4F-60EB8F0B6482}"/>
              </a:ext>
            </a:extLst>
          </p:cNvPr>
          <p:cNvSpPr>
            <a:spLocks noGrp="1"/>
          </p:cNvSpPr>
          <p:nvPr>
            <p:ph type="title"/>
          </p:nvPr>
        </p:nvSpPr>
        <p:spPr>
          <a:xfrm>
            <a:off x="3699164" y="871702"/>
            <a:ext cx="2458725" cy="400589"/>
          </a:xfrm>
        </p:spPr>
        <p:txBody>
          <a:bodyPr/>
          <a:lstStyle/>
          <a:p>
            <a:r>
              <a:rPr lang="en-GB" dirty="0"/>
              <a:t>Trends for small areas</a:t>
            </a:r>
          </a:p>
        </p:txBody>
      </p:sp>
      <p:sp>
        <p:nvSpPr>
          <p:cNvPr id="45" name="Content Placeholder 3">
            <a:extLst>
              <a:ext uri="{FF2B5EF4-FFF2-40B4-BE49-F238E27FC236}">
                <a16:creationId xmlns:a16="http://schemas.microsoft.com/office/drawing/2014/main" id="{183DA916-823D-45F6-AD70-F34FE74B285E}"/>
              </a:ext>
            </a:extLst>
          </p:cNvPr>
          <p:cNvSpPr>
            <a:spLocks noGrp="1"/>
          </p:cNvSpPr>
          <p:nvPr>
            <p:ph idx="1"/>
          </p:nvPr>
        </p:nvSpPr>
        <p:spPr>
          <a:xfrm>
            <a:off x="3730188" y="1385149"/>
            <a:ext cx="2771827" cy="3747227"/>
          </a:xfrm>
        </p:spPr>
        <p:txBody>
          <a:bodyPr>
            <a:normAutofit/>
          </a:bodyPr>
          <a:lstStyle/>
          <a:p>
            <a:r>
              <a:rPr lang="en-GB" dirty="0"/>
              <a:t>The top two areas (MSOAs) for rates of crime in Oxfordshire to Dec21 were:</a:t>
            </a:r>
          </a:p>
          <a:p>
            <a:pPr lvl="1"/>
            <a:r>
              <a:rPr lang="en-GB" dirty="0"/>
              <a:t>Banbury </a:t>
            </a:r>
            <a:r>
              <a:rPr lang="en-GB" dirty="0" err="1"/>
              <a:t>Grimsbury</a:t>
            </a:r>
            <a:r>
              <a:rPr lang="en-GB" dirty="0"/>
              <a:t> in Cherwell</a:t>
            </a:r>
          </a:p>
          <a:p>
            <a:pPr lvl="1"/>
            <a:r>
              <a:rPr lang="en-GB" dirty="0"/>
              <a:t>Blackbird Leys in Oxford City</a:t>
            </a:r>
          </a:p>
          <a:p>
            <a:r>
              <a:rPr lang="en-GB" dirty="0"/>
              <a:t>Both areas saw a continuation of the increase in Violence and sexual offences and a significant increase in Public Order offences in year ending Dec2021</a:t>
            </a:r>
          </a:p>
          <a:p>
            <a:endParaRPr lang="en-GB" dirty="0"/>
          </a:p>
          <a:p>
            <a:pPr lvl="1"/>
            <a:endParaRPr lang="en-GB" dirty="0"/>
          </a:p>
        </p:txBody>
      </p:sp>
      <p:sp>
        <p:nvSpPr>
          <p:cNvPr id="27" name="Content Placeholder 2">
            <a:extLst>
              <a:ext uri="{FF2B5EF4-FFF2-40B4-BE49-F238E27FC236}">
                <a16:creationId xmlns:a16="http://schemas.microsoft.com/office/drawing/2014/main" id="{861182A9-6066-4F15-BA7D-142F14E01943}"/>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9" action="ppaction://hlinksldjump">
                  <a:extLst>
                    <a:ext uri="{A12FA001-AC4F-418D-AE19-62706E023703}">
                      <ahyp:hlinkClr xmlns:ahyp="http://schemas.microsoft.com/office/drawing/2018/hyperlinkcolor" val="tx"/>
                    </a:ext>
                  </a:extLst>
                </a:hlinkClick>
              </a:rPr>
              <a:t>Poverty, mental health, alcohol, drugs</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20"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21"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22"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23"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1447995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F7FC2B-C5D1-4839-B107-C84C4C1ECE1C}"/>
              </a:ext>
            </a:extLst>
          </p:cNvPr>
          <p:cNvSpPr>
            <a:spLocks noGrp="1"/>
          </p:cNvSpPr>
          <p:nvPr>
            <p:ph type="title"/>
          </p:nvPr>
        </p:nvSpPr>
        <p:spPr>
          <a:xfrm>
            <a:off x="3760124" y="974548"/>
            <a:ext cx="4103716" cy="530695"/>
          </a:xfrm>
        </p:spPr>
        <p:txBody>
          <a:bodyPr>
            <a:normAutofit/>
          </a:bodyPr>
          <a:lstStyle/>
          <a:p>
            <a:r>
              <a:rPr lang="en-GB" dirty="0"/>
              <a:t>Summary – abuse and exploitation</a:t>
            </a:r>
          </a:p>
        </p:txBody>
      </p:sp>
      <p:sp>
        <p:nvSpPr>
          <p:cNvPr id="6" name="Slide Number Placeholder 5">
            <a:extLst>
              <a:ext uri="{FF2B5EF4-FFF2-40B4-BE49-F238E27FC236}">
                <a16:creationId xmlns:a16="http://schemas.microsoft.com/office/drawing/2014/main" id="{546B2F79-457E-480F-848E-F6B48D9F1B1C}"/>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7</a:t>
            </a:fld>
            <a:endParaRPr lang="en-US" dirty="0"/>
          </a:p>
        </p:txBody>
      </p:sp>
      <p:sp>
        <p:nvSpPr>
          <p:cNvPr id="7" name="Footer Placeholder 6">
            <a:extLst>
              <a:ext uri="{FF2B5EF4-FFF2-40B4-BE49-F238E27FC236}">
                <a16:creationId xmlns:a16="http://schemas.microsoft.com/office/drawing/2014/main" id="{CB8DE1D4-3D9F-453B-A67B-695FDE32ABCE}"/>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8" name="Content Placeholder 1">
            <a:extLst>
              <a:ext uri="{FF2B5EF4-FFF2-40B4-BE49-F238E27FC236}">
                <a16:creationId xmlns:a16="http://schemas.microsoft.com/office/drawing/2014/main" id="{F9DEF379-A904-4356-987C-D882D1DA6FD3}"/>
              </a:ext>
            </a:extLst>
          </p:cNvPr>
          <p:cNvSpPr txBox="1">
            <a:spLocks/>
          </p:cNvSpPr>
          <p:nvPr/>
        </p:nvSpPr>
        <p:spPr>
          <a:xfrm>
            <a:off x="3730289" y="1426862"/>
            <a:ext cx="4042756" cy="4995013"/>
          </a:xfrm>
          <a:prstGeom prst="rect">
            <a:avLst/>
          </a:prstGeom>
        </p:spPr>
        <p:txBody>
          <a:bodyPr vert="horz" lIns="91440" tIns="45720" rIns="91440" bIns="45720" rtlCol="0" anchor="t" anchorCtr="0">
            <a:normAutofit/>
          </a:bodyPr>
          <a:lstStyle>
            <a:lvl1pPr marL="285750" indent="-285750" algn="l" defTabSz="914400" rtl="0" eaLnBrk="1" latinLnBrk="0" hangingPunct="1">
              <a:lnSpc>
                <a:spcPct val="90000"/>
              </a:lnSpc>
              <a:spcBef>
                <a:spcPts val="1200"/>
              </a:spcBef>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1pPr>
            <a:lvl2pPr marL="7886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2pPr>
            <a:lvl3pPr marL="1245870" indent="-285750" algn="l" defTabSz="914400" rtl="0" eaLnBrk="1" latinLnBrk="0" hangingPunct="1">
              <a:lnSpc>
                <a:spcPct val="90000"/>
              </a:lnSpc>
              <a:spcBef>
                <a:spcPts val="250"/>
              </a:spcBef>
              <a:spcAft>
                <a:spcPts val="250"/>
              </a:spcAft>
              <a:buClr>
                <a:schemeClr val="accent3">
                  <a:lumMod val="75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3pPr>
            <a:lvl4pPr marL="1703070" indent="-285750" algn="l" defTabSz="914400" rtl="0" eaLnBrk="1" latinLnBrk="0" hangingPunct="1">
              <a:lnSpc>
                <a:spcPct val="90000"/>
              </a:lnSpc>
              <a:spcBef>
                <a:spcPts val="250"/>
              </a:spcBef>
              <a:spcAft>
                <a:spcPts val="250"/>
              </a:spcAft>
              <a:buClr>
                <a:schemeClr val="accent3">
                  <a:lumMod val="60000"/>
                  <a:lumOff val="4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4pPr>
            <a:lvl5pPr marL="21602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t>Comparing year ending Dec21 with the average of the previous 3 years (2018 to 2020), shows increases in police recorded victims in Oxfordshire for most types of abuse and exploitation.</a:t>
            </a:r>
          </a:p>
          <a:p>
            <a:r>
              <a:rPr lang="en-GB" dirty="0"/>
              <a:t>There were increases in the number of victims of:</a:t>
            </a:r>
          </a:p>
          <a:p>
            <a:pPr lvl="1"/>
            <a:r>
              <a:rPr lang="en-GB" dirty="0"/>
              <a:t>Domestic abuse (+7%)</a:t>
            </a:r>
          </a:p>
          <a:p>
            <a:pPr lvl="1"/>
            <a:r>
              <a:rPr lang="en-GB" dirty="0"/>
              <a:t>Older victims of violence or sexual offences (+32%)</a:t>
            </a:r>
          </a:p>
          <a:p>
            <a:pPr lvl="1"/>
            <a:r>
              <a:rPr lang="en-GB" dirty="0"/>
              <a:t>Rape (+19%)</a:t>
            </a:r>
          </a:p>
          <a:p>
            <a:pPr lvl="1"/>
            <a:r>
              <a:rPr lang="en-GB" dirty="0"/>
              <a:t>Modern slavery (+35%)</a:t>
            </a:r>
          </a:p>
          <a:p>
            <a:pPr lvl="1"/>
            <a:r>
              <a:rPr lang="en-GB" dirty="0"/>
              <a:t>Child Sexual Exploitation (+4%)</a:t>
            </a:r>
          </a:p>
          <a:p>
            <a:pPr lvl="1"/>
            <a:r>
              <a:rPr lang="en-GB" dirty="0"/>
              <a:t>Hate crime (+44%)</a:t>
            </a:r>
          </a:p>
          <a:p>
            <a:r>
              <a:rPr lang="en-GB" dirty="0"/>
              <a:t>And decreases in the number of victims of:</a:t>
            </a:r>
          </a:p>
          <a:p>
            <a:pPr lvl="1"/>
            <a:r>
              <a:rPr lang="en-GB" dirty="0"/>
              <a:t>Honour-based violence </a:t>
            </a:r>
          </a:p>
          <a:p>
            <a:pPr lvl="1"/>
            <a:r>
              <a:rPr lang="en-GB" dirty="0"/>
              <a:t>Female Genital Mutilation </a:t>
            </a:r>
          </a:p>
          <a:p>
            <a:pPr lvl="1"/>
            <a:r>
              <a:rPr lang="en-GB" dirty="0"/>
              <a:t>Doorstep crime / rogue traders </a:t>
            </a:r>
          </a:p>
          <a:p>
            <a:pPr lvl="1"/>
            <a:r>
              <a:rPr lang="en-GB" dirty="0"/>
              <a:t>Knife crime </a:t>
            </a:r>
          </a:p>
          <a:p>
            <a:pPr marL="0" indent="0">
              <a:buNone/>
            </a:pPr>
            <a:endParaRPr lang="en-GB" dirty="0"/>
          </a:p>
        </p:txBody>
      </p:sp>
      <p:sp>
        <p:nvSpPr>
          <p:cNvPr id="11" name="Content Placeholder 1">
            <a:extLst>
              <a:ext uri="{FF2B5EF4-FFF2-40B4-BE49-F238E27FC236}">
                <a16:creationId xmlns:a16="http://schemas.microsoft.com/office/drawing/2014/main" id="{D05E91B9-9361-4FFF-A27F-61BE150D9D84}"/>
              </a:ext>
            </a:extLst>
          </p:cNvPr>
          <p:cNvSpPr txBox="1">
            <a:spLocks/>
          </p:cNvSpPr>
          <p:nvPr/>
        </p:nvSpPr>
        <p:spPr>
          <a:xfrm>
            <a:off x="7803599" y="3273575"/>
            <a:ext cx="3965565" cy="3199528"/>
          </a:xfrm>
          <a:prstGeom prst="rect">
            <a:avLst/>
          </a:prstGeom>
        </p:spPr>
        <p:txBody>
          <a:bodyPr vert="horz" lIns="91440" tIns="45720" rIns="91440" bIns="45720" rtlCol="0" anchor="t" anchorCtr="0">
            <a:normAutofit/>
          </a:bodyPr>
          <a:lstStyle>
            <a:lvl1pPr marL="285750" indent="-285750" algn="l" defTabSz="914400" rtl="0" eaLnBrk="1" latinLnBrk="0" hangingPunct="1">
              <a:lnSpc>
                <a:spcPct val="90000"/>
              </a:lnSpc>
              <a:spcBef>
                <a:spcPts val="1200"/>
              </a:spcBef>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1pPr>
            <a:lvl2pPr marL="7886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2pPr>
            <a:lvl3pPr marL="1245870" indent="-285750" algn="l" defTabSz="914400" rtl="0" eaLnBrk="1" latinLnBrk="0" hangingPunct="1">
              <a:lnSpc>
                <a:spcPct val="90000"/>
              </a:lnSpc>
              <a:spcBef>
                <a:spcPts val="250"/>
              </a:spcBef>
              <a:spcAft>
                <a:spcPts val="250"/>
              </a:spcAft>
              <a:buClr>
                <a:schemeClr val="accent3">
                  <a:lumMod val="75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3pPr>
            <a:lvl4pPr marL="1703070" indent="-285750" algn="l" defTabSz="914400" rtl="0" eaLnBrk="1" latinLnBrk="0" hangingPunct="1">
              <a:lnSpc>
                <a:spcPct val="90000"/>
              </a:lnSpc>
              <a:spcBef>
                <a:spcPts val="250"/>
              </a:spcBef>
              <a:spcAft>
                <a:spcPts val="250"/>
              </a:spcAft>
              <a:buClr>
                <a:schemeClr val="accent3">
                  <a:lumMod val="60000"/>
                  <a:lumOff val="4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4pPr>
            <a:lvl5pPr marL="21602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t>The number of recorded child victims of crime has continued to fall and there has been a significant fall in the number of young people arrested for drug offences.</a:t>
            </a:r>
          </a:p>
          <a:p>
            <a:r>
              <a:rPr lang="en-GB" dirty="0"/>
              <a:t>There has been a slight increase in alcohol-related crime.</a:t>
            </a:r>
          </a:p>
          <a:p>
            <a:r>
              <a:rPr lang="en-GB" dirty="0"/>
              <a:t>Adult reoffending rates have continued to decline and are similar to average.  Juvenile reoffending rates in Oxfordshire are well below the national average</a:t>
            </a:r>
          </a:p>
        </p:txBody>
      </p:sp>
      <p:sp>
        <p:nvSpPr>
          <p:cNvPr id="9" name="TextBox 8">
            <a:extLst>
              <a:ext uri="{FF2B5EF4-FFF2-40B4-BE49-F238E27FC236}">
                <a16:creationId xmlns:a16="http://schemas.microsoft.com/office/drawing/2014/main" id="{FFE5190E-1030-466E-8EF0-0FE59DF2F034}"/>
              </a:ext>
            </a:extLst>
          </p:cNvPr>
          <p:cNvSpPr txBox="1"/>
          <p:nvPr/>
        </p:nvSpPr>
        <p:spPr>
          <a:xfrm>
            <a:off x="8042010" y="988738"/>
            <a:ext cx="3285676" cy="553998"/>
          </a:xfrm>
          <a:prstGeom prst="rect">
            <a:avLst/>
          </a:prstGeom>
          <a:noFill/>
        </p:spPr>
        <p:txBody>
          <a:bodyPr wrap="square" rtlCol="0">
            <a:spAutoFit/>
          </a:bodyPr>
          <a:lstStyle/>
          <a:p>
            <a:r>
              <a:rPr lang="en-GB" sz="1600" b="1" dirty="0">
                <a:solidFill>
                  <a:schemeClr val="tx1">
                    <a:lumMod val="65000"/>
                    <a:lumOff val="35000"/>
                  </a:schemeClr>
                </a:solidFill>
              </a:rPr>
              <a:t>Oxfordshire: victims of crime </a:t>
            </a:r>
            <a:r>
              <a:rPr lang="en-GB" sz="1400" b="1" dirty="0">
                <a:solidFill>
                  <a:schemeClr val="tx1">
                    <a:lumMod val="65000"/>
                    <a:lumOff val="35000"/>
                  </a:schemeClr>
                </a:solidFill>
              </a:rPr>
              <a:t>year ending Dec21</a:t>
            </a:r>
            <a:endParaRPr lang="en-GB" sz="1600" b="1" baseline="30000" dirty="0">
              <a:solidFill>
                <a:schemeClr val="tx1">
                  <a:lumMod val="65000"/>
                  <a:lumOff val="35000"/>
                </a:schemeClr>
              </a:solidFill>
            </a:endParaRPr>
          </a:p>
        </p:txBody>
      </p:sp>
      <p:sp>
        <p:nvSpPr>
          <p:cNvPr id="12" name="Rectangle: Rounded Corners 11">
            <a:extLst>
              <a:ext uri="{FF2B5EF4-FFF2-40B4-BE49-F238E27FC236}">
                <a16:creationId xmlns:a16="http://schemas.microsoft.com/office/drawing/2014/main" id="{CCEC5BE6-A257-48AA-AF32-7016E9E236D3}"/>
              </a:ext>
              <a:ext uri="{C183D7F6-B498-43B3-948B-1728B52AA6E4}">
                <adec:decorative xmlns:adec="http://schemas.microsoft.com/office/drawing/2017/decorative" val="1"/>
              </a:ext>
            </a:extLst>
          </p:cNvPr>
          <p:cNvSpPr/>
          <p:nvPr/>
        </p:nvSpPr>
        <p:spPr>
          <a:xfrm>
            <a:off x="7863840" y="951329"/>
            <a:ext cx="3832856" cy="2150270"/>
          </a:xfrm>
          <a:prstGeom prst="roundRect">
            <a:avLst/>
          </a:prstGeom>
          <a:no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descr="icon of a head">
            <a:extLst>
              <a:ext uri="{FF2B5EF4-FFF2-40B4-BE49-F238E27FC236}">
                <a16:creationId xmlns:a16="http://schemas.microsoft.com/office/drawing/2014/main" id="{FD14FCB0-E511-4C98-A300-2D14195BB1EC}"/>
              </a:ext>
            </a:extLst>
          </p:cNvPr>
          <p:cNvSpPr/>
          <p:nvPr/>
        </p:nvSpPr>
        <p:spPr>
          <a:xfrm>
            <a:off x="7626399" y="833123"/>
            <a:ext cx="452035" cy="476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B42AAE1-EDEF-4D5A-B72E-1AC7EAC9BE16}"/>
              </a:ext>
            </a:extLst>
          </p:cNvPr>
          <p:cNvSpPr txBox="1"/>
          <p:nvPr/>
        </p:nvSpPr>
        <p:spPr>
          <a:xfrm>
            <a:off x="7754619" y="1560613"/>
            <a:ext cx="926534" cy="30777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n-GB" sz="1400" b="1" dirty="0">
                <a:solidFill>
                  <a:srgbClr val="ED7D31"/>
                </a:solidFill>
              </a:rPr>
              <a:t>7,950</a:t>
            </a:r>
          </a:p>
        </p:txBody>
      </p:sp>
      <p:sp>
        <p:nvSpPr>
          <p:cNvPr id="15" name="TextBox 14">
            <a:extLst>
              <a:ext uri="{FF2B5EF4-FFF2-40B4-BE49-F238E27FC236}">
                <a16:creationId xmlns:a16="http://schemas.microsoft.com/office/drawing/2014/main" id="{56F7F9C4-176F-44C8-A3BC-3D82385483A7}"/>
              </a:ext>
            </a:extLst>
          </p:cNvPr>
          <p:cNvSpPr txBox="1"/>
          <p:nvPr/>
        </p:nvSpPr>
        <p:spPr>
          <a:xfrm>
            <a:off x="8643008" y="2166027"/>
            <a:ext cx="2667933" cy="307777"/>
          </a:xfrm>
          <a:prstGeom prst="rect">
            <a:avLst/>
          </a:prstGeom>
          <a:noFill/>
        </p:spPr>
        <p:txBody>
          <a:bodyPr wrap="square" rtlCol="0">
            <a:spAutoFit/>
          </a:bodyPr>
          <a:lstStyle/>
          <a:p>
            <a:r>
              <a:rPr lang="en-GB" sz="1400" dirty="0"/>
              <a:t>Victims of hate crime</a:t>
            </a:r>
            <a:endParaRPr lang="en-GB" sz="1400" baseline="30000" dirty="0"/>
          </a:p>
        </p:txBody>
      </p:sp>
      <p:sp>
        <p:nvSpPr>
          <p:cNvPr id="16" name="TextBox 15">
            <a:extLst>
              <a:ext uri="{FF2B5EF4-FFF2-40B4-BE49-F238E27FC236}">
                <a16:creationId xmlns:a16="http://schemas.microsoft.com/office/drawing/2014/main" id="{AF8EDC40-54BB-4F7D-9E32-C578E828A105}"/>
              </a:ext>
            </a:extLst>
          </p:cNvPr>
          <p:cNvSpPr txBox="1"/>
          <p:nvPr/>
        </p:nvSpPr>
        <p:spPr>
          <a:xfrm>
            <a:off x="7754619" y="2175195"/>
            <a:ext cx="926534" cy="30777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n-GB" sz="1400" b="1" dirty="0">
                <a:solidFill>
                  <a:srgbClr val="ED7D31"/>
                </a:solidFill>
              </a:rPr>
              <a:t>1,262</a:t>
            </a:r>
          </a:p>
        </p:txBody>
      </p:sp>
      <p:pic>
        <p:nvPicPr>
          <p:cNvPr id="17" name="Picture 16" descr="icon of a head">
            <a:extLst>
              <a:ext uri="{FF2B5EF4-FFF2-40B4-BE49-F238E27FC236}">
                <a16:creationId xmlns:a16="http://schemas.microsoft.com/office/drawing/2014/main" id="{86E42A85-CFBD-40D4-BFE7-BD4A9FBC91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9721" y="905588"/>
            <a:ext cx="331142" cy="331142"/>
          </a:xfrm>
          <a:prstGeom prst="rect">
            <a:avLst/>
          </a:prstGeom>
          <a:ln>
            <a:noFill/>
          </a:ln>
        </p:spPr>
      </p:pic>
      <p:sp>
        <p:nvSpPr>
          <p:cNvPr id="18" name="TextBox 17">
            <a:extLst>
              <a:ext uri="{FF2B5EF4-FFF2-40B4-BE49-F238E27FC236}">
                <a16:creationId xmlns:a16="http://schemas.microsoft.com/office/drawing/2014/main" id="{0257DC1E-A43C-4D3D-AB3F-CA54EFC7AA94}"/>
              </a:ext>
            </a:extLst>
          </p:cNvPr>
          <p:cNvSpPr txBox="1"/>
          <p:nvPr/>
        </p:nvSpPr>
        <p:spPr>
          <a:xfrm>
            <a:off x="8626793" y="1567504"/>
            <a:ext cx="2333103" cy="307777"/>
          </a:xfrm>
          <a:prstGeom prst="rect">
            <a:avLst/>
          </a:prstGeom>
          <a:noFill/>
        </p:spPr>
        <p:txBody>
          <a:bodyPr wrap="square" rtlCol="0">
            <a:spAutoFit/>
          </a:bodyPr>
          <a:lstStyle/>
          <a:p>
            <a:r>
              <a:rPr lang="en-GB" sz="1400" dirty="0"/>
              <a:t>Victims of domestic abuse</a:t>
            </a:r>
            <a:endParaRPr lang="en-GB" sz="1400" baseline="30000" dirty="0"/>
          </a:p>
        </p:txBody>
      </p:sp>
      <p:sp>
        <p:nvSpPr>
          <p:cNvPr id="19" name="TextBox 18">
            <a:extLst>
              <a:ext uri="{FF2B5EF4-FFF2-40B4-BE49-F238E27FC236}">
                <a16:creationId xmlns:a16="http://schemas.microsoft.com/office/drawing/2014/main" id="{2FFF3DE2-8969-42BC-B552-9C13E491840B}"/>
              </a:ext>
            </a:extLst>
          </p:cNvPr>
          <p:cNvSpPr txBox="1"/>
          <p:nvPr/>
        </p:nvSpPr>
        <p:spPr>
          <a:xfrm>
            <a:off x="8630713" y="2463018"/>
            <a:ext cx="2995230" cy="523220"/>
          </a:xfrm>
          <a:prstGeom prst="rect">
            <a:avLst/>
          </a:prstGeom>
          <a:noFill/>
        </p:spPr>
        <p:txBody>
          <a:bodyPr wrap="square" rtlCol="0">
            <a:spAutoFit/>
          </a:bodyPr>
          <a:lstStyle/>
          <a:p>
            <a:r>
              <a:rPr lang="en-GB" sz="1400" dirty="0"/>
              <a:t>Older victims of violence or sexual offences</a:t>
            </a:r>
          </a:p>
        </p:txBody>
      </p:sp>
      <p:sp>
        <p:nvSpPr>
          <p:cNvPr id="20" name="TextBox 19">
            <a:extLst>
              <a:ext uri="{FF2B5EF4-FFF2-40B4-BE49-F238E27FC236}">
                <a16:creationId xmlns:a16="http://schemas.microsoft.com/office/drawing/2014/main" id="{2EF5D5E8-5D71-4962-9F7B-093858E8BBD2}"/>
              </a:ext>
            </a:extLst>
          </p:cNvPr>
          <p:cNvSpPr txBox="1"/>
          <p:nvPr/>
        </p:nvSpPr>
        <p:spPr>
          <a:xfrm>
            <a:off x="7754619" y="2450223"/>
            <a:ext cx="926534" cy="30777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n-GB" sz="1400" b="1" dirty="0">
                <a:solidFill>
                  <a:srgbClr val="ED7D31"/>
                </a:solidFill>
              </a:rPr>
              <a:t>601</a:t>
            </a:r>
          </a:p>
        </p:txBody>
      </p:sp>
      <p:sp>
        <p:nvSpPr>
          <p:cNvPr id="21" name="TextBox 20">
            <a:extLst>
              <a:ext uri="{FF2B5EF4-FFF2-40B4-BE49-F238E27FC236}">
                <a16:creationId xmlns:a16="http://schemas.microsoft.com/office/drawing/2014/main" id="{CA53E0D5-6655-4C8E-8DC0-77E6B6054856}"/>
              </a:ext>
            </a:extLst>
          </p:cNvPr>
          <p:cNvSpPr txBox="1"/>
          <p:nvPr/>
        </p:nvSpPr>
        <p:spPr>
          <a:xfrm>
            <a:off x="7770833" y="1861013"/>
            <a:ext cx="926534" cy="30777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n-GB" sz="1400" b="1" dirty="0">
                <a:solidFill>
                  <a:srgbClr val="ED7D31"/>
                </a:solidFill>
              </a:rPr>
              <a:t>3,345</a:t>
            </a:r>
          </a:p>
        </p:txBody>
      </p:sp>
      <p:sp>
        <p:nvSpPr>
          <p:cNvPr id="22" name="TextBox 21">
            <a:extLst>
              <a:ext uri="{FF2B5EF4-FFF2-40B4-BE49-F238E27FC236}">
                <a16:creationId xmlns:a16="http://schemas.microsoft.com/office/drawing/2014/main" id="{CB2F10EE-0C28-4ABD-986C-93DB408160D0}"/>
              </a:ext>
            </a:extLst>
          </p:cNvPr>
          <p:cNvSpPr txBox="1"/>
          <p:nvPr/>
        </p:nvSpPr>
        <p:spPr>
          <a:xfrm>
            <a:off x="8643007" y="1867904"/>
            <a:ext cx="2333103" cy="307777"/>
          </a:xfrm>
          <a:prstGeom prst="rect">
            <a:avLst/>
          </a:prstGeom>
          <a:noFill/>
        </p:spPr>
        <p:txBody>
          <a:bodyPr wrap="square" rtlCol="0">
            <a:spAutoFit/>
          </a:bodyPr>
          <a:lstStyle/>
          <a:p>
            <a:r>
              <a:rPr lang="en-GB" sz="1400" dirty="0"/>
              <a:t>Child victims of crime</a:t>
            </a:r>
            <a:endParaRPr lang="en-GB" sz="1400" baseline="30000" dirty="0"/>
          </a:p>
        </p:txBody>
      </p:sp>
      <p:sp>
        <p:nvSpPr>
          <p:cNvPr id="23" name="Content Placeholder 2">
            <a:extLst>
              <a:ext uri="{FF2B5EF4-FFF2-40B4-BE49-F238E27FC236}">
                <a16:creationId xmlns:a16="http://schemas.microsoft.com/office/drawing/2014/main" id="{B937F6DF-B3D6-47A2-82BD-0BFAE89769A9}"/>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rgbClr val="0070C0"/>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37676575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E96288E-43E0-4883-B33C-64438E4A06EF}"/>
              </a:ext>
            </a:extLst>
          </p:cNvPr>
          <p:cNvSpPr>
            <a:spLocks noGrp="1"/>
          </p:cNvSpPr>
          <p:nvPr>
            <p:ph type="title"/>
          </p:nvPr>
        </p:nvSpPr>
        <p:spPr/>
        <p:txBody>
          <a:bodyPr/>
          <a:lstStyle/>
          <a:p>
            <a:r>
              <a:rPr lang="en-GB" dirty="0"/>
              <a:t>Levels of reported anxiety in Oxfordshire appear to have increased</a:t>
            </a:r>
          </a:p>
        </p:txBody>
      </p:sp>
      <p:sp>
        <p:nvSpPr>
          <p:cNvPr id="16" name="Content Placeholder 5">
            <a:extLst>
              <a:ext uri="{FF2B5EF4-FFF2-40B4-BE49-F238E27FC236}">
                <a16:creationId xmlns:a16="http://schemas.microsoft.com/office/drawing/2014/main" id="{427D0217-DAFF-4455-9ABC-0AFEF8D1DD70}"/>
              </a:ext>
            </a:extLst>
          </p:cNvPr>
          <p:cNvSpPr txBox="1">
            <a:spLocks/>
          </p:cNvSpPr>
          <p:nvPr/>
        </p:nvSpPr>
        <p:spPr>
          <a:xfrm>
            <a:off x="3699164" y="5430120"/>
            <a:ext cx="7873510" cy="900543"/>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hlinkClick r:id="rId2"/>
              </a:rPr>
              <a:t>ONS Personal wellbeing in the UK </a:t>
            </a:r>
            <a:r>
              <a:rPr lang="en-GB" i="1" dirty="0"/>
              <a:t>note that vertical scales do not start at zero </a:t>
            </a:r>
          </a:p>
          <a:p>
            <a:r>
              <a:rPr lang="en-GB" sz="1100" dirty="0"/>
              <a:t>The personal wellbeing estimates are from the Annual Population Survey (APS), which provides a representative sample of those living in private residential households in the UK. People living in communal establishments (such as care homes) or other non-household situations are not represented in this survey and this may be important in interpreting the findings in relation to those people reporting lower personal wellbeing. </a:t>
            </a:r>
          </a:p>
        </p:txBody>
      </p:sp>
      <p:sp>
        <p:nvSpPr>
          <p:cNvPr id="6" name="Slide Number Placeholder 5">
            <a:extLst>
              <a:ext uri="{FF2B5EF4-FFF2-40B4-BE49-F238E27FC236}">
                <a16:creationId xmlns:a16="http://schemas.microsoft.com/office/drawing/2014/main" id="{6ECD2E73-8B6A-4AE9-810E-9F81FFCCEFF4}"/>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70</a:t>
            </a:fld>
            <a:endParaRPr lang="en-US" dirty="0"/>
          </a:p>
        </p:txBody>
      </p:sp>
      <p:sp>
        <p:nvSpPr>
          <p:cNvPr id="7" name="Footer Placeholder 6">
            <a:extLst>
              <a:ext uri="{FF2B5EF4-FFF2-40B4-BE49-F238E27FC236}">
                <a16:creationId xmlns:a16="http://schemas.microsoft.com/office/drawing/2014/main" id="{44CDD298-37BD-4945-BE49-D3382DDF7578}"/>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14" name="Content Placeholder 3">
            <a:extLst>
              <a:ext uri="{FF2B5EF4-FFF2-40B4-BE49-F238E27FC236}">
                <a16:creationId xmlns:a16="http://schemas.microsoft.com/office/drawing/2014/main" id="{36680089-9FB4-4D5C-8B7F-6D98C17A8DA6}"/>
              </a:ext>
            </a:extLst>
          </p:cNvPr>
          <p:cNvSpPr>
            <a:spLocks noGrp="1"/>
          </p:cNvSpPr>
          <p:nvPr>
            <p:ph idx="1"/>
          </p:nvPr>
        </p:nvSpPr>
        <p:spPr>
          <a:xfrm>
            <a:off x="3689928" y="1272290"/>
            <a:ext cx="7873510" cy="1489383"/>
          </a:xfrm>
        </p:spPr>
        <p:txBody>
          <a:bodyPr>
            <a:normAutofit/>
          </a:bodyPr>
          <a:lstStyle/>
          <a:p>
            <a:r>
              <a:rPr lang="en-GB" dirty="0"/>
              <a:t>In Oxfordshire, between the years ending March 2020 and March 2021, the mean score for feeling “worthwhile” decreased.  Life satisfaction and happiness have also decreased slightly. This is similar to the trend seen nationally. </a:t>
            </a:r>
          </a:p>
          <a:p>
            <a:r>
              <a:rPr lang="en-GB" dirty="0"/>
              <a:t>Levels of reported anxiety in Oxfordshire appear to have increased and remain above the England average.</a:t>
            </a:r>
          </a:p>
        </p:txBody>
      </p:sp>
      <p:sp>
        <p:nvSpPr>
          <p:cNvPr id="18" name="TextBox 17">
            <a:extLst>
              <a:ext uri="{FF2B5EF4-FFF2-40B4-BE49-F238E27FC236}">
                <a16:creationId xmlns:a16="http://schemas.microsoft.com/office/drawing/2014/main" id="{31BA6C15-4D4A-4401-ABB7-E14F416BB6BB}"/>
              </a:ext>
            </a:extLst>
          </p:cNvPr>
          <p:cNvSpPr txBox="1"/>
          <p:nvPr/>
        </p:nvSpPr>
        <p:spPr>
          <a:xfrm>
            <a:off x="3699164" y="2640330"/>
            <a:ext cx="3464108" cy="523220"/>
          </a:xfrm>
          <a:prstGeom prst="rect">
            <a:avLst/>
          </a:prstGeom>
          <a:noFill/>
        </p:spPr>
        <p:txBody>
          <a:bodyPr wrap="square" rtlCol="0">
            <a:spAutoFit/>
          </a:bodyPr>
          <a:lstStyle/>
          <a:p>
            <a:r>
              <a:rPr lang="en-GB" sz="1400" b="1" dirty="0">
                <a:solidFill>
                  <a:schemeClr val="tx1">
                    <a:lumMod val="65000"/>
                    <a:lumOff val="35000"/>
                  </a:schemeClr>
                </a:solidFill>
              </a:rPr>
              <a:t>Trend in average wellbeing scores in Oxfordshire to year ending March 2021</a:t>
            </a:r>
          </a:p>
        </p:txBody>
      </p:sp>
      <p:sp>
        <p:nvSpPr>
          <p:cNvPr id="21" name="TextBox 20">
            <a:extLst>
              <a:ext uri="{FF2B5EF4-FFF2-40B4-BE49-F238E27FC236}">
                <a16:creationId xmlns:a16="http://schemas.microsoft.com/office/drawing/2014/main" id="{42315EE8-C381-43BB-8CBB-70AEB30A9421}"/>
              </a:ext>
            </a:extLst>
          </p:cNvPr>
          <p:cNvSpPr txBox="1"/>
          <p:nvPr/>
        </p:nvSpPr>
        <p:spPr>
          <a:xfrm>
            <a:off x="7635918" y="2640330"/>
            <a:ext cx="3936755" cy="523220"/>
          </a:xfrm>
          <a:prstGeom prst="rect">
            <a:avLst/>
          </a:prstGeom>
          <a:noFill/>
        </p:spPr>
        <p:txBody>
          <a:bodyPr wrap="square" rtlCol="0">
            <a:spAutoFit/>
          </a:bodyPr>
          <a:lstStyle/>
          <a:p>
            <a:r>
              <a:rPr lang="en-GB" sz="1400" b="1" dirty="0">
                <a:solidFill>
                  <a:schemeClr val="tx1">
                    <a:lumMod val="65000"/>
                    <a:lumOff val="35000"/>
                  </a:schemeClr>
                </a:solidFill>
              </a:rPr>
              <a:t>Trend in average level of Anxiety to year ending March 2021, Oxfordshire vs England</a:t>
            </a:r>
          </a:p>
        </p:txBody>
      </p:sp>
      <p:pic>
        <p:nvPicPr>
          <p:cNvPr id="4" name="Picture 3">
            <a:extLst>
              <a:ext uri="{FF2B5EF4-FFF2-40B4-BE49-F238E27FC236}">
                <a16:creationId xmlns:a16="http://schemas.microsoft.com/office/drawing/2014/main" id="{496C7C11-2AA9-44C2-91D6-8B4895EFFE11}"/>
              </a:ext>
            </a:extLst>
          </p:cNvPr>
          <p:cNvPicPr>
            <a:picLocks noChangeAspect="1"/>
          </p:cNvPicPr>
          <p:nvPr/>
        </p:nvPicPr>
        <p:blipFill>
          <a:blip r:embed="rId3"/>
          <a:stretch>
            <a:fillRect/>
          </a:stretch>
        </p:blipFill>
        <p:spPr>
          <a:xfrm>
            <a:off x="3494705" y="3124983"/>
            <a:ext cx="3925890" cy="2269053"/>
          </a:xfrm>
          <a:prstGeom prst="rect">
            <a:avLst/>
          </a:prstGeom>
        </p:spPr>
      </p:pic>
      <p:pic>
        <p:nvPicPr>
          <p:cNvPr id="5" name="Picture 4">
            <a:extLst>
              <a:ext uri="{FF2B5EF4-FFF2-40B4-BE49-F238E27FC236}">
                <a16:creationId xmlns:a16="http://schemas.microsoft.com/office/drawing/2014/main" id="{AFEB6353-938C-47D6-A8CD-A1AE82C3AC49}"/>
              </a:ext>
            </a:extLst>
          </p:cNvPr>
          <p:cNvPicPr>
            <a:picLocks noChangeAspect="1"/>
          </p:cNvPicPr>
          <p:nvPr/>
        </p:nvPicPr>
        <p:blipFill>
          <a:blip r:embed="rId4"/>
          <a:stretch>
            <a:fillRect/>
          </a:stretch>
        </p:blipFill>
        <p:spPr>
          <a:xfrm>
            <a:off x="7535134" y="3358393"/>
            <a:ext cx="4241229" cy="2063354"/>
          </a:xfrm>
          <a:prstGeom prst="rect">
            <a:avLst/>
          </a:prstGeom>
        </p:spPr>
      </p:pic>
      <p:sp>
        <p:nvSpPr>
          <p:cNvPr id="15" name="TextBox 14">
            <a:extLst>
              <a:ext uri="{FF2B5EF4-FFF2-40B4-BE49-F238E27FC236}">
                <a16:creationId xmlns:a16="http://schemas.microsoft.com/office/drawing/2014/main" id="{379DCE93-A6A8-4A46-A317-FB8645D009F3}"/>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2" name="Content Placeholder 2">
            <a:extLst>
              <a:ext uri="{FF2B5EF4-FFF2-40B4-BE49-F238E27FC236}">
                <a16:creationId xmlns:a16="http://schemas.microsoft.com/office/drawing/2014/main" id="{75F82D07-AAC1-4C30-B9B4-DD66FDC6E9FC}"/>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5" action="ppaction://hlinksldjump">
                  <a:extLst>
                    <a:ext uri="{A12FA001-AC4F-418D-AE19-62706E023703}">
                      <ahyp:hlinkClr xmlns:ahyp="http://schemas.microsoft.com/office/drawing/2018/hyperlinkcolor" val="tx"/>
                    </a:ext>
                  </a:extLst>
                </a:hlinkClick>
              </a:rPr>
              <a:t>Poverty, mental health, alcohol, drugs</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12510827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B2E3AA-5A03-44B5-A65D-D6620E4D078C}"/>
              </a:ext>
            </a:extLst>
          </p:cNvPr>
          <p:cNvSpPr>
            <a:spLocks noGrp="1"/>
          </p:cNvSpPr>
          <p:nvPr>
            <p:ph idx="1"/>
          </p:nvPr>
        </p:nvSpPr>
        <p:spPr>
          <a:xfrm>
            <a:off x="3699164" y="1307940"/>
            <a:ext cx="7873510" cy="1990298"/>
          </a:xfrm>
        </p:spPr>
        <p:txBody>
          <a:bodyPr>
            <a:normAutofit fontScale="92500" lnSpcReduction="10000"/>
          </a:bodyPr>
          <a:lstStyle/>
          <a:p>
            <a:pPr marL="0" indent="0">
              <a:buNone/>
            </a:pPr>
            <a:r>
              <a:rPr lang="en-GB" i="1" dirty="0"/>
              <a:t>Section 136 of the Mental Health Act enables the police to act if they believe that someone is suffering from a mental illness and needs immediate treatment or care. The police may take that person from a public place to a place of safety, either for their own protection or for the protection of others. This is known as a Section 136 detention.</a:t>
            </a:r>
          </a:p>
          <a:p>
            <a:r>
              <a:rPr lang="en-GB" dirty="0"/>
              <a:t>In 2021 (Jan-Dec) Thames Valley Police recorded a total of 404 section 136 detentions in Oxfordshire.  </a:t>
            </a:r>
          </a:p>
          <a:p>
            <a:r>
              <a:rPr lang="en-GB" dirty="0"/>
              <a:t>This was 31% above the 3 year average (for the years 2018 to 2020), and above the increase across Thames Valley (+22%)</a:t>
            </a:r>
          </a:p>
          <a:p>
            <a:r>
              <a:rPr lang="en-GB" dirty="0"/>
              <a:t>The district with the greatest increase was South Oxfordshire (+59%)</a:t>
            </a:r>
          </a:p>
          <a:p>
            <a:endParaRPr lang="en-GB" dirty="0"/>
          </a:p>
        </p:txBody>
      </p:sp>
      <p:sp>
        <p:nvSpPr>
          <p:cNvPr id="4" name="Content Placeholder 3">
            <a:extLst>
              <a:ext uri="{FF2B5EF4-FFF2-40B4-BE49-F238E27FC236}">
                <a16:creationId xmlns:a16="http://schemas.microsoft.com/office/drawing/2014/main" id="{139685CE-49F4-40BE-B1BA-D4D8596B1F95}"/>
              </a:ext>
            </a:extLst>
          </p:cNvPr>
          <p:cNvSpPr>
            <a:spLocks noGrp="1"/>
          </p:cNvSpPr>
          <p:nvPr>
            <p:ph idx="14"/>
          </p:nvPr>
        </p:nvSpPr>
        <p:spPr>
          <a:xfrm>
            <a:off x="3699164" y="5676899"/>
            <a:ext cx="1872961" cy="653763"/>
          </a:xfrm>
        </p:spPr>
        <p:txBody>
          <a:bodyPr/>
          <a:lstStyle/>
          <a:p>
            <a:r>
              <a:rPr lang="en-GB" dirty="0"/>
              <a:t>Thames Valley Police Crime Recording System - Niche RMS.  </a:t>
            </a:r>
          </a:p>
        </p:txBody>
      </p:sp>
      <p:sp>
        <p:nvSpPr>
          <p:cNvPr id="5" name="Title 4">
            <a:extLst>
              <a:ext uri="{FF2B5EF4-FFF2-40B4-BE49-F238E27FC236}">
                <a16:creationId xmlns:a16="http://schemas.microsoft.com/office/drawing/2014/main" id="{91D3CBA1-34DE-4233-B464-C417C21B2DB0}"/>
              </a:ext>
            </a:extLst>
          </p:cNvPr>
          <p:cNvSpPr>
            <a:spLocks noGrp="1"/>
          </p:cNvSpPr>
          <p:nvPr>
            <p:ph type="title"/>
          </p:nvPr>
        </p:nvSpPr>
        <p:spPr/>
        <p:txBody>
          <a:bodyPr>
            <a:normAutofit/>
          </a:bodyPr>
          <a:lstStyle/>
          <a:p>
            <a:r>
              <a:rPr lang="en-GB" dirty="0"/>
              <a:t>Increase in police detentions under S136 of the Mental Health Act</a:t>
            </a:r>
          </a:p>
        </p:txBody>
      </p:sp>
      <p:sp>
        <p:nvSpPr>
          <p:cNvPr id="6" name="Slide Number Placeholder 5">
            <a:extLst>
              <a:ext uri="{FF2B5EF4-FFF2-40B4-BE49-F238E27FC236}">
                <a16:creationId xmlns:a16="http://schemas.microsoft.com/office/drawing/2014/main" id="{815E3106-87FF-468B-B7FB-260FA829327A}"/>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71</a:t>
            </a:fld>
            <a:endParaRPr lang="en-US" dirty="0"/>
          </a:p>
        </p:txBody>
      </p:sp>
      <p:sp>
        <p:nvSpPr>
          <p:cNvPr id="7" name="Footer Placeholder 6">
            <a:extLst>
              <a:ext uri="{FF2B5EF4-FFF2-40B4-BE49-F238E27FC236}">
                <a16:creationId xmlns:a16="http://schemas.microsoft.com/office/drawing/2014/main" id="{3DEC04D9-8E20-4648-994B-5EA643630CE8}"/>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9" name="TextBox 8">
            <a:extLst>
              <a:ext uri="{FF2B5EF4-FFF2-40B4-BE49-F238E27FC236}">
                <a16:creationId xmlns:a16="http://schemas.microsoft.com/office/drawing/2014/main" id="{C83729AE-6C4F-4E00-A768-FBF3D9D011AD}"/>
              </a:ext>
            </a:extLst>
          </p:cNvPr>
          <p:cNvSpPr txBox="1"/>
          <p:nvPr/>
        </p:nvSpPr>
        <p:spPr>
          <a:xfrm>
            <a:off x="5802694" y="3464513"/>
            <a:ext cx="6001384" cy="307777"/>
          </a:xfrm>
          <a:prstGeom prst="rect">
            <a:avLst/>
          </a:prstGeom>
          <a:noFill/>
        </p:spPr>
        <p:txBody>
          <a:bodyPr wrap="square" rtlCol="0">
            <a:spAutoFit/>
          </a:bodyPr>
          <a:lstStyle/>
          <a:p>
            <a:r>
              <a:rPr lang="en-GB" sz="1400" b="1" dirty="0">
                <a:solidFill>
                  <a:schemeClr val="tx1">
                    <a:lumMod val="65000"/>
                    <a:lumOff val="35000"/>
                  </a:schemeClr>
                </a:solidFill>
              </a:rPr>
              <a:t>Count of Section 136 detentions by district 2016 to 2021 (Jan-Dec)</a:t>
            </a:r>
          </a:p>
        </p:txBody>
      </p:sp>
      <p:pic>
        <p:nvPicPr>
          <p:cNvPr id="3" name="Picture 2">
            <a:extLst>
              <a:ext uri="{FF2B5EF4-FFF2-40B4-BE49-F238E27FC236}">
                <a16:creationId xmlns:a16="http://schemas.microsoft.com/office/drawing/2014/main" id="{7FED12CF-E94A-4D95-8492-9BD7B4B6C75D}"/>
              </a:ext>
            </a:extLst>
          </p:cNvPr>
          <p:cNvPicPr>
            <a:picLocks noChangeAspect="1"/>
          </p:cNvPicPr>
          <p:nvPr/>
        </p:nvPicPr>
        <p:blipFill>
          <a:blip r:embed="rId2"/>
          <a:stretch>
            <a:fillRect/>
          </a:stretch>
        </p:blipFill>
        <p:spPr>
          <a:xfrm>
            <a:off x="5975365" y="3696341"/>
            <a:ext cx="5499069" cy="2780017"/>
          </a:xfrm>
          <a:prstGeom prst="rect">
            <a:avLst/>
          </a:prstGeom>
        </p:spPr>
      </p:pic>
      <p:sp>
        <p:nvSpPr>
          <p:cNvPr id="11" name="TextBox 10">
            <a:extLst>
              <a:ext uri="{FF2B5EF4-FFF2-40B4-BE49-F238E27FC236}">
                <a16:creationId xmlns:a16="http://schemas.microsoft.com/office/drawing/2014/main" id="{4F9DB01E-1DDB-41C4-865E-4319CDF6DDE2}"/>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0" name="Content Placeholder 2">
            <a:extLst>
              <a:ext uri="{FF2B5EF4-FFF2-40B4-BE49-F238E27FC236}">
                <a16:creationId xmlns:a16="http://schemas.microsoft.com/office/drawing/2014/main" id="{A6B58251-ED3D-4AD5-A7A6-04B811961B70}"/>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4961059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D069B9DD-6641-4ADB-BE9D-A2F823FE647D}"/>
              </a:ext>
            </a:extLst>
          </p:cNvPr>
          <p:cNvPicPr>
            <a:picLocks noChangeAspect="1"/>
          </p:cNvPicPr>
          <p:nvPr/>
        </p:nvPicPr>
        <p:blipFill>
          <a:blip r:embed="rId2"/>
          <a:stretch>
            <a:fillRect/>
          </a:stretch>
        </p:blipFill>
        <p:spPr>
          <a:xfrm>
            <a:off x="7865735" y="1266005"/>
            <a:ext cx="3649170" cy="2355643"/>
          </a:xfrm>
          <a:prstGeom prst="rect">
            <a:avLst/>
          </a:prstGeom>
        </p:spPr>
      </p:pic>
      <p:pic>
        <p:nvPicPr>
          <p:cNvPr id="28" name="Picture 27">
            <a:extLst>
              <a:ext uri="{FF2B5EF4-FFF2-40B4-BE49-F238E27FC236}">
                <a16:creationId xmlns:a16="http://schemas.microsoft.com/office/drawing/2014/main" id="{E59B52B0-4FDE-4B63-99AE-E947085C82EF}"/>
              </a:ext>
            </a:extLst>
          </p:cNvPr>
          <p:cNvPicPr>
            <a:picLocks noChangeAspect="1"/>
          </p:cNvPicPr>
          <p:nvPr/>
        </p:nvPicPr>
        <p:blipFill>
          <a:blip r:embed="rId3"/>
          <a:stretch>
            <a:fillRect/>
          </a:stretch>
        </p:blipFill>
        <p:spPr>
          <a:xfrm>
            <a:off x="7909254" y="4040929"/>
            <a:ext cx="3605651" cy="2053704"/>
          </a:xfrm>
          <a:prstGeom prst="rect">
            <a:avLst/>
          </a:prstGeom>
        </p:spPr>
      </p:pic>
      <p:sp>
        <p:nvSpPr>
          <p:cNvPr id="5" name="Title 4">
            <a:extLst>
              <a:ext uri="{FF2B5EF4-FFF2-40B4-BE49-F238E27FC236}">
                <a16:creationId xmlns:a16="http://schemas.microsoft.com/office/drawing/2014/main" id="{AAB6A9CB-FE79-4639-AD0E-0F2B4AF9FF1E}"/>
              </a:ext>
            </a:extLst>
          </p:cNvPr>
          <p:cNvSpPr>
            <a:spLocks noGrp="1"/>
          </p:cNvSpPr>
          <p:nvPr>
            <p:ph type="title"/>
          </p:nvPr>
        </p:nvSpPr>
        <p:spPr>
          <a:xfrm>
            <a:off x="3699164" y="846724"/>
            <a:ext cx="3777961" cy="674258"/>
          </a:xfrm>
        </p:spPr>
        <p:txBody>
          <a:bodyPr>
            <a:normAutofit/>
          </a:bodyPr>
          <a:lstStyle/>
          <a:p>
            <a:r>
              <a:rPr lang="en-GB" dirty="0"/>
              <a:t>Under 18s hospital admissions for alcohol remains above average</a:t>
            </a:r>
          </a:p>
        </p:txBody>
      </p:sp>
      <p:sp>
        <p:nvSpPr>
          <p:cNvPr id="6" name="Slide Number Placeholder 5">
            <a:extLst>
              <a:ext uri="{FF2B5EF4-FFF2-40B4-BE49-F238E27FC236}">
                <a16:creationId xmlns:a16="http://schemas.microsoft.com/office/drawing/2014/main" id="{0479FB03-8103-4E82-A8DD-7198408309E4}"/>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72</a:t>
            </a:fld>
            <a:endParaRPr lang="en-US" dirty="0"/>
          </a:p>
        </p:txBody>
      </p:sp>
      <p:sp>
        <p:nvSpPr>
          <p:cNvPr id="7" name="Footer Placeholder 6">
            <a:extLst>
              <a:ext uri="{FF2B5EF4-FFF2-40B4-BE49-F238E27FC236}">
                <a16:creationId xmlns:a16="http://schemas.microsoft.com/office/drawing/2014/main" id="{80DBD0C0-D08A-428C-9A15-ED89662AFAFC}"/>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9" name="Content Placeholder 3">
            <a:extLst>
              <a:ext uri="{FF2B5EF4-FFF2-40B4-BE49-F238E27FC236}">
                <a16:creationId xmlns:a16="http://schemas.microsoft.com/office/drawing/2014/main" id="{0F38CB82-7D8B-483C-A9AA-1803740A1C35}"/>
              </a:ext>
            </a:extLst>
          </p:cNvPr>
          <p:cNvSpPr>
            <a:spLocks noGrp="1"/>
          </p:cNvSpPr>
          <p:nvPr>
            <p:ph idx="1"/>
          </p:nvPr>
        </p:nvSpPr>
        <p:spPr>
          <a:xfrm>
            <a:off x="3699164" y="1443736"/>
            <a:ext cx="3549361" cy="4765040"/>
          </a:xfrm>
        </p:spPr>
        <p:txBody>
          <a:bodyPr>
            <a:normAutofit/>
          </a:bodyPr>
          <a:lstStyle/>
          <a:p>
            <a:r>
              <a:rPr lang="en-GB" dirty="0"/>
              <a:t>In 2020/21, there were 3,015 admission episodes for </a:t>
            </a:r>
            <a:r>
              <a:rPr lang="en-GB" b="1" dirty="0"/>
              <a:t>alcohol-specific</a:t>
            </a:r>
            <a:r>
              <a:rPr lang="en-GB" dirty="0"/>
              <a:t> conditions in Oxfordshire, equivalent to 451 admissions per 100,000 population, significantly lower than national and regional rates</a:t>
            </a:r>
          </a:p>
          <a:p>
            <a:pPr marL="542925" lvl="1" indent="-276225"/>
            <a:r>
              <a:rPr lang="en-GB" i="1" dirty="0"/>
              <a:t>These include admissions to hospital where the primary diagnosis or any of the secondary diagnoses are an alcohol-specific (wholly attributable) condition code only</a:t>
            </a:r>
          </a:p>
          <a:p>
            <a:r>
              <a:rPr lang="en-GB" dirty="0"/>
              <a:t>There were 145 admissions of people aged under 18 in Oxfordshire due to alcohol-specific conditions in the three year period 2018/19 to 2020/21</a:t>
            </a:r>
          </a:p>
          <a:p>
            <a:r>
              <a:rPr lang="en-GB" dirty="0"/>
              <a:t>This is equivalent to a rate of 33 admissions per 100,000 population, significantly higher than the England and South East averages.  Unlike the older age groups, admissions are higher in females than males.</a:t>
            </a:r>
          </a:p>
        </p:txBody>
      </p:sp>
      <p:sp>
        <p:nvSpPr>
          <p:cNvPr id="10" name="Content Placeholder 5">
            <a:extLst>
              <a:ext uri="{FF2B5EF4-FFF2-40B4-BE49-F238E27FC236}">
                <a16:creationId xmlns:a16="http://schemas.microsoft.com/office/drawing/2014/main" id="{39AE9C01-473C-4092-8C4E-F8F1AF4879ED}"/>
              </a:ext>
            </a:extLst>
          </p:cNvPr>
          <p:cNvSpPr>
            <a:spLocks noGrp="1"/>
          </p:cNvSpPr>
          <p:nvPr>
            <p:ph idx="14"/>
          </p:nvPr>
        </p:nvSpPr>
        <p:spPr>
          <a:xfrm>
            <a:off x="3699164" y="6072979"/>
            <a:ext cx="7949911" cy="324873"/>
          </a:xfrm>
        </p:spPr>
        <p:txBody>
          <a:bodyPr/>
          <a:lstStyle/>
          <a:p>
            <a:r>
              <a:rPr lang="en-GB" dirty="0"/>
              <a:t>Public Health England, </a:t>
            </a:r>
            <a:r>
              <a:rPr lang="en-GB" dirty="0">
                <a:hlinkClick r:id="rId4"/>
              </a:rPr>
              <a:t>Local Alcohol Profiles for England</a:t>
            </a:r>
            <a:r>
              <a:rPr lang="en-GB" dirty="0"/>
              <a:t> note: charts not showing confidence intervals</a:t>
            </a:r>
          </a:p>
        </p:txBody>
      </p:sp>
      <p:sp>
        <p:nvSpPr>
          <p:cNvPr id="15" name="TextBox 14">
            <a:extLst>
              <a:ext uri="{FF2B5EF4-FFF2-40B4-BE49-F238E27FC236}">
                <a16:creationId xmlns:a16="http://schemas.microsoft.com/office/drawing/2014/main" id="{625E5087-079D-4CBD-A0F4-9A0B878060D3}"/>
              </a:ext>
            </a:extLst>
          </p:cNvPr>
          <p:cNvSpPr txBox="1"/>
          <p:nvPr/>
        </p:nvSpPr>
        <p:spPr>
          <a:xfrm>
            <a:off x="8236426" y="3620236"/>
            <a:ext cx="3410220" cy="523220"/>
          </a:xfrm>
          <a:prstGeom prst="rect">
            <a:avLst/>
          </a:prstGeom>
          <a:solidFill>
            <a:schemeClr val="bg1"/>
          </a:solidFill>
        </p:spPr>
        <p:txBody>
          <a:bodyPr wrap="square" rtlCol="0">
            <a:spAutoFit/>
          </a:bodyPr>
          <a:lstStyle/>
          <a:p>
            <a:r>
              <a:rPr lang="en-GB" sz="1400" b="1" dirty="0">
                <a:solidFill>
                  <a:schemeClr val="tx1">
                    <a:lumMod val="65000"/>
                    <a:lumOff val="35000"/>
                  </a:schemeClr>
                </a:solidFill>
              </a:rPr>
              <a:t>Hospital admission episodes for alcohol-specific conditions – Under 18s</a:t>
            </a:r>
          </a:p>
        </p:txBody>
      </p:sp>
      <p:sp>
        <p:nvSpPr>
          <p:cNvPr id="16" name="TextBox 15">
            <a:extLst>
              <a:ext uri="{FF2B5EF4-FFF2-40B4-BE49-F238E27FC236}">
                <a16:creationId xmlns:a16="http://schemas.microsoft.com/office/drawing/2014/main" id="{7FF8E648-E453-456F-A06F-E22BF87A019B}"/>
              </a:ext>
            </a:extLst>
          </p:cNvPr>
          <p:cNvSpPr txBox="1"/>
          <p:nvPr/>
        </p:nvSpPr>
        <p:spPr>
          <a:xfrm>
            <a:off x="10516762" y="4494401"/>
            <a:ext cx="981359" cy="276999"/>
          </a:xfrm>
          <a:prstGeom prst="rect">
            <a:avLst/>
          </a:prstGeom>
          <a:noFill/>
        </p:spPr>
        <p:txBody>
          <a:bodyPr wrap="none" rtlCol="0">
            <a:spAutoFit/>
          </a:bodyPr>
          <a:lstStyle/>
          <a:p>
            <a:r>
              <a:rPr lang="en-GB" sz="1200" dirty="0"/>
              <a:t>Oxfordshire</a:t>
            </a:r>
          </a:p>
        </p:txBody>
      </p:sp>
      <p:sp>
        <p:nvSpPr>
          <p:cNvPr id="17" name="TextBox 16">
            <a:extLst>
              <a:ext uri="{FF2B5EF4-FFF2-40B4-BE49-F238E27FC236}">
                <a16:creationId xmlns:a16="http://schemas.microsoft.com/office/drawing/2014/main" id="{B856103D-A952-4739-9A9A-139A62BC53E4}"/>
              </a:ext>
            </a:extLst>
          </p:cNvPr>
          <p:cNvSpPr txBox="1"/>
          <p:nvPr/>
        </p:nvSpPr>
        <p:spPr>
          <a:xfrm>
            <a:off x="10571751" y="5106587"/>
            <a:ext cx="720069" cy="276999"/>
          </a:xfrm>
          <a:prstGeom prst="rect">
            <a:avLst/>
          </a:prstGeom>
          <a:noFill/>
        </p:spPr>
        <p:txBody>
          <a:bodyPr wrap="none" rtlCol="0">
            <a:spAutoFit/>
          </a:bodyPr>
          <a:lstStyle/>
          <a:p>
            <a:r>
              <a:rPr lang="en-GB" sz="1200" dirty="0"/>
              <a:t>England</a:t>
            </a:r>
          </a:p>
        </p:txBody>
      </p:sp>
      <p:sp>
        <p:nvSpPr>
          <p:cNvPr id="19" name="TextBox 18">
            <a:extLst>
              <a:ext uri="{FF2B5EF4-FFF2-40B4-BE49-F238E27FC236}">
                <a16:creationId xmlns:a16="http://schemas.microsoft.com/office/drawing/2014/main" id="{4A591D44-9CAB-4F9F-B155-A56D4FD8A470}"/>
              </a:ext>
            </a:extLst>
          </p:cNvPr>
          <p:cNvSpPr txBox="1"/>
          <p:nvPr/>
        </p:nvSpPr>
        <p:spPr>
          <a:xfrm>
            <a:off x="8236426" y="796475"/>
            <a:ext cx="3649171" cy="523220"/>
          </a:xfrm>
          <a:prstGeom prst="rect">
            <a:avLst/>
          </a:prstGeom>
          <a:solidFill>
            <a:schemeClr val="bg1"/>
          </a:solidFill>
        </p:spPr>
        <p:txBody>
          <a:bodyPr wrap="square" rtlCol="0">
            <a:spAutoFit/>
          </a:bodyPr>
          <a:lstStyle/>
          <a:p>
            <a:r>
              <a:rPr lang="en-GB" sz="1400" b="1" dirty="0">
                <a:solidFill>
                  <a:schemeClr val="tx1">
                    <a:lumMod val="65000"/>
                    <a:lumOff val="35000"/>
                  </a:schemeClr>
                </a:solidFill>
              </a:rPr>
              <a:t>Hospital admission episodes for alcohol-specific conditions (all ages) to 2020/21</a:t>
            </a:r>
          </a:p>
        </p:txBody>
      </p:sp>
      <p:sp>
        <p:nvSpPr>
          <p:cNvPr id="20" name="TextBox 19">
            <a:extLst>
              <a:ext uri="{FF2B5EF4-FFF2-40B4-BE49-F238E27FC236}">
                <a16:creationId xmlns:a16="http://schemas.microsoft.com/office/drawing/2014/main" id="{2F4765A7-D8F2-4567-8EDB-89F9CD950F91}"/>
              </a:ext>
            </a:extLst>
          </p:cNvPr>
          <p:cNvSpPr txBox="1"/>
          <p:nvPr/>
        </p:nvSpPr>
        <p:spPr>
          <a:xfrm>
            <a:off x="10768953" y="2071707"/>
            <a:ext cx="981359" cy="276999"/>
          </a:xfrm>
          <a:prstGeom prst="rect">
            <a:avLst/>
          </a:prstGeom>
          <a:noFill/>
        </p:spPr>
        <p:txBody>
          <a:bodyPr wrap="none" rtlCol="0">
            <a:spAutoFit/>
          </a:bodyPr>
          <a:lstStyle/>
          <a:p>
            <a:r>
              <a:rPr lang="en-GB" sz="1200" dirty="0"/>
              <a:t>Oxfordshire</a:t>
            </a:r>
          </a:p>
        </p:txBody>
      </p:sp>
      <p:sp>
        <p:nvSpPr>
          <p:cNvPr id="21" name="TextBox 20">
            <a:extLst>
              <a:ext uri="{FF2B5EF4-FFF2-40B4-BE49-F238E27FC236}">
                <a16:creationId xmlns:a16="http://schemas.microsoft.com/office/drawing/2014/main" id="{7C357392-4C6B-4F00-8C39-88AF7E070F72}"/>
              </a:ext>
            </a:extLst>
          </p:cNvPr>
          <p:cNvSpPr txBox="1"/>
          <p:nvPr/>
        </p:nvSpPr>
        <p:spPr>
          <a:xfrm>
            <a:off x="11094889" y="1325193"/>
            <a:ext cx="720069" cy="276999"/>
          </a:xfrm>
          <a:prstGeom prst="rect">
            <a:avLst/>
          </a:prstGeom>
          <a:noFill/>
        </p:spPr>
        <p:txBody>
          <a:bodyPr wrap="none" rtlCol="0">
            <a:spAutoFit/>
          </a:bodyPr>
          <a:lstStyle/>
          <a:p>
            <a:r>
              <a:rPr lang="en-GB" sz="1200" dirty="0"/>
              <a:t>England</a:t>
            </a:r>
          </a:p>
        </p:txBody>
      </p:sp>
      <p:sp>
        <p:nvSpPr>
          <p:cNvPr id="18" name="TextBox 17">
            <a:extLst>
              <a:ext uri="{FF2B5EF4-FFF2-40B4-BE49-F238E27FC236}">
                <a16:creationId xmlns:a16="http://schemas.microsoft.com/office/drawing/2014/main" id="{1F2FF993-25FC-4FA0-B4B2-93469A50CA8F}"/>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22" name="Content Placeholder 2">
            <a:extLst>
              <a:ext uri="{FF2B5EF4-FFF2-40B4-BE49-F238E27FC236}">
                <a16:creationId xmlns:a16="http://schemas.microsoft.com/office/drawing/2014/main" id="{494E1DF6-24CA-4AF4-B9D5-9AF5A53F56CA}"/>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5" action="ppaction://hlinksldjump">
                  <a:extLst>
                    <a:ext uri="{A12FA001-AC4F-418D-AE19-62706E023703}">
                      <ahyp:hlinkClr xmlns:ahyp="http://schemas.microsoft.com/office/drawing/2018/hyperlinkcolor" val="tx"/>
                    </a:ext>
                  </a:extLst>
                </a:hlinkClick>
              </a:rPr>
              <a:t>Poverty, mental health, alcohol, drugs</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20806710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FC81EC-5A4C-43E2-9E4B-E4AD116516B1}"/>
              </a:ext>
            </a:extLst>
          </p:cNvPr>
          <p:cNvSpPr>
            <a:spLocks noGrp="1"/>
          </p:cNvSpPr>
          <p:nvPr>
            <p:ph idx="1"/>
          </p:nvPr>
        </p:nvSpPr>
        <p:spPr>
          <a:xfrm>
            <a:off x="3699164" y="1307939"/>
            <a:ext cx="7873510" cy="1799055"/>
          </a:xfrm>
        </p:spPr>
        <p:txBody>
          <a:bodyPr>
            <a:normAutofit/>
          </a:bodyPr>
          <a:lstStyle/>
          <a:p>
            <a:r>
              <a:rPr lang="en-GB" dirty="0"/>
              <a:t>In 2021 (Jan-Dec) Thames Valley Police recorded 2,120 alcohol-related crimes in Oxfordshire above the number in 2020 (1,817).  Alcohol-related crimes were 5% of all crimes in the county.</a:t>
            </a:r>
          </a:p>
          <a:p>
            <a:r>
              <a:rPr lang="en-GB" dirty="0"/>
              <a:t>Comparing 2021 with the average for 2018-20 shows a 1% increase in Oxfordshire and the greatest increase in West Oxfordshire (17%).</a:t>
            </a:r>
          </a:p>
          <a:p>
            <a:r>
              <a:rPr lang="en-GB" dirty="0"/>
              <a:t>2020 was an extraordinary year for restaurants, pubs and bars. Many were closed due to covid restrictions. This correlates with a decrease in alcohol related crime in 2020.</a:t>
            </a:r>
          </a:p>
          <a:p>
            <a:endParaRPr lang="en-GB" dirty="0"/>
          </a:p>
        </p:txBody>
      </p:sp>
      <p:sp>
        <p:nvSpPr>
          <p:cNvPr id="4" name="Content Placeholder 3">
            <a:extLst>
              <a:ext uri="{FF2B5EF4-FFF2-40B4-BE49-F238E27FC236}">
                <a16:creationId xmlns:a16="http://schemas.microsoft.com/office/drawing/2014/main" id="{87D8E1D0-7DDA-4106-88B8-05366A09420D}"/>
              </a:ext>
            </a:extLst>
          </p:cNvPr>
          <p:cNvSpPr>
            <a:spLocks noGrp="1"/>
          </p:cNvSpPr>
          <p:nvPr>
            <p:ph idx="14"/>
          </p:nvPr>
        </p:nvSpPr>
        <p:spPr/>
        <p:txBody>
          <a:bodyPr/>
          <a:lstStyle/>
          <a:p>
            <a:r>
              <a:rPr lang="en-GB" dirty="0"/>
              <a:t>Thames Valley Police Crime Recording System - Niche RMS</a:t>
            </a:r>
          </a:p>
        </p:txBody>
      </p:sp>
      <p:sp>
        <p:nvSpPr>
          <p:cNvPr id="5" name="Title 4">
            <a:extLst>
              <a:ext uri="{FF2B5EF4-FFF2-40B4-BE49-F238E27FC236}">
                <a16:creationId xmlns:a16="http://schemas.microsoft.com/office/drawing/2014/main" id="{F707ED01-D865-4066-A03A-951208B8A587}"/>
              </a:ext>
            </a:extLst>
          </p:cNvPr>
          <p:cNvSpPr>
            <a:spLocks noGrp="1"/>
          </p:cNvSpPr>
          <p:nvPr>
            <p:ph type="title"/>
          </p:nvPr>
        </p:nvSpPr>
        <p:spPr/>
        <p:txBody>
          <a:bodyPr>
            <a:normAutofit/>
          </a:bodyPr>
          <a:lstStyle/>
          <a:p>
            <a:r>
              <a:rPr lang="en-GB" dirty="0"/>
              <a:t>Slight increase in alcohol-related crime</a:t>
            </a:r>
          </a:p>
        </p:txBody>
      </p:sp>
      <p:sp>
        <p:nvSpPr>
          <p:cNvPr id="6" name="Slide Number Placeholder 5">
            <a:extLst>
              <a:ext uri="{FF2B5EF4-FFF2-40B4-BE49-F238E27FC236}">
                <a16:creationId xmlns:a16="http://schemas.microsoft.com/office/drawing/2014/main" id="{300E6A5A-52D7-42D4-AE5B-C5F7D556C560}"/>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73</a:t>
            </a:fld>
            <a:endParaRPr lang="en-US" dirty="0"/>
          </a:p>
        </p:txBody>
      </p:sp>
      <p:sp>
        <p:nvSpPr>
          <p:cNvPr id="7" name="Footer Placeholder 6">
            <a:extLst>
              <a:ext uri="{FF2B5EF4-FFF2-40B4-BE49-F238E27FC236}">
                <a16:creationId xmlns:a16="http://schemas.microsoft.com/office/drawing/2014/main" id="{D460BFBB-F0B1-4C7C-AE3A-D322167203A3}"/>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9" name="TextBox 8">
            <a:extLst>
              <a:ext uri="{FF2B5EF4-FFF2-40B4-BE49-F238E27FC236}">
                <a16:creationId xmlns:a16="http://schemas.microsoft.com/office/drawing/2014/main" id="{B8B94430-9A95-451C-B179-DF9580D82183}"/>
              </a:ext>
            </a:extLst>
          </p:cNvPr>
          <p:cNvSpPr txBox="1"/>
          <p:nvPr/>
        </p:nvSpPr>
        <p:spPr>
          <a:xfrm>
            <a:off x="5792467" y="3147402"/>
            <a:ext cx="3340979" cy="307777"/>
          </a:xfrm>
          <a:prstGeom prst="rect">
            <a:avLst/>
          </a:prstGeom>
          <a:noFill/>
        </p:spPr>
        <p:txBody>
          <a:bodyPr wrap="none" rtlCol="0">
            <a:spAutoFit/>
          </a:bodyPr>
          <a:lstStyle/>
          <a:p>
            <a:r>
              <a:rPr lang="en-GB" sz="1400" b="1" dirty="0">
                <a:solidFill>
                  <a:schemeClr val="tx1">
                    <a:lumMod val="65000"/>
                    <a:lumOff val="35000"/>
                  </a:schemeClr>
                </a:solidFill>
              </a:rPr>
              <a:t>Alcohol-related crimes in Oxfordshire</a:t>
            </a:r>
          </a:p>
        </p:txBody>
      </p:sp>
      <p:sp>
        <p:nvSpPr>
          <p:cNvPr id="10" name="TextBox 9">
            <a:extLst>
              <a:ext uri="{FF2B5EF4-FFF2-40B4-BE49-F238E27FC236}">
                <a16:creationId xmlns:a16="http://schemas.microsoft.com/office/drawing/2014/main" id="{1D85C616-CFA3-45AD-AD10-B685F818F1F9}"/>
              </a:ext>
            </a:extLst>
          </p:cNvPr>
          <p:cNvSpPr txBox="1"/>
          <p:nvPr/>
        </p:nvSpPr>
        <p:spPr>
          <a:xfrm>
            <a:off x="3699164" y="3355966"/>
            <a:ext cx="1708859" cy="2677656"/>
          </a:xfrm>
          <a:prstGeom prst="rect">
            <a:avLst/>
          </a:prstGeom>
          <a:noFill/>
        </p:spPr>
        <p:txBody>
          <a:bodyPr wrap="square" rtlCol="0">
            <a:spAutoFit/>
          </a:bodyPr>
          <a:lstStyle/>
          <a:p>
            <a:r>
              <a:rPr lang="en-GB" sz="1200" i="1" dirty="0">
                <a:solidFill>
                  <a:schemeClr val="tx1">
                    <a:lumMod val="65000"/>
                    <a:lumOff val="35000"/>
                  </a:schemeClr>
                </a:solidFill>
              </a:rPr>
              <a:t>Note: This data is for all recorded crimes in Oxfordshire where the substance use field has been recorded as 'Alcohol' related. 2018 data has also had the new qualifiers of 'Alcohol related - crime suspect' and 'Alcohol related - crime victim' added to the report.</a:t>
            </a:r>
          </a:p>
        </p:txBody>
      </p:sp>
      <p:pic>
        <p:nvPicPr>
          <p:cNvPr id="3" name="Picture 2">
            <a:extLst>
              <a:ext uri="{FF2B5EF4-FFF2-40B4-BE49-F238E27FC236}">
                <a16:creationId xmlns:a16="http://schemas.microsoft.com/office/drawing/2014/main" id="{D6425D31-93F0-4FC7-AC9B-8DE7B9BA0533}"/>
              </a:ext>
            </a:extLst>
          </p:cNvPr>
          <p:cNvPicPr>
            <a:picLocks noChangeAspect="1"/>
          </p:cNvPicPr>
          <p:nvPr/>
        </p:nvPicPr>
        <p:blipFill>
          <a:blip r:embed="rId2"/>
          <a:stretch>
            <a:fillRect/>
          </a:stretch>
        </p:blipFill>
        <p:spPr>
          <a:xfrm>
            <a:off x="5381386" y="3473043"/>
            <a:ext cx="6482529" cy="2484752"/>
          </a:xfrm>
          <a:prstGeom prst="rect">
            <a:avLst/>
          </a:prstGeom>
        </p:spPr>
      </p:pic>
      <p:sp>
        <p:nvSpPr>
          <p:cNvPr id="12" name="TextBox 11">
            <a:extLst>
              <a:ext uri="{FF2B5EF4-FFF2-40B4-BE49-F238E27FC236}">
                <a16:creationId xmlns:a16="http://schemas.microsoft.com/office/drawing/2014/main" id="{1482B2C2-A66A-4414-97D8-7211AA1EDE66}"/>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1" name="Content Placeholder 2">
            <a:extLst>
              <a:ext uri="{FF2B5EF4-FFF2-40B4-BE49-F238E27FC236}">
                <a16:creationId xmlns:a16="http://schemas.microsoft.com/office/drawing/2014/main" id="{35AD7FE7-6B4C-4CD1-96EA-1C8C0164DE39}"/>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2827020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7F101E-9AAB-489F-B519-82F841DFE4BE}"/>
              </a:ext>
            </a:extLst>
          </p:cNvPr>
          <p:cNvSpPr>
            <a:spLocks noGrp="1"/>
          </p:cNvSpPr>
          <p:nvPr>
            <p:ph idx="1"/>
          </p:nvPr>
        </p:nvSpPr>
        <p:spPr>
          <a:xfrm>
            <a:off x="3699164" y="1307939"/>
            <a:ext cx="7873510" cy="1300229"/>
          </a:xfrm>
        </p:spPr>
        <p:txBody>
          <a:bodyPr/>
          <a:lstStyle/>
          <a:p>
            <a:r>
              <a:rPr lang="en-GB" dirty="0"/>
              <a:t>In 2021 (Jan-Dec) Thames Valley Police recorded 65 young people aged under 18 arrested for drug offences in Oxfordshire.</a:t>
            </a:r>
          </a:p>
          <a:p>
            <a:r>
              <a:rPr lang="en-GB" dirty="0"/>
              <a:t>Compared with the average for 2018 to 2020, this was a 61% decrease in Oxfordshire. All districts saw a decrease in offences but the greatest decrease was seen in Oxford (67%) and West Oxfordshire (50%).</a:t>
            </a:r>
          </a:p>
        </p:txBody>
      </p:sp>
      <p:sp>
        <p:nvSpPr>
          <p:cNvPr id="4" name="Content Placeholder 3">
            <a:extLst>
              <a:ext uri="{FF2B5EF4-FFF2-40B4-BE49-F238E27FC236}">
                <a16:creationId xmlns:a16="http://schemas.microsoft.com/office/drawing/2014/main" id="{CB330B4F-CCC9-4A68-B201-353EB675C143}"/>
              </a:ext>
            </a:extLst>
          </p:cNvPr>
          <p:cNvSpPr>
            <a:spLocks noGrp="1"/>
          </p:cNvSpPr>
          <p:nvPr>
            <p:ph idx="14"/>
          </p:nvPr>
        </p:nvSpPr>
        <p:spPr/>
        <p:txBody>
          <a:bodyPr/>
          <a:lstStyle/>
          <a:p>
            <a:r>
              <a:rPr lang="en-GB" dirty="0"/>
              <a:t>Source: Thames Valley Police Custody Recording System - NICHE RMS extracted 10/02/2022</a:t>
            </a:r>
          </a:p>
        </p:txBody>
      </p:sp>
      <p:sp>
        <p:nvSpPr>
          <p:cNvPr id="5" name="Title 4">
            <a:extLst>
              <a:ext uri="{FF2B5EF4-FFF2-40B4-BE49-F238E27FC236}">
                <a16:creationId xmlns:a16="http://schemas.microsoft.com/office/drawing/2014/main" id="{765E4348-C4CA-4975-B66F-DA310E8EE3FE}"/>
              </a:ext>
            </a:extLst>
          </p:cNvPr>
          <p:cNvSpPr>
            <a:spLocks noGrp="1"/>
          </p:cNvSpPr>
          <p:nvPr>
            <p:ph type="title"/>
          </p:nvPr>
        </p:nvSpPr>
        <p:spPr/>
        <p:txBody>
          <a:bodyPr/>
          <a:lstStyle/>
          <a:p>
            <a:r>
              <a:rPr lang="en-GB" dirty="0"/>
              <a:t>Decline in young people arrested for drug offences</a:t>
            </a:r>
          </a:p>
        </p:txBody>
      </p:sp>
      <p:sp>
        <p:nvSpPr>
          <p:cNvPr id="6" name="Slide Number Placeholder 5">
            <a:extLst>
              <a:ext uri="{FF2B5EF4-FFF2-40B4-BE49-F238E27FC236}">
                <a16:creationId xmlns:a16="http://schemas.microsoft.com/office/drawing/2014/main" id="{B1A3AB2C-977E-4657-AD67-ED4793C48D6A}"/>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74</a:t>
            </a:fld>
            <a:endParaRPr lang="en-US" dirty="0"/>
          </a:p>
        </p:txBody>
      </p:sp>
      <p:sp>
        <p:nvSpPr>
          <p:cNvPr id="7" name="Footer Placeholder 6">
            <a:extLst>
              <a:ext uri="{FF2B5EF4-FFF2-40B4-BE49-F238E27FC236}">
                <a16:creationId xmlns:a16="http://schemas.microsoft.com/office/drawing/2014/main" id="{3A46BC45-0051-4480-A10B-F5429E6DFC32}"/>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9" name="TextBox 8">
            <a:extLst>
              <a:ext uri="{FF2B5EF4-FFF2-40B4-BE49-F238E27FC236}">
                <a16:creationId xmlns:a16="http://schemas.microsoft.com/office/drawing/2014/main" id="{DDA68E7A-DE52-4B93-B130-F9FFA3458A79}"/>
              </a:ext>
            </a:extLst>
          </p:cNvPr>
          <p:cNvSpPr txBox="1"/>
          <p:nvPr/>
        </p:nvSpPr>
        <p:spPr>
          <a:xfrm>
            <a:off x="4783737" y="2642066"/>
            <a:ext cx="4494113"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400" b="1" dirty="0">
                <a:solidFill>
                  <a:prstClr val="black">
                    <a:lumMod val="65000"/>
                    <a:lumOff val="35000"/>
                  </a:prstClr>
                </a:solidFill>
                <a:latin typeface="Trebuchet MS" panose="020B0603020202020204"/>
              </a:rPr>
              <a:t>Number of young people aged under 18 arrested for drug offences by district</a:t>
            </a:r>
            <a:endParaRPr kumimoji="0" lang="en-GB" sz="1400" b="1" i="0" u="none" strike="noStrike" kern="1200" cap="none" spc="0" normalizeH="0" baseline="0" noProof="0" dirty="0">
              <a:ln>
                <a:noFill/>
              </a:ln>
              <a:solidFill>
                <a:prstClr val="black">
                  <a:lumMod val="65000"/>
                  <a:lumOff val="35000"/>
                </a:prstClr>
              </a:solidFill>
              <a:effectLst/>
              <a:uLnTx/>
              <a:uFillTx/>
              <a:latin typeface="Trebuchet MS" panose="020B0603020202020204"/>
              <a:ea typeface="+mn-ea"/>
              <a:cs typeface="+mn-cs"/>
            </a:endParaRPr>
          </a:p>
        </p:txBody>
      </p:sp>
      <p:pic>
        <p:nvPicPr>
          <p:cNvPr id="10" name="Picture 9">
            <a:extLst>
              <a:ext uri="{FF2B5EF4-FFF2-40B4-BE49-F238E27FC236}">
                <a16:creationId xmlns:a16="http://schemas.microsoft.com/office/drawing/2014/main" id="{56F56A4C-4CCD-40B8-955A-4186DA4EEEA6}"/>
              </a:ext>
            </a:extLst>
          </p:cNvPr>
          <p:cNvPicPr>
            <a:picLocks noChangeAspect="1"/>
          </p:cNvPicPr>
          <p:nvPr/>
        </p:nvPicPr>
        <p:blipFill>
          <a:blip r:embed="rId2"/>
          <a:stretch>
            <a:fillRect/>
          </a:stretch>
        </p:blipFill>
        <p:spPr>
          <a:xfrm>
            <a:off x="4865612" y="3045204"/>
            <a:ext cx="5465329" cy="3060144"/>
          </a:xfrm>
          <a:prstGeom prst="rect">
            <a:avLst/>
          </a:prstGeom>
        </p:spPr>
      </p:pic>
      <p:sp>
        <p:nvSpPr>
          <p:cNvPr id="11" name="TextBox 10">
            <a:extLst>
              <a:ext uri="{FF2B5EF4-FFF2-40B4-BE49-F238E27FC236}">
                <a16:creationId xmlns:a16="http://schemas.microsoft.com/office/drawing/2014/main" id="{A01D4833-5156-48CB-9C13-D9D7E34A5F19}"/>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2" name="Content Placeholder 2">
            <a:extLst>
              <a:ext uri="{FF2B5EF4-FFF2-40B4-BE49-F238E27FC236}">
                <a16:creationId xmlns:a16="http://schemas.microsoft.com/office/drawing/2014/main" id="{BEC786C1-81F0-472C-8A79-DC491EE90D3D}"/>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33550326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D2435E-8F5F-449C-B343-9C60D4E39466}"/>
              </a:ext>
            </a:extLst>
          </p:cNvPr>
          <p:cNvSpPr>
            <a:spLocks noGrp="1"/>
          </p:cNvSpPr>
          <p:nvPr>
            <p:ph type="title"/>
          </p:nvPr>
        </p:nvSpPr>
        <p:spPr/>
        <p:txBody>
          <a:bodyPr>
            <a:normAutofit/>
          </a:bodyPr>
          <a:lstStyle/>
          <a:p>
            <a:r>
              <a:rPr lang="en-GB" dirty="0"/>
              <a:t>Low rate of deaths from drug misuse in Oxfordshire</a:t>
            </a:r>
          </a:p>
        </p:txBody>
      </p:sp>
      <p:sp>
        <p:nvSpPr>
          <p:cNvPr id="6" name="Slide Number Placeholder 5">
            <a:extLst>
              <a:ext uri="{FF2B5EF4-FFF2-40B4-BE49-F238E27FC236}">
                <a16:creationId xmlns:a16="http://schemas.microsoft.com/office/drawing/2014/main" id="{F474DAF3-0346-4D54-B995-2D5004C13FEE}"/>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75</a:t>
            </a:fld>
            <a:endParaRPr lang="en-US" dirty="0"/>
          </a:p>
        </p:txBody>
      </p:sp>
      <p:sp>
        <p:nvSpPr>
          <p:cNvPr id="7" name="Footer Placeholder 6">
            <a:extLst>
              <a:ext uri="{FF2B5EF4-FFF2-40B4-BE49-F238E27FC236}">
                <a16:creationId xmlns:a16="http://schemas.microsoft.com/office/drawing/2014/main" id="{A04480F0-30FF-4F39-8515-801DD1D9A373}"/>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8" name="Content Placeholder 3">
            <a:extLst>
              <a:ext uri="{FF2B5EF4-FFF2-40B4-BE49-F238E27FC236}">
                <a16:creationId xmlns:a16="http://schemas.microsoft.com/office/drawing/2014/main" id="{63A1910C-05F6-4F5D-86E5-1A686C29C5E4}"/>
              </a:ext>
            </a:extLst>
          </p:cNvPr>
          <p:cNvSpPr>
            <a:spLocks noGrp="1"/>
          </p:cNvSpPr>
          <p:nvPr>
            <p:ph idx="1"/>
          </p:nvPr>
        </p:nvSpPr>
        <p:spPr>
          <a:xfrm>
            <a:off x="3699164" y="1307939"/>
            <a:ext cx="7873510" cy="4995013"/>
          </a:xfrm>
        </p:spPr>
        <p:txBody>
          <a:bodyPr/>
          <a:lstStyle/>
          <a:p>
            <a:r>
              <a:rPr lang="en-GB" dirty="0"/>
              <a:t>National data published August 2019 shows that people born in the 1960s and 1970s are dying from suicide or drug poisoning in greater numbers than any other generation.  </a:t>
            </a:r>
          </a:p>
          <a:p>
            <a:pPr lvl="1"/>
            <a:r>
              <a:rPr lang="en-GB" dirty="0"/>
              <a:t>ONS data for England and Wales has shown that in the late 1980s to early 1990s, the age at which most people died by taking their own lives or drug poisoning was concentrated around this generation, when they were in their 20s.</a:t>
            </a:r>
          </a:p>
          <a:p>
            <a:pPr lvl="1"/>
            <a:r>
              <a:rPr lang="en-GB" dirty="0"/>
              <a:t>Since that time, deaths from these two causes have continued to affect the same generation, who are currently in their 40s and 50s to a higher degree than any other.  A similar effect is seen in the USA and Canada.</a:t>
            </a:r>
          </a:p>
          <a:p>
            <a:r>
              <a:rPr lang="en-GB" dirty="0"/>
              <a:t>Local data show that Oxfordshire has one of the lowest rates of deaths from drug misuse in the South East region and is significantly lower than the England rate.  </a:t>
            </a:r>
          </a:p>
          <a:p>
            <a:pPr lvl="1"/>
            <a:r>
              <a:rPr lang="en-GB" dirty="0"/>
              <a:t>However there were still 63 deaths (directly standardised rate of 3.1 per 100,000) from drug misuse between 2018 and 2020 in Oxfordshire, compared to 1,052 in South East (rate 4.0).</a:t>
            </a:r>
          </a:p>
          <a:p>
            <a:pPr lvl="1"/>
            <a:r>
              <a:rPr lang="en-GB" dirty="0"/>
              <a:t>In Oxfordshire, males (4.6 per 100,000) are more likely to die from drug misuse than females (1.7 per 100,000). This is still well below the South East rate for bot sexes.</a:t>
            </a:r>
          </a:p>
        </p:txBody>
      </p:sp>
      <p:sp>
        <p:nvSpPr>
          <p:cNvPr id="9" name="Content Placeholder 5">
            <a:extLst>
              <a:ext uri="{FF2B5EF4-FFF2-40B4-BE49-F238E27FC236}">
                <a16:creationId xmlns:a16="http://schemas.microsoft.com/office/drawing/2014/main" id="{B097609D-1FB1-4943-9A35-1D8B89323FBA}"/>
              </a:ext>
            </a:extLst>
          </p:cNvPr>
          <p:cNvSpPr>
            <a:spLocks noGrp="1"/>
          </p:cNvSpPr>
          <p:nvPr>
            <p:ph idx="14"/>
          </p:nvPr>
        </p:nvSpPr>
        <p:spPr>
          <a:xfrm>
            <a:off x="3699164" y="5914570"/>
            <a:ext cx="7873510" cy="416093"/>
          </a:xfrm>
        </p:spPr>
        <p:txBody>
          <a:bodyPr/>
          <a:lstStyle/>
          <a:p>
            <a:r>
              <a:rPr lang="en-GB" dirty="0"/>
              <a:t>Public Health England </a:t>
            </a:r>
            <a:r>
              <a:rPr lang="en-GB" dirty="0">
                <a:hlinkClick r:id="rId2"/>
              </a:rPr>
              <a:t>Mortality Profile,</a:t>
            </a:r>
            <a:endParaRPr lang="en-GB" dirty="0"/>
          </a:p>
          <a:p>
            <a:r>
              <a:rPr lang="en-GB" dirty="0"/>
              <a:t>ONS </a:t>
            </a:r>
            <a:r>
              <a:rPr lang="en-GB" dirty="0">
                <a:hlinkClick r:id="rId3"/>
              </a:rPr>
              <a:t>Middle-aged generation most likely to die by suicide and drug poisoning</a:t>
            </a:r>
            <a:r>
              <a:rPr lang="en-GB" dirty="0"/>
              <a:t>,  </a:t>
            </a:r>
            <a:r>
              <a:rPr lang="en-GB" dirty="0">
                <a:hlinkClick r:id="rId4"/>
              </a:rPr>
              <a:t>Samaritans</a:t>
            </a:r>
            <a:r>
              <a:rPr lang="en-GB" dirty="0"/>
              <a:t> </a:t>
            </a:r>
          </a:p>
        </p:txBody>
      </p:sp>
      <p:sp>
        <p:nvSpPr>
          <p:cNvPr id="10" name="Content Placeholder 2">
            <a:extLst>
              <a:ext uri="{FF2B5EF4-FFF2-40B4-BE49-F238E27FC236}">
                <a16:creationId xmlns:a16="http://schemas.microsoft.com/office/drawing/2014/main" id="{AE0FB002-1834-4757-BA0B-1E09584949DC}"/>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5" action="ppaction://hlinksldjump">
                  <a:extLst>
                    <a:ext uri="{A12FA001-AC4F-418D-AE19-62706E023703}">
                      <ahyp:hlinkClr xmlns:ahyp="http://schemas.microsoft.com/office/drawing/2018/hyperlinkcolor" val="tx"/>
                    </a:ext>
                  </a:extLst>
                </a:hlinkClick>
              </a:rPr>
              <a:t>Poverty, mental health, alcohol, drugs</a:t>
            </a:r>
            <a:endParaRPr lang="en-GB" u="sng" dirty="0">
              <a:solidFill>
                <a:srgbClr val="0070C0"/>
              </a:solidFill>
            </a:endParaRPr>
          </a:p>
          <a:p>
            <a:pPr marL="182563" lvl="1">
              <a:lnSpc>
                <a:spcPts val="2200"/>
              </a:lnSpc>
              <a:spcBef>
                <a:spcPts val="0"/>
              </a:spcBef>
              <a:spcAft>
                <a:spcPts val="0"/>
              </a:spcAft>
            </a:pPr>
            <a:r>
              <a:rPr lang="en-GB" u="sng"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16667919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8AF3-C840-4756-8499-94538268F906}"/>
              </a:ext>
            </a:extLst>
          </p:cNvPr>
          <p:cNvSpPr>
            <a:spLocks noGrp="1"/>
          </p:cNvSpPr>
          <p:nvPr>
            <p:ph type="title"/>
          </p:nvPr>
        </p:nvSpPr>
        <p:spPr/>
        <p:txBody>
          <a:bodyPr/>
          <a:lstStyle/>
          <a:p>
            <a:r>
              <a:rPr lang="en-GB" dirty="0"/>
              <a:t>Offending and re-offending</a:t>
            </a:r>
          </a:p>
        </p:txBody>
      </p:sp>
      <p:sp>
        <p:nvSpPr>
          <p:cNvPr id="3" name="Slide Number Placeholder 2">
            <a:extLst>
              <a:ext uri="{FF2B5EF4-FFF2-40B4-BE49-F238E27FC236}">
                <a16:creationId xmlns:a16="http://schemas.microsoft.com/office/drawing/2014/main" id="{58335CA8-90F5-4848-A7B8-0D36CE470992}"/>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76</a:t>
            </a:fld>
            <a:endParaRPr lang="en-US" dirty="0"/>
          </a:p>
        </p:txBody>
      </p:sp>
      <p:sp>
        <p:nvSpPr>
          <p:cNvPr id="4" name="Footer Placeholder 3">
            <a:extLst>
              <a:ext uri="{FF2B5EF4-FFF2-40B4-BE49-F238E27FC236}">
                <a16:creationId xmlns:a16="http://schemas.microsoft.com/office/drawing/2014/main" id="{78DEF12E-C628-4B69-89CB-9B6971A47B01}"/>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5" name="Title 4">
            <a:extLst>
              <a:ext uri="{FF2B5EF4-FFF2-40B4-BE49-F238E27FC236}">
                <a16:creationId xmlns:a16="http://schemas.microsoft.com/office/drawing/2014/main" id="{ABA7501B-E014-4E8E-91DB-624C1270A9A7}"/>
              </a:ext>
            </a:extLst>
          </p:cNvPr>
          <p:cNvSpPr txBox="1">
            <a:spLocks/>
          </p:cNvSpPr>
          <p:nvPr/>
        </p:nvSpPr>
        <p:spPr>
          <a:xfrm>
            <a:off x="117763" y="911447"/>
            <a:ext cx="3204000" cy="54720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0" kern="1200" spc="-100" baseline="0">
                <a:solidFill>
                  <a:schemeClr val="tx1">
                    <a:lumMod val="65000"/>
                    <a:lumOff val="35000"/>
                  </a:schemeClr>
                </a:solidFill>
                <a:latin typeface="Trebuchet MS" panose="020B0603020202020204" pitchFamily="34" charset="0"/>
                <a:ea typeface="+mj-ea"/>
                <a:cs typeface="+mj-cs"/>
              </a:defRPr>
            </a:lvl1pPr>
          </a:lstStyle>
          <a:p>
            <a:pPr>
              <a:lnSpc>
                <a:spcPts val="2400"/>
              </a:lnSpc>
            </a:pPr>
            <a:endParaRPr lang="en-GB" sz="1400" u="sng" spc="-60" dirty="0">
              <a:solidFill>
                <a:schemeClr val="tx1">
                  <a:lumMod val="50000"/>
                  <a:lumOff val="50000"/>
                </a:schemeClr>
              </a:solidFill>
              <a:uFill>
                <a:solidFill>
                  <a:schemeClr val="bg2"/>
                </a:solidFill>
              </a:uFill>
            </a:endParaRPr>
          </a:p>
        </p:txBody>
      </p:sp>
    </p:spTree>
    <p:extLst>
      <p:ext uri="{BB962C8B-B14F-4D97-AF65-F5344CB8AC3E}">
        <p14:creationId xmlns:p14="http://schemas.microsoft.com/office/powerpoint/2010/main" val="32953319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1B328B-E983-472D-8D41-6B0A79BDB73A}"/>
              </a:ext>
            </a:extLst>
          </p:cNvPr>
          <p:cNvSpPr>
            <a:spLocks noGrp="1"/>
          </p:cNvSpPr>
          <p:nvPr>
            <p:ph idx="1"/>
          </p:nvPr>
        </p:nvSpPr>
        <p:spPr>
          <a:xfrm>
            <a:off x="3699164" y="1579146"/>
            <a:ext cx="7873510" cy="1422945"/>
          </a:xfrm>
        </p:spPr>
        <p:txBody>
          <a:bodyPr>
            <a:normAutofit lnSpcReduction="10000"/>
          </a:bodyPr>
          <a:lstStyle/>
          <a:p>
            <a:r>
              <a:rPr lang="en-GB" dirty="0"/>
              <a:t>Between 2018 and 2019, the rate of first time entrants to the Youth Justice System stayed relatively stable. </a:t>
            </a:r>
          </a:p>
          <a:p>
            <a:r>
              <a:rPr lang="en-GB" dirty="0"/>
              <a:t>For the year ending December 2020, the Oxfordshire rate (263 per 100,000 people aged 10-17) was higher than the national rate (169).</a:t>
            </a:r>
          </a:p>
          <a:p>
            <a:r>
              <a:rPr lang="en-GB" dirty="0"/>
              <a:t>For the year ending December 2021, the Oxfordshire rate reduced (133 per 100,000 people) to below national levels (147).</a:t>
            </a:r>
          </a:p>
        </p:txBody>
      </p:sp>
      <p:sp>
        <p:nvSpPr>
          <p:cNvPr id="4" name="Content Placeholder 3">
            <a:extLst>
              <a:ext uri="{FF2B5EF4-FFF2-40B4-BE49-F238E27FC236}">
                <a16:creationId xmlns:a16="http://schemas.microsoft.com/office/drawing/2014/main" id="{69A5978D-7268-4410-BD40-E838ACE36E5F}"/>
              </a:ext>
            </a:extLst>
          </p:cNvPr>
          <p:cNvSpPr>
            <a:spLocks noGrp="1"/>
          </p:cNvSpPr>
          <p:nvPr>
            <p:ph idx="14"/>
          </p:nvPr>
        </p:nvSpPr>
        <p:spPr>
          <a:xfrm>
            <a:off x="3699164" y="6054294"/>
            <a:ext cx="7873510" cy="332992"/>
          </a:xfrm>
        </p:spPr>
        <p:txBody>
          <a:bodyPr/>
          <a:lstStyle/>
          <a:p>
            <a:r>
              <a:rPr lang="en-GB" dirty="0"/>
              <a:t>Ministry of Justice </a:t>
            </a:r>
            <a:r>
              <a:rPr lang="en-GB" dirty="0">
                <a:hlinkClick r:id="rId2"/>
              </a:rPr>
              <a:t>Criminal justice statistics quarterly</a:t>
            </a:r>
            <a:r>
              <a:rPr lang="en-GB" dirty="0"/>
              <a:t> </a:t>
            </a:r>
          </a:p>
        </p:txBody>
      </p:sp>
      <p:sp>
        <p:nvSpPr>
          <p:cNvPr id="5" name="Title 4">
            <a:extLst>
              <a:ext uri="{FF2B5EF4-FFF2-40B4-BE49-F238E27FC236}">
                <a16:creationId xmlns:a16="http://schemas.microsoft.com/office/drawing/2014/main" id="{C626C51C-4E36-4B9B-8F36-72ADCC94FE86}"/>
              </a:ext>
            </a:extLst>
          </p:cNvPr>
          <p:cNvSpPr>
            <a:spLocks noGrp="1"/>
          </p:cNvSpPr>
          <p:nvPr>
            <p:ph type="title"/>
          </p:nvPr>
        </p:nvSpPr>
        <p:spPr>
          <a:xfrm>
            <a:off x="3699164" y="871702"/>
            <a:ext cx="7873510" cy="629107"/>
          </a:xfrm>
        </p:spPr>
        <p:txBody>
          <a:bodyPr>
            <a:normAutofit/>
          </a:bodyPr>
          <a:lstStyle/>
          <a:p>
            <a:r>
              <a:rPr lang="en-GB" dirty="0"/>
              <a:t>Significant decrease in first-time entrants to the Youth Justice System in Oxfordshire, compared to previous year</a:t>
            </a:r>
          </a:p>
        </p:txBody>
      </p:sp>
      <p:sp>
        <p:nvSpPr>
          <p:cNvPr id="6" name="Slide Number Placeholder 5">
            <a:extLst>
              <a:ext uri="{FF2B5EF4-FFF2-40B4-BE49-F238E27FC236}">
                <a16:creationId xmlns:a16="http://schemas.microsoft.com/office/drawing/2014/main" id="{E1B474A6-AA0D-4F98-91BB-1AAE8887716C}"/>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77</a:t>
            </a:fld>
            <a:endParaRPr lang="en-US" dirty="0"/>
          </a:p>
        </p:txBody>
      </p:sp>
      <p:sp>
        <p:nvSpPr>
          <p:cNvPr id="7" name="Footer Placeholder 6">
            <a:extLst>
              <a:ext uri="{FF2B5EF4-FFF2-40B4-BE49-F238E27FC236}">
                <a16:creationId xmlns:a16="http://schemas.microsoft.com/office/drawing/2014/main" id="{7A3D11B0-05D0-4701-996F-4FF80D40D3A9}"/>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11" name="TextBox 10">
            <a:extLst>
              <a:ext uri="{FF2B5EF4-FFF2-40B4-BE49-F238E27FC236}">
                <a16:creationId xmlns:a16="http://schemas.microsoft.com/office/drawing/2014/main" id="{F59514DE-BF61-41C7-AC8E-8A9D3EFA19B1}"/>
              </a:ext>
            </a:extLst>
          </p:cNvPr>
          <p:cNvSpPr txBox="1"/>
          <p:nvPr/>
        </p:nvSpPr>
        <p:spPr>
          <a:xfrm>
            <a:off x="4925031" y="3058739"/>
            <a:ext cx="6015849" cy="523220"/>
          </a:xfrm>
          <a:prstGeom prst="rect">
            <a:avLst/>
          </a:prstGeom>
          <a:noFill/>
        </p:spPr>
        <p:txBody>
          <a:bodyPr wrap="square" rtlCol="0">
            <a:spAutoFit/>
          </a:bodyPr>
          <a:lstStyle/>
          <a:p>
            <a:r>
              <a:rPr lang="en-GB" sz="1400" b="1" dirty="0">
                <a:solidFill>
                  <a:schemeClr val="tx1">
                    <a:lumMod val="65000"/>
                    <a:lumOff val="35000"/>
                  </a:schemeClr>
                </a:solidFill>
              </a:rPr>
              <a:t>First time entrants into the Youth Justice System, </a:t>
            </a:r>
          </a:p>
          <a:p>
            <a:r>
              <a:rPr lang="en-GB" sz="1400" b="1" dirty="0">
                <a:solidFill>
                  <a:schemeClr val="tx1">
                    <a:lumMod val="65000"/>
                    <a:lumOff val="35000"/>
                  </a:schemeClr>
                </a:solidFill>
              </a:rPr>
              <a:t>Rate per 100,000 people aged 10-17 (year ending Dec21) </a:t>
            </a:r>
          </a:p>
        </p:txBody>
      </p:sp>
      <p:sp>
        <p:nvSpPr>
          <p:cNvPr id="13" name="TextBox 12">
            <a:extLst>
              <a:ext uri="{FF2B5EF4-FFF2-40B4-BE49-F238E27FC236}">
                <a16:creationId xmlns:a16="http://schemas.microsoft.com/office/drawing/2014/main" id="{0D3B1F28-61FB-4CCC-BF0F-C5EF7C4D48E0}"/>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pic>
        <p:nvPicPr>
          <p:cNvPr id="10" name="Picture 9">
            <a:extLst>
              <a:ext uri="{FF2B5EF4-FFF2-40B4-BE49-F238E27FC236}">
                <a16:creationId xmlns:a16="http://schemas.microsoft.com/office/drawing/2014/main" id="{BC847B34-6E16-49C0-A356-44BFC11DB758}"/>
              </a:ext>
            </a:extLst>
          </p:cNvPr>
          <p:cNvPicPr>
            <a:picLocks noChangeAspect="1"/>
          </p:cNvPicPr>
          <p:nvPr/>
        </p:nvPicPr>
        <p:blipFill>
          <a:blip r:embed="rId3"/>
          <a:stretch>
            <a:fillRect/>
          </a:stretch>
        </p:blipFill>
        <p:spPr>
          <a:xfrm>
            <a:off x="5453386" y="3633451"/>
            <a:ext cx="3900340" cy="2409237"/>
          </a:xfrm>
          <a:prstGeom prst="rect">
            <a:avLst/>
          </a:prstGeom>
        </p:spPr>
      </p:pic>
      <p:sp>
        <p:nvSpPr>
          <p:cNvPr id="12" name="Content Placeholder 2">
            <a:extLst>
              <a:ext uri="{FF2B5EF4-FFF2-40B4-BE49-F238E27FC236}">
                <a16:creationId xmlns:a16="http://schemas.microsoft.com/office/drawing/2014/main" id="{F82211AB-2F0A-4A85-8C8D-0CB5F72BB788}"/>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5" action="ppaction://hlinksldjump">
                  <a:extLst>
                    <a:ext uri="{A12FA001-AC4F-418D-AE19-62706E023703}">
                      <ahyp:hlinkClr xmlns:ahyp="http://schemas.microsoft.com/office/drawing/2018/hyperlinkcolor" val="tx"/>
                    </a:ext>
                  </a:extLst>
                </a:hlinkClick>
              </a:rPr>
              <a:t>Offending and reoffending</a:t>
            </a:r>
            <a:endParaRPr lang="en-GB" u="sng" dirty="0">
              <a:solidFill>
                <a:srgbClr val="0070C0"/>
              </a:solidFill>
            </a:endParaRPr>
          </a:p>
          <a:p>
            <a:pPr>
              <a:lnSpc>
                <a:spcPts val="2200"/>
              </a:lnSpc>
            </a:pPr>
            <a:r>
              <a:rPr lang="en-GB"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311269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4586F0E9-2D75-4342-861A-0A5B0BF0A00F}"/>
              </a:ext>
            </a:extLst>
          </p:cNvPr>
          <p:cNvSpPr/>
          <p:nvPr/>
        </p:nvSpPr>
        <p:spPr>
          <a:xfrm>
            <a:off x="9314133" y="2253858"/>
            <a:ext cx="1963553" cy="1934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a:p>
            <a:pPr algn="ctr"/>
            <a:endParaRPr lang="en-GB" sz="1400" dirty="0"/>
          </a:p>
          <a:p>
            <a:pPr algn="ctr"/>
            <a:r>
              <a:rPr lang="en-GB" sz="1400" dirty="0"/>
              <a:t>Children</a:t>
            </a:r>
          </a:p>
          <a:p>
            <a:pPr algn="ctr"/>
            <a:r>
              <a:rPr lang="en-GB" sz="1400" dirty="0"/>
              <a:t>Cautioned or sentenced</a:t>
            </a:r>
          </a:p>
        </p:txBody>
      </p:sp>
      <p:sp>
        <p:nvSpPr>
          <p:cNvPr id="2" name="Content Placeholder 1">
            <a:extLst>
              <a:ext uri="{FF2B5EF4-FFF2-40B4-BE49-F238E27FC236}">
                <a16:creationId xmlns:a16="http://schemas.microsoft.com/office/drawing/2014/main" id="{941DA69E-BC27-4D54-8E86-A859F9B5FBAE}"/>
              </a:ext>
            </a:extLst>
          </p:cNvPr>
          <p:cNvSpPr>
            <a:spLocks noGrp="1"/>
          </p:cNvSpPr>
          <p:nvPr>
            <p:ph idx="1"/>
          </p:nvPr>
        </p:nvSpPr>
        <p:spPr>
          <a:xfrm>
            <a:off x="3657599" y="1681378"/>
            <a:ext cx="4429126" cy="4690848"/>
          </a:xfrm>
        </p:spPr>
        <p:txBody>
          <a:bodyPr>
            <a:normAutofit lnSpcReduction="10000"/>
          </a:bodyPr>
          <a:lstStyle/>
          <a:p>
            <a:r>
              <a:rPr lang="en-GB" dirty="0"/>
              <a:t>Arrests in Oxfordshire are at their lowest level since the time series began. This large decrease, is likely to be driven in part by the COVID-19 pandemic; with many children being home schooled for large parts of the year, as well as changes to people’s behaviour and a reduction in police recorded crime.</a:t>
            </a:r>
          </a:p>
          <a:p>
            <a:pPr marL="0" indent="0">
              <a:buNone/>
            </a:pPr>
            <a:r>
              <a:rPr lang="en-GB" dirty="0"/>
              <a:t>In Oxfordshire:</a:t>
            </a:r>
          </a:p>
          <a:p>
            <a:r>
              <a:rPr lang="en-GB" dirty="0"/>
              <a:t>21% of children who received a caution or sentence were aged 10-14. This is 3% higher than the national average (18%). </a:t>
            </a:r>
          </a:p>
          <a:p>
            <a:r>
              <a:rPr lang="en-GB" dirty="0"/>
              <a:t>16% of girls in Oxfordshire received a caution or sentence, compared to 13% nationally.</a:t>
            </a:r>
          </a:p>
          <a:p>
            <a:r>
              <a:rPr lang="en-GB" dirty="0"/>
              <a:t>78% of children were classified as white. Nationally 70% of children receiving a caution or sentence were white.	</a:t>
            </a:r>
          </a:p>
          <a:p>
            <a:r>
              <a:rPr lang="en-GB" dirty="0"/>
              <a:t>12% of 10-17 year olds in Oxfordshire are of ethnic minority groups, however 15% of children in this ethnic group have been cautioned or sentenced. 								</a:t>
            </a:r>
          </a:p>
          <a:p>
            <a:endParaRPr lang="en-GB" sz="1100" dirty="0"/>
          </a:p>
        </p:txBody>
      </p:sp>
      <p:pic>
        <p:nvPicPr>
          <p:cNvPr id="18" name="Content Placeholder 17" descr="Children outline">
            <a:extLst>
              <a:ext uri="{FF2B5EF4-FFF2-40B4-BE49-F238E27FC236}">
                <a16:creationId xmlns:a16="http://schemas.microsoft.com/office/drawing/2014/main" id="{85DC0FA0-340A-4A79-B2F0-FC87A327C7CB}"/>
              </a:ext>
            </a:extLst>
          </p:cNvPr>
          <p:cNvPicPr>
            <a:picLocks noGrp="1" noChangeAspect="1"/>
          </p:cNvPicPr>
          <p:nvPr>
            <p:ph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12955" y="3559628"/>
            <a:ext cx="765721" cy="765721"/>
          </a:xfrm>
        </p:spPr>
      </p:pic>
      <p:sp>
        <p:nvSpPr>
          <p:cNvPr id="4" name="Content Placeholder 3">
            <a:extLst>
              <a:ext uri="{FF2B5EF4-FFF2-40B4-BE49-F238E27FC236}">
                <a16:creationId xmlns:a16="http://schemas.microsoft.com/office/drawing/2014/main" id="{3D8E0DF7-5CCF-4024-83FD-8A8B8CCAE1CE}"/>
              </a:ext>
            </a:extLst>
          </p:cNvPr>
          <p:cNvSpPr>
            <a:spLocks noGrp="1"/>
          </p:cNvSpPr>
          <p:nvPr>
            <p:ph idx="14"/>
          </p:nvPr>
        </p:nvSpPr>
        <p:spPr>
          <a:xfrm>
            <a:off x="6877050" y="6022163"/>
            <a:ext cx="4695624" cy="445311"/>
          </a:xfrm>
        </p:spPr>
        <p:txBody>
          <a:bodyPr/>
          <a:lstStyle/>
          <a:p>
            <a:r>
              <a:rPr lang="en-GB" dirty="0"/>
              <a:t>*Not a count of unique children, one child may commit multiple offences.</a:t>
            </a:r>
          </a:p>
          <a:p>
            <a:r>
              <a:rPr lang="en-GB" dirty="0">
                <a:hlinkClick r:id="rId4"/>
              </a:rPr>
              <a:t>Youth Justice Statistics</a:t>
            </a:r>
            <a:r>
              <a:rPr lang="en-GB" dirty="0"/>
              <a:t>; </a:t>
            </a:r>
            <a:r>
              <a:rPr lang="en-GB" dirty="0">
                <a:hlinkClick r:id="rId5"/>
              </a:rPr>
              <a:t>Ethnicity in Oxfordshire 2011 Census</a:t>
            </a:r>
            <a:endParaRPr lang="en-GB" dirty="0"/>
          </a:p>
        </p:txBody>
      </p:sp>
      <p:sp>
        <p:nvSpPr>
          <p:cNvPr id="5" name="Title 4">
            <a:extLst>
              <a:ext uri="{FF2B5EF4-FFF2-40B4-BE49-F238E27FC236}">
                <a16:creationId xmlns:a16="http://schemas.microsoft.com/office/drawing/2014/main" id="{AD1501D1-78D0-48C0-B99F-CF8027066947}"/>
              </a:ext>
            </a:extLst>
          </p:cNvPr>
          <p:cNvSpPr>
            <a:spLocks noGrp="1"/>
          </p:cNvSpPr>
          <p:nvPr>
            <p:ph type="title"/>
          </p:nvPr>
        </p:nvSpPr>
        <p:spPr/>
        <p:txBody>
          <a:bodyPr/>
          <a:lstStyle/>
          <a:p>
            <a:r>
              <a:rPr lang="en-GB" dirty="0"/>
              <a:t>Demographic characteristics of children who received a caution or sentence (Oxfordshire)</a:t>
            </a:r>
          </a:p>
        </p:txBody>
      </p:sp>
      <p:sp>
        <p:nvSpPr>
          <p:cNvPr id="6" name="Slide Number Placeholder 5">
            <a:extLst>
              <a:ext uri="{FF2B5EF4-FFF2-40B4-BE49-F238E27FC236}">
                <a16:creationId xmlns:a16="http://schemas.microsoft.com/office/drawing/2014/main" id="{918F5074-233E-49A1-A9D4-0EAB70052D95}"/>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78</a:t>
            </a:fld>
            <a:endParaRPr lang="en-US" dirty="0"/>
          </a:p>
        </p:txBody>
      </p:sp>
      <p:sp>
        <p:nvSpPr>
          <p:cNvPr id="7" name="Footer Placeholder 6">
            <a:extLst>
              <a:ext uri="{FF2B5EF4-FFF2-40B4-BE49-F238E27FC236}">
                <a16:creationId xmlns:a16="http://schemas.microsoft.com/office/drawing/2014/main" id="{2821AD22-EBA4-4D8E-A88D-643353B235BC}"/>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sp>
        <p:nvSpPr>
          <p:cNvPr id="20" name="Oval 19">
            <a:extLst>
              <a:ext uri="{FF2B5EF4-FFF2-40B4-BE49-F238E27FC236}">
                <a16:creationId xmlns:a16="http://schemas.microsoft.com/office/drawing/2014/main" id="{480965B2-BA39-4979-B4D0-F66CA6D0E4FE}"/>
              </a:ext>
            </a:extLst>
          </p:cNvPr>
          <p:cNvSpPr/>
          <p:nvPr/>
        </p:nvSpPr>
        <p:spPr>
          <a:xfrm>
            <a:off x="9140878" y="4785301"/>
            <a:ext cx="1126156" cy="1020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a:p>
            <a:pPr algn="ctr"/>
            <a:endParaRPr lang="en-GB" sz="1400" dirty="0"/>
          </a:p>
          <a:p>
            <a:pPr algn="ctr"/>
            <a:r>
              <a:rPr lang="en-GB" sz="1400" dirty="0"/>
              <a:t>Aged 10-14</a:t>
            </a:r>
          </a:p>
        </p:txBody>
      </p:sp>
      <p:sp>
        <p:nvSpPr>
          <p:cNvPr id="21" name="Oval 20">
            <a:extLst>
              <a:ext uri="{FF2B5EF4-FFF2-40B4-BE49-F238E27FC236}">
                <a16:creationId xmlns:a16="http://schemas.microsoft.com/office/drawing/2014/main" id="{F39BAA1E-3ECE-46D3-A198-9AC1C2C0D6E7}"/>
              </a:ext>
            </a:extLst>
          </p:cNvPr>
          <p:cNvSpPr/>
          <p:nvPr/>
        </p:nvSpPr>
        <p:spPr>
          <a:xfrm>
            <a:off x="10257407" y="4101909"/>
            <a:ext cx="1559293" cy="1511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a:p>
            <a:pPr algn="ctr"/>
            <a:endParaRPr lang="en-GB" sz="1400" dirty="0"/>
          </a:p>
          <a:p>
            <a:pPr algn="ctr"/>
            <a:endParaRPr lang="en-GB" sz="1400" dirty="0"/>
          </a:p>
          <a:p>
            <a:pPr algn="ctr"/>
            <a:r>
              <a:rPr lang="en-GB" sz="1400" dirty="0"/>
              <a:t>Aged 15-17</a:t>
            </a:r>
          </a:p>
        </p:txBody>
      </p:sp>
      <p:sp>
        <p:nvSpPr>
          <p:cNvPr id="22" name="Oval 21">
            <a:extLst>
              <a:ext uri="{FF2B5EF4-FFF2-40B4-BE49-F238E27FC236}">
                <a16:creationId xmlns:a16="http://schemas.microsoft.com/office/drawing/2014/main" id="{968A3711-9B31-4429-8888-FD0070E455A1}"/>
              </a:ext>
            </a:extLst>
          </p:cNvPr>
          <p:cNvSpPr/>
          <p:nvPr/>
        </p:nvSpPr>
        <p:spPr>
          <a:xfrm>
            <a:off x="8058323" y="2890442"/>
            <a:ext cx="1098884" cy="10315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a:p>
            <a:pPr algn="ctr"/>
            <a:r>
              <a:rPr lang="en-GB" sz="1200" dirty="0"/>
              <a:t>ethnic minority group</a:t>
            </a:r>
          </a:p>
        </p:txBody>
      </p:sp>
      <p:sp>
        <p:nvSpPr>
          <p:cNvPr id="23" name="Rectangle 22">
            <a:extLst>
              <a:ext uri="{FF2B5EF4-FFF2-40B4-BE49-F238E27FC236}">
                <a16:creationId xmlns:a16="http://schemas.microsoft.com/office/drawing/2014/main" id="{A7057F4D-C410-42AA-A222-DA21C4430C93}"/>
              </a:ext>
            </a:extLst>
          </p:cNvPr>
          <p:cNvSpPr/>
          <p:nvPr/>
        </p:nvSpPr>
        <p:spPr>
          <a:xfrm>
            <a:off x="9605490" y="2439078"/>
            <a:ext cx="1587848" cy="707886"/>
          </a:xfrm>
          <a:prstGeom prst="rect">
            <a:avLst/>
          </a:prstGeom>
          <a:noFill/>
        </p:spPr>
        <p:txBody>
          <a:bodyPr wrap="square" lIns="91440" tIns="45720" rIns="91440" bIns="45720">
            <a:spAutoFit/>
          </a:bodyPr>
          <a:lstStyle/>
          <a:p>
            <a:pPr algn="ctr"/>
            <a:r>
              <a:rPr lang="en-US" sz="4000" b="0" cap="none" spc="0" dirty="0">
                <a:ln w="0"/>
                <a:solidFill>
                  <a:schemeClr val="bg1"/>
                </a:solidFill>
                <a:effectLst>
                  <a:outerShdw blurRad="38100" dist="19050" dir="2700000" algn="tl" rotWithShape="0">
                    <a:schemeClr val="dk1">
                      <a:alpha val="40000"/>
                    </a:schemeClr>
                  </a:outerShdw>
                </a:effectLst>
              </a:rPr>
              <a:t>214 </a:t>
            </a:r>
            <a:r>
              <a:rPr lang="en-US" b="0" cap="none" spc="0" dirty="0">
                <a:ln w="0"/>
                <a:solidFill>
                  <a:schemeClr val="bg1"/>
                </a:solidFill>
                <a:effectLst>
                  <a:outerShdw blurRad="38100" dist="19050" dir="2700000" algn="tl" rotWithShape="0">
                    <a:schemeClr val="dk1">
                      <a:alpha val="40000"/>
                    </a:schemeClr>
                  </a:outerShdw>
                </a:effectLst>
              </a:rPr>
              <a:t>*</a:t>
            </a:r>
            <a:endParaRPr lang="en-US" sz="6600" b="0" cap="none" spc="0" dirty="0">
              <a:ln w="0"/>
              <a:solidFill>
                <a:schemeClr val="bg1"/>
              </a:solidFill>
              <a:effectLst>
                <a:outerShdw blurRad="38100" dist="19050" dir="2700000" algn="tl" rotWithShape="0">
                  <a:schemeClr val="dk1">
                    <a:alpha val="40000"/>
                  </a:schemeClr>
                </a:outerShdw>
              </a:effectLst>
            </a:endParaRPr>
          </a:p>
        </p:txBody>
      </p:sp>
      <p:sp>
        <p:nvSpPr>
          <p:cNvPr id="24" name="Rectangle 23">
            <a:extLst>
              <a:ext uri="{FF2B5EF4-FFF2-40B4-BE49-F238E27FC236}">
                <a16:creationId xmlns:a16="http://schemas.microsoft.com/office/drawing/2014/main" id="{735E928F-5589-4720-9212-5FC12EEE7DE9}"/>
              </a:ext>
            </a:extLst>
          </p:cNvPr>
          <p:cNvSpPr/>
          <p:nvPr/>
        </p:nvSpPr>
        <p:spPr>
          <a:xfrm>
            <a:off x="9300658" y="4836183"/>
            <a:ext cx="861133" cy="584775"/>
          </a:xfrm>
          <a:prstGeom prst="rect">
            <a:avLst/>
          </a:prstGeom>
          <a:noFill/>
        </p:spPr>
        <p:txBody>
          <a:bodyPr wrap="none" lIns="91440" tIns="45720" rIns="91440" bIns="45720">
            <a:spAutoFit/>
          </a:bodyPr>
          <a:lstStyle/>
          <a:p>
            <a:pPr algn="ctr"/>
            <a:r>
              <a:rPr lang="en-US" sz="3200" b="0" cap="none" spc="0" dirty="0">
                <a:ln w="0"/>
                <a:solidFill>
                  <a:schemeClr val="bg1"/>
                </a:solidFill>
                <a:effectLst>
                  <a:outerShdw blurRad="38100" dist="19050" dir="2700000" algn="tl" rotWithShape="0">
                    <a:schemeClr val="dk1">
                      <a:alpha val="40000"/>
                    </a:schemeClr>
                  </a:outerShdw>
                </a:effectLst>
              </a:rPr>
              <a:t>21%</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25" name="Rectangle 24">
            <a:extLst>
              <a:ext uri="{FF2B5EF4-FFF2-40B4-BE49-F238E27FC236}">
                <a16:creationId xmlns:a16="http://schemas.microsoft.com/office/drawing/2014/main" id="{A00EEC02-B1CD-4CC7-87FD-BFE1625A650C}"/>
              </a:ext>
            </a:extLst>
          </p:cNvPr>
          <p:cNvSpPr/>
          <p:nvPr/>
        </p:nvSpPr>
        <p:spPr>
          <a:xfrm>
            <a:off x="8247431" y="2890274"/>
            <a:ext cx="692817" cy="461665"/>
          </a:xfrm>
          <a:prstGeom prst="rect">
            <a:avLst/>
          </a:prstGeom>
          <a:noFill/>
        </p:spPr>
        <p:txBody>
          <a:bodyPr wrap="none" lIns="91440" tIns="45720" rIns="91440" bIns="45720">
            <a:spAutoFit/>
          </a:bodyPr>
          <a:lstStyle/>
          <a:p>
            <a:pPr algn="ctr"/>
            <a:r>
              <a:rPr lang="en-US" sz="2400" dirty="0">
                <a:ln w="0"/>
                <a:solidFill>
                  <a:schemeClr val="bg1"/>
                </a:solidFill>
                <a:effectLst>
                  <a:outerShdw blurRad="38100" dist="19050" dir="2700000" algn="tl" rotWithShape="0">
                    <a:schemeClr val="dk1">
                      <a:alpha val="40000"/>
                    </a:schemeClr>
                  </a:outerShdw>
                </a:effectLst>
              </a:rPr>
              <a:t>15</a:t>
            </a:r>
            <a:r>
              <a:rPr lang="en-US" sz="2400" b="0" cap="none" spc="0" dirty="0">
                <a:ln w="0"/>
                <a:solidFill>
                  <a:schemeClr val="bg1"/>
                </a:solidFill>
                <a:effectLst>
                  <a:outerShdw blurRad="38100" dist="19050" dir="2700000" algn="tl" rotWithShape="0">
                    <a:schemeClr val="dk1">
                      <a:alpha val="40000"/>
                    </a:schemeClr>
                  </a:outerShdw>
                </a:effectLst>
              </a:rPr>
              <a:t>%</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26" name="Rectangle 25">
            <a:extLst>
              <a:ext uri="{FF2B5EF4-FFF2-40B4-BE49-F238E27FC236}">
                <a16:creationId xmlns:a16="http://schemas.microsoft.com/office/drawing/2014/main" id="{FDC492A6-1B84-4032-AEA0-D65A2CF9E761}"/>
              </a:ext>
            </a:extLst>
          </p:cNvPr>
          <p:cNvSpPr/>
          <p:nvPr/>
        </p:nvSpPr>
        <p:spPr>
          <a:xfrm>
            <a:off x="10328957" y="4342540"/>
            <a:ext cx="1439618" cy="707886"/>
          </a:xfrm>
          <a:prstGeom prst="rect">
            <a:avLst/>
          </a:prstGeom>
          <a:noFill/>
        </p:spPr>
        <p:txBody>
          <a:bodyPr wrap="square" lIns="91440" tIns="45720" rIns="91440" bIns="45720">
            <a:spAutoFit/>
          </a:bodyPr>
          <a:lstStyle/>
          <a:p>
            <a:pPr algn="ctr"/>
            <a:r>
              <a:rPr lang="en-US" sz="4000" b="0" cap="none" spc="0" dirty="0">
                <a:ln w="0"/>
                <a:solidFill>
                  <a:schemeClr val="bg1"/>
                </a:solidFill>
                <a:effectLst>
                  <a:outerShdw blurRad="38100" dist="19050" dir="2700000" algn="tl" rotWithShape="0">
                    <a:schemeClr val="dk1">
                      <a:alpha val="40000"/>
                    </a:schemeClr>
                  </a:outerShdw>
                </a:effectLst>
              </a:rPr>
              <a:t>79%</a:t>
            </a:r>
            <a:endParaRPr lang="en-US" sz="6600" b="0" cap="none" spc="0" dirty="0">
              <a:ln w="0"/>
              <a:solidFill>
                <a:schemeClr val="bg1"/>
              </a:solidFill>
              <a:effectLst>
                <a:outerShdw blurRad="38100" dist="19050" dir="2700000" algn="tl" rotWithShape="0">
                  <a:schemeClr val="dk1">
                    <a:alpha val="40000"/>
                  </a:schemeClr>
                </a:outerShdw>
              </a:effectLst>
            </a:endParaRPr>
          </a:p>
        </p:txBody>
      </p:sp>
      <p:sp>
        <p:nvSpPr>
          <p:cNvPr id="27" name="Oval 26">
            <a:extLst>
              <a:ext uri="{FF2B5EF4-FFF2-40B4-BE49-F238E27FC236}">
                <a16:creationId xmlns:a16="http://schemas.microsoft.com/office/drawing/2014/main" id="{B6B12E78-DD4C-4DBB-84D4-D25E098F99A5}"/>
              </a:ext>
            </a:extLst>
          </p:cNvPr>
          <p:cNvSpPr/>
          <p:nvPr/>
        </p:nvSpPr>
        <p:spPr>
          <a:xfrm>
            <a:off x="8017359" y="4079707"/>
            <a:ext cx="1273743" cy="12544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a:p>
            <a:pPr algn="ctr"/>
            <a:endParaRPr lang="en-GB" sz="1200" dirty="0"/>
          </a:p>
          <a:p>
            <a:pPr algn="ctr"/>
            <a:endParaRPr lang="en-GB" sz="1200" dirty="0"/>
          </a:p>
          <a:p>
            <a:pPr algn="ctr"/>
            <a:r>
              <a:rPr lang="en-GB" sz="1200" dirty="0"/>
              <a:t>White</a:t>
            </a:r>
          </a:p>
        </p:txBody>
      </p:sp>
      <p:sp>
        <p:nvSpPr>
          <p:cNvPr id="28" name="Rectangle 27">
            <a:extLst>
              <a:ext uri="{FF2B5EF4-FFF2-40B4-BE49-F238E27FC236}">
                <a16:creationId xmlns:a16="http://schemas.microsoft.com/office/drawing/2014/main" id="{8CFB8F5F-5D87-4A62-977B-E3722CAEF874}"/>
              </a:ext>
            </a:extLst>
          </p:cNvPr>
          <p:cNvSpPr/>
          <p:nvPr/>
        </p:nvSpPr>
        <p:spPr>
          <a:xfrm>
            <a:off x="8172964" y="4130329"/>
            <a:ext cx="1031051" cy="707886"/>
          </a:xfrm>
          <a:prstGeom prst="rect">
            <a:avLst/>
          </a:prstGeom>
          <a:noFill/>
        </p:spPr>
        <p:txBody>
          <a:bodyPr wrap="none" lIns="91440" tIns="45720" rIns="91440" bIns="45720">
            <a:spAutoFit/>
          </a:bodyPr>
          <a:lstStyle/>
          <a:p>
            <a:pPr algn="ctr"/>
            <a:r>
              <a:rPr lang="en-US" sz="4000" dirty="0">
                <a:ln w="0"/>
                <a:solidFill>
                  <a:schemeClr val="bg1"/>
                </a:solidFill>
                <a:effectLst>
                  <a:outerShdw blurRad="38100" dist="19050" dir="2700000" algn="tl" rotWithShape="0">
                    <a:schemeClr val="dk1">
                      <a:alpha val="40000"/>
                    </a:schemeClr>
                  </a:outerShdw>
                </a:effectLst>
              </a:rPr>
              <a:t>78</a:t>
            </a:r>
            <a:r>
              <a:rPr lang="en-US" sz="4000" b="0" cap="none" spc="0" dirty="0">
                <a:ln w="0"/>
                <a:solidFill>
                  <a:schemeClr val="bg1"/>
                </a:solidFill>
                <a:effectLst>
                  <a:outerShdw blurRad="38100" dist="19050" dir="2700000" algn="tl" rotWithShape="0">
                    <a:schemeClr val="dk1">
                      <a:alpha val="40000"/>
                    </a:schemeClr>
                  </a:outerShdw>
                </a:effectLst>
              </a:rPr>
              <a:t>%</a:t>
            </a:r>
            <a:endParaRPr lang="en-US" sz="6600" b="0" cap="none" spc="0" dirty="0">
              <a:ln w="0"/>
              <a:solidFill>
                <a:schemeClr val="bg1"/>
              </a:solidFill>
              <a:effectLst>
                <a:outerShdw blurRad="38100" dist="19050" dir="2700000" algn="tl" rotWithShape="0">
                  <a:schemeClr val="dk1">
                    <a:alpha val="40000"/>
                  </a:schemeClr>
                </a:outerShdw>
              </a:effectLst>
            </a:endParaRPr>
          </a:p>
        </p:txBody>
      </p:sp>
      <p:sp>
        <p:nvSpPr>
          <p:cNvPr id="29" name="Oval 28">
            <a:extLst>
              <a:ext uri="{FF2B5EF4-FFF2-40B4-BE49-F238E27FC236}">
                <a16:creationId xmlns:a16="http://schemas.microsoft.com/office/drawing/2014/main" id="{9A92E39B-D389-452E-9EE7-875022898B25}"/>
              </a:ext>
            </a:extLst>
          </p:cNvPr>
          <p:cNvSpPr/>
          <p:nvPr/>
        </p:nvSpPr>
        <p:spPr>
          <a:xfrm>
            <a:off x="8194395" y="1596130"/>
            <a:ext cx="1379620" cy="12833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a:p>
            <a:pPr algn="ctr"/>
            <a:endParaRPr lang="en-GB" sz="1200" dirty="0"/>
          </a:p>
          <a:p>
            <a:pPr algn="ctr"/>
            <a:endParaRPr lang="en-GB" sz="1200" dirty="0"/>
          </a:p>
          <a:p>
            <a:pPr algn="ctr"/>
            <a:r>
              <a:rPr lang="en-GB" sz="1200" dirty="0"/>
              <a:t>Boys</a:t>
            </a:r>
          </a:p>
        </p:txBody>
      </p:sp>
      <p:sp>
        <p:nvSpPr>
          <p:cNvPr id="30" name="Rectangle 29">
            <a:extLst>
              <a:ext uri="{FF2B5EF4-FFF2-40B4-BE49-F238E27FC236}">
                <a16:creationId xmlns:a16="http://schemas.microsoft.com/office/drawing/2014/main" id="{01BEB9C5-239E-4095-AB4F-14A2856C76BB}"/>
              </a:ext>
            </a:extLst>
          </p:cNvPr>
          <p:cNvSpPr/>
          <p:nvPr/>
        </p:nvSpPr>
        <p:spPr>
          <a:xfrm>
            <a:off x="8479301" y="1839517"/>
            <a:ext cx="861134" cy="584775"/>
          </a:xfrm>
          <a:prstGeom prst="rect">
            <a:avLst/>
          </a:prstGeom>
          <a:noFill/>
        </p:spPr>
        <p:txBody>
          <a:bodyPr wrap="none" lIns="91440" tIns="45720" rIns="91440" bIns="45720">
            <a:spAutoFit/>
          </a:bodyPr>
          <a:lstStyle/>
          <a:p>
            <a:pPr algn="ctr"/>
            <a:r>
              <a:rPr lang="en-US" sz="3200" dirty="0">
                <a:ln w="0"/>
                <a:solidFill>
                  <a:schemeClr val="bg1"/>
                </a:solidFill>
                <a:effectLst>
                  <a:outerShdw blurRad="38100" dist="19050" dir="2700000" algn="tl" rotWithShape="0">
                    <a:schemeClr val="dk1">
                      <a:alpha val="40000"/>
                    </a:schemeClr>
                  </a:outerShdw>
                </a:effectLst>
              </a:rPr>
              <a:t>84%</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31" name="Oval 30">
            <a:extLst>
              <a:ext uri="{FF2B5EF4-FFF2-40B4-BE49-F238E27FC236}">
                <a16:creationId xmlns:a16="http://schemas.microsoft.com/office/drawing/2014/main" id="{AD1CB290-B1BD-4CE1-AF21-E5632277D353}"/>
              </a:ext>
            </a:extLst>
          </p:cNvPr>
          <p:cNvSpPr/>
          <p:nvPr/>
        </p:nvSpPr>
        <p:spPr>
          <a:xfrm>
            <a:off x="9578928" y="1417162"/>
            <a:ext cx="803709" cy="760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a:p>
            <a:pPr algn="ctr"/>
            <a:endParaRPr lang="en-GB" sz="1200" dirty="0"/>
          </a:p>
          <a:p>
            <a:pPr algn="ctr"/>
            <a:r>
              <a:rPr lang="en-GB" sz="1200" dirty="0"/>
              <a:t>Girls</a:t>
            </a:r>
          </a:p>
        </p:txBody>
      </p:sp>
      <p:sp>
        <p:nvSpPr>
          <p:cNvPr id="32" name="Rectangle 31">
            <a:extLst>
              <a:ext uri="{FF2B5EF4-FFF2-40B4-BE49-F238E27FC236}">
                <a16:creationId xmlns:a16="http://schemas.microsoft.com/office/drawing/2014/main" id="{23D7C852-5EF4-44CB-936C-2EDC3B17902D}"/>
              </a:ext>
            </a:extLst>
          </p:cNvPr>
          <p:cNvSpPr/>
          <p:nvPr/>
        </p:nvSpPr>
        <p:spPr>
          <a:xfrm>
            <a:off x="9682364" y="1549156"/>
            <a:ext cx="607859" cy="400110"/>
          </a:xfrm>
          <a:prstGeom prst="rect">
            <a:avLst/>
          </a:prstGeom>
          <a:noFill/>
        </p:spPr>
        <p:txBody>
          <a:bodyPr wrap="none" lIns="91440" tIns="45720" rIns="91440" bIns="45720">
            <a:spAutoFit/>
          </a:bodyPr>
          <a:lstStyle/>
          <a:p>
            <a:pPr algn="ctr"/>
            <a:r>
              <a:rPr lang="en-US" sz="2000" dirty="0">
                <a:ln w="0"/>
                <a:solidFill>
                  <a:schemeClr val="bg1"/>
                </a:solidFill>
                <a:effectLst>
                  <a:outerShdw blurRad="38100" dist="19050" dir="2700000" algn="tl" rotWithShape="0">
                    <a:schemeClr val="dk1">
                      <a:alpha val="40000"/>
                    </a:schemeClr>
                  </a:outerShdw>
                </a:effectLst>
              </a:rPr>
              <a:t>16%</a:t>
            </a:r>
            <a:endParaRPr lang="en-US" sz="4000" b="0" cap="none" spc="0" dirty="0">
              <a:ln w="0"/>
              <a:solidFill>
                <a:schemeClr val="bg1"/>
              </a:solidFill>
              <a:effectLst>
                <a:outerShdw blurRad="38100" dist="19050" dir="2700000" algn="tl" rotWithShape="0">
                  <a:schemeClr val="dk1">
                    <a:alpha val="40000"/>
                  </a:schemeClr>
                </a:outerShdw>
              </a:effectLst>
            </a:endParaRPr>
          </a:p>
        </p:txBody>
      </p:sp>
      <p:sp>
        <p:nvSpPr>
          <p:cNvPr id="33" name="TextBox 32">
            <a:extLst>
              <a:ext uri="{FF2B5EF4-FFF2-40B4-BE49-F238E27FC236}">
                <a16:creationId xmlns:a16="http://schemas.microsoft.com/office/drawing/2014/main" id="{26E6D70D-8D19-4A3A-96BE-E9E071D70ADC}"/>
              </a:ext>
            </a:extLst>
          </p:cNvPr>
          <p:cNvSpPr txBox="1"/>
          <p:nvPr/>
        </p:nvSpPr>
        <p:spPr>
          <a:xfrm>
            <a:off x="10697903" y="6465623"/>
            <a:ext cx="630301" cy="369332"/>
          </a:xfrm>
          <a:prstGeom prst="rect">
            <a:avLst/>
          </a:prstGeom>
          <a:solidFill>
            <a:srgbClr val="92D050"/>
          </a:solidFill>
        </p:spPr>
        <p:txBody>
          <a:bodyPr wrap="none" rtlCol="0">
            <a:spAutoFit/>
          </a:bodyPr>
          <a:lstStyle/>
          <a:p>
            <a:r>
              <a:rPr lang="en-GB" dirty="0"/>
              <a:t>New</a:t>
            </a:r>
          </a:p>
        </p:txBody>
      </p:sp>
      <p:sp>
        <p:nvSpPr>
          <p:cNvPr id="34" name="Content Placeholder 2">
            <a:extLst>
              <a:ext uri="{FF2B5EF4-FFF2-40B4-BE49-F238E27FC236}">
                <a16:creationId xmlns:a16="http://schemas.microsoft.com/office/drawing/2014/main" id="{8B3915D3-9BA6-4740-952D-4B1899168E58}"/>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7" action="ppaction://hlinksldjump">
                  <a:extLst>
                    <a:ext uri="{A12FA001-AC4F-418D-AE19-62706E023703}">
                      <ahyp:hlinkClr xmlns:ahyp="http://schemas.microsoft.com/office/drawing/2018/hyperlinkcolor" val="tx"/>
                    </a:ext>
                  </a:extLst>
                </a:hlinkClick>
              </a:rPr>
              <a:t>Offending and reoffending</a:t>
            </a:r>
            <a:endParaRPr lang="en-GB" u="sng" dirty="0">
              <a:solidFill>
                <a:srgbClr val="0070C0"/>
              </a:solidFill>
            </a:endParaRPr>
          </a:p>
          <a:p>
            <a:pPr>
              <a:lnSpc>
                <a:spcPts val="2200"/>
              </a:lnSpc>
            </a:pPr>
            <a:r>
              <a:rPr lang="en-GB"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20"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29137169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2E6D0B-2288-465C-83E4-3BF8111851F4}"/>
              </a:ext>
            </a:extLst>
          </p:cNvPr>
          <p:cNvSpPr>
            <a:spLocks noGrp="1"/>
          </p:cNvSpPr>
          <p:nvPr>
            <p:ph idx="1"/>
          </p:nvPr>
        </p:nvSpPr>
        <p:spPr>
          <a:xfrm>
            <a:off x="3699164" y="1239825"/>
            <a:ext cx="7873510" cy="1172189"/>
          </a:xfrm>
        </p:spPr>
        <p:txBody>
          <a:bodyPr/>
          <a:lstStyle/>
          <a:p>
            <a:r>
              <a:rPr lang="en-GB" dirty="0"/>
              <a:t>In the year ending March 2021, the following chart shows the proven offences by children in Oxfordshire.</a:t>
            </a:r>
          </a:p>
          <a:p>
            <a:r>
              <a:rPr lang="en-GB" dirty="0"/>
              <a:t>The most serious offences committed by children in Oxfordshire are sexual offences (2 offences) and violence against the person (2 offences).</a:t>
            </a:r>
          </a:p>
        </p:txBody>
      </p:sp>
      <p:sp>
        <p:nvSpPr>
          <p:cNvPr id="4" name="Content Placeholder 3">
            <a:extLst>
              <a:ext uri="{FF2B5EF4-FFF2-40B4-BE49-F238E27FC236}">
                <a16:creationId xmlns:a16="http://schemas.microsoft.com/office/drawing/2014/main" id="{062FD267-0605-4C05-BA7D-572AF0F13505}"/>
              </a:ext>
            </a:extLst>
          </p:cNvPr>
          <p:cNvSpPr>
            <a:spLocks noGrp="1"/>
          </p:cNvSpPr>
          <p:nvPr>
            <p:ph idx="14"/>
          </p:nvPr>
        </p:nvSpPr>
        <p:spPr/>
        <p:txBody>
          <a:bodyPr/>
          <a:lstStyle/>
          <a:p>
            <a:r>
              <a:rPr lang="en-GB" dirty="0"/>
              <a:t>Youth Justice Service</a:t>
            </a:r>
          </a:p>
        </p:txBody>
      </p:sp>
      <p:sp>
        <p:nvSpPr>
          <p:cNvPr id="5" name="Title 4">
            <a:extLst>
              <a:ext uri="{FF2B5EF4-FFF2-40B4-BE49-F238E27FC236}">
                <a16:creationId xmlns:a16="http://schemas.microsoft.com/office/drawing/2014/main" id="{8C86E180-9DAA-4F1B-8D61-3020DEF4559D}"/>
              </a:ext>
            </a:extLst>
          </p:cNvPr>
          <p:cNvSpPr>
            <a:spLocks noGrp="1"/>
          </p:cNvSpPr>
          <p:nvPr>
            <p:ph type="title"/>
          </p:nvPr>
        </p:nvSpPr>
        <p:spPr/>
        <p:txBody>
          <a:bodyPr/>
          <a:lstStyle/>
          <a:p>
            <a:r>
              <a:rPr lang="en-GB" dirty="0"/>
              <a:t>Proven Offences by Children</a:t>
            </a:r>
          </a:p>
        </p:txBody>
      </p:sp>
      <p:sp>
        <p:nvSpPr>
          <p:cNvPr id="6" name="Slide Number Placeholder 5">
            <a:extLst>
              <a:ext uri="{FF2B5EF4-FFF2-40B4-BE49-F238E27FC236}">
                <a16:creationId xmlns:a16="http://schemas.microsoft.com/office/drawing/2014/main" id="{F819E24A-899C-4F1E-A18B-05A71819F295}"/>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79</a:t>
            </a:fld>
            <a:endParaRPr lang="en-US" dirty="0"/>
          </a:p>
        </p:txBody>
      </p:sp>
      <p:sp>
        <p:nvSpPr>
          <p:cNvPr id="7" name="Footer Placeholder 6">
            <a:extLst>
              <a:ext uri="{FF2B5EF4-FFF2-40B4-BE49-F238E27FC236}">
                <a16:creationId xmlns:a16="http://schemas.microsoft.com/office/drawing/2014/main" id="{6CA9F954-B15B-4094-A3CF-86B856BCD904}"/>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pic>
        <p:nvPicPr>
          <p:cNvPr id="8" name="Picture 7">
            <a:extLst>
              <a:ext uri="{FF2B5EF4-FFF2-40B4-BE49-F238E27FC236}">
                <a16:creationId xmlns:a16="http://schemas.microsoft.com/office/drawing/2014/main" id="{2DDBD771-6059-4524-ADF8-092CC9D3D5E0}"/>
              </a:ext>
            </a:extLst>
          </p:cNvPr>
          <p:cNvPicPr>
            <a:picLocks noChangeAspect="1"/>
          </p:cNvPicPr>
          <p:nvPr/>
        </p:nvPicPr>
        <p:blipFill>
          <a:blip r:embed="rId2"/>
          <a:stretch>
            <a:fillRect/>
          </a:stretch>
        </p:blipFill>
        <p:spPr>
          <a:xfrm>
            <a:off x="4065814" y="2230152"/>
            <a:ext cx="6906985" cy="3889312"/>
          </a:xfrm>
          <a:prstGeom prst="rect">
            <a:avLst/>
          </a:prstGeom>
        </p:spPr>
      </p:pic>
      <p:sp>
        <p:nvSpPr>
          <p:cNvPr id="9" name="TextBox 8">
            <a:extLst>
              <a:ext uri="{FF2B5EF4-FFF2-40B4-BE49-F238E27FC236}">
                <a16:creationId xmlns:a16="http://schemas.microsoft.com/office/drawing/2014/main" id="{549BB9B8-9FFF-4EA3-8B15-EC6346CF4AAD}"/>
              </a:ext>
            </a:extLst>
          </p:cNvPr>
          <p:cNvSpPr txBox="1"/>
          <p:nvPr/>
        </p:nvSpPr>
        <p:spPr>
          <a:xfrm>
            <a:off x="5289097" y="2352413"/>
            <a:ext cx="6213021" cy="523220"/>
          </a:xfrm>
          <a:prstGeom prst="rect">
            <a:avLst/>
          </a:prstGeom>
          <a:noFill/>
        </p:spPr>
        <p:txBody>
          <a:bodyPr wrap="square" rtlCol="0">
            <a:spAutoFit/>
          </a:bodyPr>
          <a:lstStyle/>
          <a:p>
            <a:r>
              <a:rPr lang="en-GB" sz="1400" b="1" dirty="0">
                <a:solidFill>
                  <a:schemeClr val="tx1">
                    <a:lumMod val="65000"/>
                    <a:lumOff val="35000"/>
                  </a:schemeClr>
                </a:solidFill>
              </a:rPr>
              <a:t>Proven Offences by Children</a:t>
            </a:r>
          </a:p>
          <a:p>
            <a:r>
              <a:rPr lang="en-GB" sz="1400" b="1" dirty="0">
                <a:solidFill>
                  <a:schemeClr val="tx1">
                    <a:lumMod val="65000"/>
                    <a:lumOff val="35000"/>
                  </a:schemeClr>
                </a:solidFill>
              </a:rPr>
              <a:t>Youth Justice Statistics, Oxfordshire, year ending March 2021</a:t>
            </a:r>
          </a:p>
        </p:txBody>
      </p:sp>
      <p:sp>
        <p:nvSpPr>
          <p:cNvPr id="10" name="TextBox 9">
            <a:extLst>
              <a:ext uri="{FF2B5EF4-FFF2-40B4-BE49-F238E27FC236}">
                <a16:creationId xmlns:a16="http://schemas.microsoft.com/office/drawing/2014/main" id="{E51CBCDD-1483-4FC2-BEA9-CD9B0929D0CB}"/>
              </a:ext>
            </a:extLst>
          </p:cNvPr>
          <p:cNvSpPr txBox="1"/>
          <p:nvPr/>
        </p:nvSpPr>
        <p:spPr>
          <a:xfrm>
            <a:off x="7046753" y="5855516"/>
            <a:ext cx="5015917" cy="523220"/>
          </a:xfrm>
          <a:prstGeom prst="rect">
            <a:avLst/>
          </a:prstGeom>
          <a:noFill/>
        </p:spPr>
        <p:txBody>
          <a:bodyPr wrap="square" rtlCol="0">
            <a:spAutoFit/>
          </a:bodyPr>
          <a:lstStyle/>
          <a:p>
            <a:r>
              <a:rPr lang="en-GB" sz="1400" dirty="0">
                <a:solidFill>
                  <a:schemeClr val="tx1">
                    <a:lumMod val="65000"/>
                    <a:lumOff val="35000"/>
                  </a:schemeClr>
                </a:solidFill>
                <a:latin typeface="Trebuchet MS" panose="020B0603020202020204" pitchFamily="34" charset="0"/>
              </a:rPr>
              <a:t>Offence</a:t>
            </a:r>
            <a:r>
              <a:rPr lang="en-GB" sz="1400" dirty="0"/>
              <a:t> </a:t>
            </a:r>
            <a:r>
              <a:rPr lang="en-GB" sz="1400" dirty="0">
                <a:solidFill>
                  <a:schemeClr val="tx1">
                    <a:lumMod val="65000"/>
                    <a:lumOff val="35000"/>
                  </a:schemeClr>
                </a:solidFill>
                <a:latin typeface="Trebuchet MS" panose="020B0603020202020204" pitchFamily="34" charset="0"/>
              </a:rPr>
              <a:t>seriousness or ‘gravity’ is scored out of eight:</a:t>
            </a:r>
          </a:p>
          <a:p>
            <a:r>
              <a:rPr lang="en-GB" sz="1400" dirty="0">
                <a:solidFill>
                  <a:schemeClr val="tx1">
                    <a:lumMod val="65000"/>
                    <a:lumOff val="35000"/>
                  </a:schemeClr>
                </a:solidFill>
                <a:latin typeface="Trebuchet MS" panose="020B0603020202020204" pitchFamily="34" charset="0"/>
              </a:rPr>
              <a:t>1= least serious; 8 = most serious</a:t>
            </a:r>
          </a:p>
        </p:txBody>
      </p:sp>
      <p:sp>
        <p:nvSpPr>
          <p:cNvPr id="13" name="TextBox 12">
            <a:extLst>
              <a:ext uri="{FF2B5EF4-FFF2-40B4-BE49-F238E27FC236}">
                <a16:creationId xmlns:a16="http://schemas.microsoft.com/office/drawing/2014/main" id="{4C52EC43-AF3B-4591-89FC-C077FF145F3A}"/>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1" name="Content Placeholder 2">
            <a:extLst>
              <a:ext uri="{FF2B5EF4-FFF2-40B4-BE49-F238E27FC236}">
                <a16:creationId xmlns:a16="http://schemas.microsoft.com/office/drawing/2014/main" id="{0E4E7131-1568-4029-B7BF-E8A71F1AD993}"/>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4" action="ppaction://hlinksldjump">
                  <a:extLst>
                    <a:ext uri="{A12FA001-AC4F-418D-AE19-62706E023703}">
                      <ahyp:hlinkClr xmlns:ahyp="http://schemas.microsoft.com/office/drawing/2018/hyperlinkcolor" val="tx"/>
                    </a:ext>
                  </a:extLst>
                </a:hlinkClick>
              </a:rPr>
              <a:t>Offending and reoffending</a:t>
            </a:r>
            <a:endParaRPr lang="en-GB" u="sng" dirty="0">
              <a:solidFill>
                <a:srgbClr val="0070C0"/>
              </a:solidFill>
            </a:endParaRPr>
          </a:p>
          <a:p>
            <a:pPr>
              <a:lnSpc>
                <a:spcPts val="2200"/>
              </a:lnSpc>
            </a:pPr>
            <a:r>
              <a:rPr lang="en-GB"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2829079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8AF3-C840-4756-8499-94538268F906}"/>
              </a:ext>
            </a:extLst>
          </p:cNvPr>
          <p:cNvSpPr>
            <a:spLocks noGrp="1"/>
          </p:cNvSpPr>
          <p:nvPr>
            <p:ph type="title"/>
          </p:nvPr>
        </p:nvSpPr>
        <p:spPr>
          <a:xfrm>
            <a:off x="3563102" y="2363603"/>
            <a:ext cx="8210887" cy="1212815"/>
          </a:xfrm>
        </p:spPr>
        <p:txBody>
          <a:bodyPr>
            <a:normAutofit/>
          </a:bodyPr>
          <a:lstStyle/>
          <a:p>
            <a:r>
              <a:rPr lang="en-GB" sz="3600" dirty="0"/>
              <a:t>Part 1: Oxfordshire Strategic Intelligence Assessment</a:t>
            </a:r>
          </a:p>
        </p:txBody>
      </p:sp>
      <p:sp>
        <p:nvSpPr>
          <p:cNvPr id="3" name="Slide Number Placeholder 2">
            <a:extLst>
              <a:ext uri="{FF2B5EF4-FFF2-40B4-BE49-F238E27FC236}">
                <a16:creationId xmlns:a16="http://schemas.microsoft.com/office/drawing/2014/main" id="{58335CA8-90F5-4848-A7B8-0D36CE470992}"/>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8</a:t>
            </a:fld>
            <a:endParaRPr lang="en-US" dirty="0"/>
          </a:p>
        </p:txBody>
      </p:sp>
      <p:sp>
        <p:nvSpPr>
          <p:cNvPr id="4" name="Footer Placeholder 3">
            <a:extLst>
              <a:ext uri="{FF2B5EF4-FFF2-40B4-BE49-F238E27FC236}">
                <a16:creationId xmlns:a16="http://schemas.microsoft.com/office/drawing/2014/main" id="{78DEF12E-C628-4B69-89CB-9B6971A47B01}"/>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5" name="Title 4">
            <a:extLst>
              <a:ext uri="{FF2B5EF4-FFF2-40B4-BE49-F238E27FC236}">
                <a16:creationId xmlns:a16="http://schemas.microsoft.com/office/drawing/2014/main" id="{ABA7501B-E014-4E8E-91DB-624C1270A9A7}"/>
              </a:ext>
            </a:extLst>
          </p:cNvPr>
          <p:cNvSpPr txBox="1">
            <a:spLocks/>
          </p:cNvSpPr>
          <p:nvPr/>
        </p:nvSpPr>
        <p:spPr>
          <a:xfrm>
            <a:off x="117763" y="911447"/>
            <a:ext cx="3204000" cy="54720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0" kern="1200" spc="-100" baseline="0">
                <a:solidFill>
                  <a:schemeClr val="tx1">
                    <a:lumMod val="65000"/>
                    <a:lumOff val="35000"/>
                  </a:schemeClr>
                </a:solidFill>
                <a:latin typeface="Trebuchet MS" panose="020B0603020202020204" pitchFamily="34" charset="0"/>
                <a:ea typeface="+mj-ea"/>
                <a:cs typeface="+mj-cs"/>
              </a:defRPr>
            </a:lvl1pPr>
          </a:lstStyle>
          <a:p>
            <a:pPr>
              <a:lnSpc>
                <a:spcPts val="2400"/>
              </a:lnSpc>
            </a:pPr>
            <a:endParaRPr lang="en-GB" sz="1400" u="sng" spc="-60" dirty="0">
              <a:solidFill>
                <a:schemeClr val="tx1">
                  <a:lumMod val="50000"/>
                  <a:lumOff val="50000"/>
                </a:schemeClr>
              </a:solidFill>
              <a:uFill>
                <a:solidFill>
                  <a:schemeClr val="bg2"/>
                </a:solidFill>
              </a:uFill>
            </a:endParaRPr>
          </a:p>
        </p:txBody>
      </p:sp>
    </p:spTree>
    <p:extLst>
      <p:ext uri="{BB962C8B-B14F-4D97-AF65-F5344CB8AC3E}">
        <p14:creationId xmlns:p14="http://schemas.microsoft.com/office/powerpoint/2010/main" val="33914307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1B328B-E983-472D-8D41-6B0A79BDB73A}"/>
              </a:ext>
            </a:extLst>
          </p:cNvPr>
          <p:cNvSpPr>
            <a:spLocks noGrp="1"/>
          </p:cNvSpPr>
          <p:nvPr>
            <p:ph idx="1"/>
          </p:nvPr>
        </p:nvSpPr>
        <p:spPr>
          <a:xfrm>
            <a:off x="3699164" y="1307940"/>
            <a:ext cx="7873510" cy="4547292"/>
          </a:xfrm>
        </p:spPr>
        <p:txBody>
          <a:bodyPr>
            <a:normAutofit/>
          </a:bodyPr>
          <a:lstStyle/>
          <a:p>
            <a:pPr>
              <a:lnSpc>
                <a:spcPct val="110000"/>
              </a:lnSpc>
            </a:pPr>
            <a:r>
              <a:rPr lang="en-GB" dirty="0"/>
              <a:t>In 2021/22, one young person in Oxfordshire was given a custodial sentence</a:t>
            </a:r>
          </a:p>
          <a:p>
            <a:pPr lvl="1">
              <a:lnSpc>
                <a:spcPct val="110000"/>
              </a:lnSpc>
            </a:pPr>
            <a:r>
              <a:rPr lang="en-GB" dirty="0"/>
              <a:t>The young person was male and aged 18 at sentencing. </a:t>
            </a:r>
          </a:p>
          <a:p>
            <a:pPr>
              <a:lnSpc>
                <a:spcPct val="110000"/>
              </a:lnSpc>
            </a:pPr>
            <a:r>
              <a:rPr lang="en-GB" dirty="0"/>
              <a:t>The number of young people in custody has continued to decline (there were 2 in 2020/21, 3 in 2019/20, 11 in 2018/19, and 9 in 2017/18).</a:t>
            </a:r>
          </a:p>
          <a:p>
            <a:pPr>
              <a:lnSpc>
                <a:spcPct val="110000"/>
              </a:lnSpc>
            </a:pPr>
            <a:r>
              <a:rPr lang="en-GB" dirty="0"/>
              <a:t>In terms of the rate of custodial sentencing of young people per 1,000 population, Oxfordshire continues to have a lower rate than the national and regional rates.</a:t>
            </a:r>
          </a:p>
          <a:p>
            <a:pPr lvl="1">
              <a:lnSpc>
                <a:spcPct val="110000"/>
              </a:lnSpc>
            </a:pPr>
            <a:r>
              <a:rPr lang="en-GB" dirty="0"/>
              <a:t>Rate per 1,000 for custodial sentencing of young people for 2021/22 (latest data) was:</a:t>
            </a:r>
          </a:p>
          <a:p>
            <a:pPr lvl="2">
              <a:lnSpc>
                <a:spcPct val="110000"/>
              </a:lnSpc>
            </a:pPr>
            <a:r>
              <a:rPr lang="en-GB" dirty="0"/>
              <a:t>Oxfordshire 0.02 (vs 0.03 in 2019/20)</a:t>
            </a:r>
          </a:p>
          <a:p>
            <a:pPr lvl="2">
              <a:lnSpc>
                <a:spcPct val="110000"/>
              </a:lnSpc>
            </a:pPr>
            <a:r>
              <a:rPr lang="en-GB" dirty="0"/>
              <a:t>South East Region 0.06 (vs 0.09 in 2019/20)</a:t>
            </a:r>
          </a:p>
          <a:p>
            <a:pPr lvl="2">
              <a:lnSpc>
                <a:spcPct val="110000"/>
              </a:lnSpc>
            </a:pPr>
            <a:r>
              <a:rPr lang="en-GB" dirty="0"/>
              <a:t>England  0.12 (vs 0.23 in 2019/20)</a:t>
            </a:r>
          </a:p>
          <a:p>
            <a:pPr marL="0" indent="0">
              <a:buNone/>
            </a:pPr>
            <a:endParaRPr lang="en-GB" dirty="0"/>
          </a:p>
        </p:txBody>
      </p:sp>
      <p:sp>
        <p:nvSpPr>
          <p:cNvPr id="4" name="Content Placeholder 3">
            <a:extLst>
              <a:ext uri="{FF2B5EF4-FFF2-40B4-BE49-F238E27FC236}">
                <a16:creationId xmlns:a16="http://schemas.microsoft.com/office/drawing/2014/main" id="{69A5978D-7268-4410-BD40-E838ACE36E5F}"/>
              </a:ext>
            </a:extLst>
          </p:cNvPr>
          <p:cNvSpPr>
            <a:spLocks noGrp="1"/>
          </p:cNvSpPr>
          <p:nvPr>
            <p:ph idx="14"/>
          </p:nvPr>
        </p:nvSpPr>
        <p:spPr>
          <a:xfrm>
            <a:off x="3699164" y="5855232"/>
            <a:ext cx="7873510" cy="475431"/>
          </a:xfrm>
        </p:spPr>
        <p:txBody>
          <a:bodyPr/>
          <a:lstStyle/>
          <a:p>
            <a:r>
              <a:rPr lang="en-GB" dirty="0"/>
              <a:t>Data from Oxfordshire County Council</a:t>
            </a:r>
          </a:p>
        </p:txBody>
      </p:sp>
      <p:sp>
        <p:nvSpPr>
          <p:cNvPr id="5" name="Title 4">
            <a:extLst>
              <a:ext uri="{FF2B5EF4-FFF2-40B4-BE49-F238E27FC236}">
                <a16:creationId xmlns:a16="http://schemas.microsoft.com/office/drawing/2014/main" id="{C626C51C-4E36-4B9B-8F36-72ADCC94FE86}"/>
              </a:ext>
            </a:extLst>
          </p:cNvPr>
          <p:cNvSpPr>
            <a:spLocks noGrp="1"/>
          </p:cNvSpPr>
          <p:nvPr>
            <p:ph type="title"/>
          </p:nvPr>
        </p:nvSpPr>
        <p:spPr/>
        <p:txBody>
          <a:bodyPr>
            <a:normAutofit/>
          </a:bodyPr>
          <a:lstStyle/>
          <a:p>
            <a:r>
              <a:rPr lang="en-GB" dirty="0"/>
              <a:t>The number of young people in custody has continued to decline</a:t>
            </a:r>
          </a:p>
        </p:txBody>
      </p:sp>
      <p:sp>
        <p:nvSpPr>
          <p:cNvPr id="6" name="Slide Number Placeholder 5">
            <a:extLst>
              <a:ext uri="{FF2B5EF4-FFF2-40B4-BE49-F238E27FC236}">
                <a16:creationId xmlns:a16="http://schemas.microsoft.com/office/drawing/2014/main" id="{E1B474A6-AA0D-4F98-91BB-1AAE8887716C}"/>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80</a:t>
            </a:fld>
            <a:endParaRPr lang="en-US" dirty="0"/>
          </a:p>
        </p:txBody>
      </p:sp>
      <p:sp>
        <p:nvSpPr>
          <p:cNvPr id="7" name="Footer Placeholder 6">
            <a:extLst>
              <a:ext uri="{FF2B5EF4-FFF2-40B4-BE49-F238E27FC236}">
                <a16:creationId xmlns:a16="http://schemas.microsoft.com/office/drawing/2014/main" id="{7A3D11B0-05D0-4701-996F-4FF80D40D3A9}"/>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10" name="Content Placeholder 2">
            <a:extLst>
              <a:ext uri="{FF2B5EF4-FFF2-40B4-BE49-F238E27FC236}">
                <a16:creationId xmlns:a16="http://schemas.microsoft.com/office/drawing/2014/main" id="{6A3CAC34-9403-4243-9852-496352B8A798}"/>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2"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3" action="ppaction://hlinksldjump">
                  <a:extLst>
                    <a:ext uri="{A12FA001-AC4F-418D-AE19-62706E023703}">
                      <ahyp:hlinkClr xmlns:ahyp="http://schemas.microsoft.com/office/drawing/2018/hyperlinkcolor" val="tx"/>
                    </a:ext>
                  </a:extLst>
                </a:hlinkClick>
              </a:rPr>
              <a:t>Offending and reoffending</a:t>
            </a:r>
            <a:endParaRPr lang="en-GB" u="sng" dirty="0">
              <a:solidFill>
                <a:srgbClr val="0070C0"/>
              </a:solidFill>
            </a:endParaRPr>
          </a:p>
          <a:p>
            <a:pPr>
              <a:lnSpc>
                <a:spcPts val="2200"/>
              </a:lnSpc>
            </a:pPr>
            <a:r>
              <a:rPr lang="en-GB"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
        <p:nvSpPr>
          <p:cNvPr id="11" name="TextBox 10">
            <a:extLst>
              <a:ext uri="{FF2B5EF4-FFF2-40B4-BE49-F238E27FC236}">
                <a16:creationId xmlns:a16="http://schemas.microsoft.com/office/drawing/2014/main" id="{4EB51D73-EB09-46C9-A774-A8B4998A5617}"/>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Tree>
    <p:extLst>
      <p:ext uri="{BB962C8B-B14F-4D97-AF65-F5344CB8AC3E}">
        <p14:creationId xmlns:p14="http://schemas.microsoft.com/office/powerpoint/2010/main" val="19639189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1B328B-E983-472D-8D41-6B0A79BDB73A}"/>
              </a:ext>
            </a:extLst>
          </p:cNvPr>
          <p:cNvSpPr>
            <a:spLocks noGrp="1"/>
          </p:cNvSpPr>
          <p:nvPr>
            <p:ph idx="1"/>
          </p:nvPr>
        </p:nvSpPr>
        <p:spPr>
          <a:xfrm>
            <a:off x="3699164" y="1307940"/>
            <a:ext cx="7873510" cy="1700845"/>
          </a:xfrm>
        </p:spPr>
        <p:txBody>
          <a:bodyPr>
            <a:normAutofit/>
          </a:bodyPr>
          <a:lstStyle/>
          <a:p>
            <a:r>
              <a:rPr lang="en-GB" dirty="0"/>
              <a:t>In the year ending June 2020, the proportion of juvenile offenders in Oxfordshire who were reoffenders was 22.6% (46 out of 203), lower than the national proportion of 33.6%. </a:t>
            </a:r>
          </a:p>
          <a:p>
            <a:r>
              <a:rPr lang="en-GB" dirty="0"/>
              <a:t>The 46 reoffenders committed 94 offences.</a:t>
            </a:r>
          </a:p>
        </p:txBody>
      </p:sp>
      <p:sp>
        <p:nvSpPr>
          <p:cNvPr id="10" name="TextBox 9">
            <a:extLst>
              <a:ext uri="{FF2B5EF4-FFF2-40B4-BE49-F238E27FC236}">
                <a16:creationId xmlns:a16="http://schemas.microsoft.com/office/drawing/2014/main" id="{7DA9CE23-E1F4-4771-8091-BF726A1066A3}"/>
              </a:ext>
            </a:extLst>
          </p:cNvPr>
          <p:cNvSpPr txBox="1"/>
          <p:nvPr/>
        </p:nvSpPr>
        <p:spPr>
          <a:xfrm>
            <a:off x="6291919" y="2372725"/>
            <a:ext cx="5425006" cy="523220"/>
          </a:xfrm>
          <a:prstGeom prst="rect">
            <a:avLst/>
          </a:prstGeom>
          <a:noFill/>
        </p:spPr>
        <p:txBody>
          <a:bodyPr wrap="square" rtlCol="0">
            <a:spAutoFit/>
          </a:bodyPr>
          <a:lstStyle/>
          <a:p>
            <a:r>
              <a:rPr lang="en-GB" sz="1400" b="1" dirty="0">
                <a:solidFill>
                  <a:schemeClr val="tx1">
                    <a:lumMod val="65000"/>
                    <a:lumOff val="35000"/>
                  </a:schemeClr>
                </a:solidFill>
              </a:rPr>
              <a:t>Proven juvenile reoffending (% of juvenile offenders, year ending June 2020)</a:t>
            </a:r>
          </a:p>
        </p:txBody>
      </p:sp>
      <p:sp>
        <p:nvSpPr>
          <p:cNvPr id="4" name="Content Placeholder 3">
            <a:extLst>
              <a:ext uri="{FF2B5EF4-FFF2-40B4-BE49-F238E27FC236}">
                <a16:creationId xmlns:a16="http://schemas.microsoft.com/office/drawing/2014/main" id="{69A5978D-7268-4410-BD40-E838ACE36E5F}"/>
              </a:ext>
            </a:extLst>
          </p:cNvPr>
          <p:cNvSpPr>
            <a:spLocks noGrp="1"/>
          </p:cNvSpPr>
          <p:nvPr>
            <p:ph idx="14"/>
          </p:nvPr>
        </p:nvSpPr>
        <p:spPr>
          <a:xfrm>
            <a:off x="3699164" y="5984068"/>
            <a:ext cx="7873510" cy="463315"/>
          </a:xfrm>
        </p:spPr>
        <p:txBody>
          <a:bodyPr/>
          <a:lstStyle/>
          <a:p>
            <a:r>
              <a:rPr lang="en-GB" dirty="0"/>
              <a:t>* = small cohorts (Cherwell 11; South Oxfordshire 8; VOWH 8; West Oxfordshire 3)</a:t>
            </a:r>
          </a:p>
          <a:p>
            <a:r>
              <a:rPr lang="en-GB" dirty="0"/>
              <a:t>Ministry of Justice </a:t>
            </a:r>
            <a:r>
              <a:rPr lang="en-GB" dirty="0">
                <a:hlinkClick r:id="rId2"/>
              </a:rPr>
              <a:t>P</a:t>
            </a:r>
            <a:r>
              <a:rPr lang="en-GB" dirty="0">
                <a:hlinkClick r:id="rId3"/>
              </a:rPr>
              <a:t>roven reoffending statistics </a:t>
            </a:r>
            <a:r>
              <a:rPr lang="en-GB" dirty="0"/>
              <a:t>Geographic data tool</a:t>
            </a:r>
          </a:p>
        </p:txBody>
      </p:sp>
      <p:sp>
        <p:nvSpPr>
          <p:cNvPr id="5" name="Title 4">
            <a:extLst>
              <a:ext uri="{FF2B5EF4-FFF2-40B4-BE49-F238E27FC236}">
                <a16:creationId xmlns:a16="http://schemas.microsoft.com/office/drawing/2014/main" id="{C626C51C-4E36-4B9B-8F36-72ADCC94FE86}"/>
              </a:ext>
            </a:extLst>
          </p:cNvPr>
          <p:cNvSpPr>
            <a:spLocks noGrp="1"/>
          </p:cNvSpPr>
          <p:nvPr>
            <p:ph type="title"/>
          </p:nvPr>
        </p:nvSpPr>
        <p:spPr/>
        <p:txBody>
          <a:bodyPr>
            <a:normAutofit/>
          </a:bodyPr>
          <a:lstStyle/>
          <a:p>
            <a:r>
              <a:rPr lang="en-GB" dirty="0"/>
              <a:t>Juvenile reoffending rates in Oxfordshire are well below the national average</a:t>
            </a:r>
          </a:p>
        </p:txBody>
      </p:sp>
      <p:sp>
        <p:nvSpPr>
          <p:cNvPr id="6" name="Slide Number Placeholder 5">
            <a:extLst>
              <a:ext uri="{FF2B5EF4-FFF2-40B4-BE49-F238E27FC236}">
                <a16:creationId xmlns:a16="http://schemas.microsoft.com/office/drawing/2014/main" id="{E1B474A6-AA0D-4F98-91BB-1AAE8887716C}"/>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81</a:t>
            </a:fld>
            <a:endParaRPr lang="en-US" dirty="0"/>
          </a:p>
        </p:txBody>
      </p:sp>
      <p:sp>
        <p:nvSpPr>
          <p:cNvPr id="7" name="Footer Placeholder 6">
            <a:extLst>
              <a:ext uri="{FF2B5EF4-FFF2-40B4-BE49-F238E27FC236}">
                <a16:creationId xmlns:a16="http://schemas.microsoft.com/office/drawing/2014/main" id="{7A3D11B0-05D0-4701-996F-4FF80D40D3A9}"/>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13" name="Content Placeholder 1">
            <a:extLst>
              <a:ext uri="{FF2B5EF4-FFF2-40B4-BE49-F238E27FC236}">
                <a16:creationId xmlns:a16="http://schemas.microsoft.com/office/drawing/2014/main" id="{C59B1ADB-308A-42F7-8121-F7D9FAFE9A52}"/>
              </a:ext>
            </a:extLst>
          </p:cNvPr>
          <p:cNvSpPr txBox="1">
            <a:spLocks/>
          </p:cNvSpPr>
          <p:nvPr/>
        </p:nvSpPr>
        <p:spPr>
          <a:xfrm>
            <a:off x="3699164" y="4763213"/>
            <a:ext cx="2086578" cy="1104135"/>
          </a:xfrm>
          <a:prstGeom prst="rect">
            <a:avLst/>
          </a:prstGeom>
        </p:spPr>
        <p:txBody>
          <a:bodyPr vert="horz" lIns="91440" tIns="45720" rIns="91440" bIns="45720" rtlCol="0" anchor="t" anchorCtr="0">
            <a:normAutofit/>
          </a:bodyPr>
          <a:lstStyle>
            <a:lvl1pPr marL="285750" indent="-285750" algn="l" defTabSz="914400" rtl="0" eaLnBrk="1" latinLnBrk="0" hangingPunct="1">
              <a:lnSpc>
                <a:spcPct val="90000"/>
              </a:lnSpc>
              <a:spcBef>
                <a:spcPts val="1200"/>
              </a:spcBef>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1pPr>
            <a:lvl2pPr marL="7886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2pPr>
            <a:lvl3pPr marL="1245870" indent="-285750" algn="l" defTabSz="914400" rtl="0" eaLnBrk="1" latinLnBrk="0" hangingPunct="1">
              <a:lnSpc>
                <a:spcPct val="90000"/>
              </a:lnSpc>
              <a:spcBef>
                <a:spcPts val="250"/>
              </a:spcBef>
              <a:spcAft>
                <a:spcPts val="250"/>
              </a:spcAft>
              <a:buClr>
                <a:schemeClr val="accent3">
                  <a:lumMod val="75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3pPr>
            <a:lvl4pPr marL="1703070" indent="-285750" algn="l" defTabSz="914400" rtl="0" eaLnBrk="1" latinLnBrk="0" hangingPunct="1">
              <a:lnSpc>
                <a:spcPct val="90000"/>
              </a:lnSpc>
              <a:spcBef>
                <a:spcPts val="250"/>
              </a:spcBef>
              <a:spcAft>
                <a:spcPts val="250"/>
              </a:spcAft>
              <a:buClr>
                <a:schemeClr val="accent3">
                  <a:lumMod val="60000"/>
                  <a:lumOff val="4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4pPr>
            <a:lvl5pPr marL="21602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GB" sz="1200" i="1" dirty="0"/>
              <a:t>Note: the ranking of Oxfordshire districts by % of juvenile offenders reoffending can vary year on year due to the small numbers involved.</a:t>
            </a:r>
            <a:endParaRPr lang="en-GB" sz="1200" dirty="0"/>
          </a:p>
        </p:txBody>
      </p:sp>
      <p:sp>
        <p:nvSpPr>
          <p:cNvPr id="12" name="TextBox 11">
            <a:extLst>
              <a:ext uri="{FF2B5EF4-FFF2-40B4-BE49-F238E27FC236}">
                <a16:creationId xmlns:a16="http://schemas.microsoft.com/office/drawing/2014/main" id="{CC1AFDA0-9FD1-44EA-A5C6-D848DC68F72A}"/>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pic>
        <p:nvPicPr>
          <p:cNvPr id="8" name="Picture 7">
            <a:extLst>
              <a:ext uri="{FF2B5EF4-FFF2-40B4-BE49-F238E27FC236}">
                <a16:creationId xmlns:a16="http://schemas.microsoft.com/office/drawing/2014/main" id="{01B4ECE6-5CDC-4B79-8C64-86AEE46255D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31272" y="2979467"/>
            <a:ext cx="4925037" cy="2569419"/>
          </a:xfrm>
          <a:prstGeom prst="rect">
            <a:avLst/>
          </a:prstGeom>
        </p:spPr>
      </p:pic>
      <p:sp>
        <p:nvSpPr>
          <p:cNvPr id="11" name="Content Placeholder 2">
            <a:extLst>
              <a:ext uri="{FF2B5EF4-FFF2-40B4-BE49-F238E27FC236}">
                <a16:creationId xmlns:a16="http://schemas.microsoft.com/office/drawing/2014/main" id="{C5F6B3E0-317F-49AC-B0E2-C11A134F6D25}"/>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6" action="ppaction://hlinksldjump">
                  <a:extLst>
                    <a:ext uri="{A12FA001-AC4F-418D-AE19-62706E023703}">
                      <ahyp:hlinkClr xmlns:ahyp="http://schemas.microsoft.com/office/drawing/2018/hyperlinkcolor" val="tx"/>
                    </a:ext>
                  </a:extLst>
                </a:hlinkClick>
              </a:rPr>
              <a:t>Offending and reoffending</a:t>
            </a:r>
            <a:endParaRPr lang="en-GB" u="sng" dirty="0">
              <a:solidFill>
                <a:srgbClr val="0070C0"/>
              </a:solidFill>
            </a:endParaRPr>
          </a:p>
          <a:p>
            <a:pPr>
              <a:lnSpc>
                <a:spcPts val="2200"/>
              </a:lnSpc>
            </a:pPr>
            <a:r>
              <a:rPr lang="en-GB"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22636866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1B328B-E983-472D-8D41-6B0A79BDB73A}"/>
              </a:ext>
            </a:extLst>
          </p:cNvPr>
          <p:cNvSpPr>
            <a:spLocks noGrp="1"/>
          </p:cNvSpPr>
          <p:nvPr>
            <p:ph idx="1"/>
          </p:nvPr>
        </p:nvSpPr>
        <p:spPr>
          <a:xfrm>
            <a:off x="3699164" y="1307941"/>
            <a:ext cx="7873510" cy="1364922"/>
          </a:xfrm>
        </p:spPr>
        <p:txBody>
          <a:bodyPr/>
          <a:lstStyle/>
          <a:p>
            <a:r>
              <a:rPr lang="en-GB" dirty="0"/>
              <a:t>In the year ending June 2020, the proportion of adult offenders in Oxfordshire who were reoffenders was 24.4% (702 out of 2,880) similar to the national proportion of 25%. </a:t>
            </a:r>
          </a:p>
          <a:p>
            <a:r>
              <a:rPr lang="en-GB" dirty="0"/>
              <a:t>The 702 reoffenders committed 2,936 offences.</a:t>
            </a:r>
          </a:p>
          <a:p>
            <a:r>
              <a:rPr lang="en-GB" dirty="0"/>
              <a:t>This represents a continued decrease in Oxfordshire since comparable data began in 2016, in the proportion of adult reoffenders, and in the total number of adult offenders.</a:t>
            </a:r>
          </a:p>
          <a:p>
            <a:endParaRPr lang="en-GB" dirty="0"/>
          </a:p>
        </p:txBody>
      </p:sp>
      <p:sp>
        <p:nvSpPr>
          <p:cNvPr id="4" name="Content Placeholder 3">
            <a:extLst>
              <a:ext uri="{FF2B5EF4-FFF2-40B4-BE49-F238E27FC236}">
                <a16:creationId xmlns:a16="http://schemas.microsoft.com/office/drawing/2014/main" id="{69A5978D-7268-4410-BD40-E838ACE36E5F}"/>
              </a:ext>
            </a:extLst>
          </p:cNvPr>
          <p:cNvSpPr>
            <a:spLocks noGrp="1"/>
          </p:cNvSpPr>
          <p:nvPr>
            <p:ph idx="14"/>
          </p:nvPr>
        </p:nvSpPr>
        <p:spPr/>
        <p:txBody>
          <a:bodyPr/>
          <a:lstStyle/>
          <a:p>
            <a:r>
              <a:rPr lang="en-GB" dirty="0"/>
              <a:t>Ministry of Justice </a:t>
            </a:r>
            <a:r>
              <a:rPr lang="en-GB" dirty="0">
                <a:hlinkClick r:id="rId2"/>
              </a:rPr>
              <a:t>Proven reoffending statistics </a:t>
            </a:r>
            <a:r>
              <a:rPr lang="en-GB" dirty="0"/>
              <a:t>Geographic data tool</a:t>
            </a:r>
          </a:p>
        </p:txBody>
      </p:sp>
      <p:sp>
        <p:nvSpPr>
          <p:cNvPr id="5" name="Title 4">
            <a:extLst>
              <a:ext uri="{FF2B5EF4-FFF2-40B4-BE49-F238E27FC236}">
                <a16:creationId xmlns:a16="http://schemas.microsoft.com/office/drawing/2014/main" id="{C626C51C-4E36-4B9B-8F36-72ADCC94FE86}"/>
              </a:ext>
            </a:extLst>
          </p:cNvPr>
          <p:cNvSpPr>
            <a:spLocks noGrp="1"/>
          </p:cNvSpPr>
          <p:nvPr>
            <p:ph type="title"/>
          </p:nvPr>
        </p:nvSpPr>
        <p:spPr/>
        <p:txBody>
          <a:bodyPr>
            <a:normAutofit/>
          </a:bodyPr>
          <a:lstStyle/>
          <a:p>
            <a:r>
              <a:rPr lang="en-GB" dirty="0"/>
              <a:t>Adult reoffending rates have continued to decline and are similar to average</a:t>
            </a:r>
          </a:p>
        </p:txBody>
      </p:sp>
      <p:sp>
        <p:nvSpPr>
          <p:cNvPr id="6" name="Slide Number Placeholder 5">
            <a:extLst>
              <a:ext uri="{FF2B5EF4-FFF2-40B4-BE49-F238E27FC236}">
                <a16:creationId xmlns:a16="http://schemas.microsoft.com/office/drawing/2014/main" id="{E1B474A6-AA0D-4F98-91BB-1AAE8887716C}"/>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82</a:t>
            </a:fld>
            <a:endParaRPr lang="en-US" dirty="0"/>
          </a:p>
        </p:txBody>
      </p:sp>
      <p:sp>
        <p:nvSpPr>
          <p:cNvPr id="7" name="Footer Placeholder 6">
            <a:extLst>
              <a:ext uri="{FF2B5EF4-FFF2-40B4-BE49-F238E27FC236}">
                <a16:creationId xmlns:a16="http://schemas.microsoft.com/office/drawing/2014/main" id="{7A3D11B0-05D0-4701-996F-4FF80D40D3A9}"/>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13" name="Content Placeholder 1">
            <a:extLst>
              <a:ext uri="{FF2B5EF4-FFF2-40B4-BE49-F238E27FC236}">
                <a16:creationId xmlns:a16="http://schemas.microsoft.com/office/drawing/2014/main" id="{4C7784E4-2015-4508-9EBC-098B02BAD025}"/>
              </a:ext>
            </a:extLst>
          </p:cNvPr>
          <p:cNvSpPr txBox="1">
            <a:spLocks/>
          </p:cNvSpPr>
          <p:nvPr/>
        </p:nvSpPr>
        <p:spPr>
          <a:xfrm>
            <a:off x="3699164" y="5023398"/>
            <a:ext cx="2307827" cy="1090019"/>
          </a:xfrm>
          <a:prstGeom prst="rect">
            <a:avLst/>
          </a:prstGeom>
        </p:spPr>
        <p:txBody>
          <a:bodyPr vert="horz" lIns="91440" tIns="45720" rIns="91440" bIns="45720" rtlCol="0" anchor="t" anchorCtr="0">
            <a:normAutofit/>
          </a:bodyPr>
          <a:lstStyle>
            <a:lvl1pPr marL="285750" indent="-285750" algn="l" defTabSz="914400" rtl="0" eaLnBrk="1" latinLnBrk="0" hangingPunct="1">
              <a:lnSpc>
                <a:spcPct val="90000"/>
              </a:lnSpc>
              <a:spcBef>
                <a:spcPts val="1200"/>
              </a:spcBef>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1pPr>
            <a:lvl2pPr marL="7886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2pPr>
            <a:lvl3pPr marL="1245870" indent="-285750" algn="l" defTabSz="914400" rtl="0" eaLnBrk="1" latinLnBrk="0" hangingPunct="1">
              <a:lnSpc>
                <a:spcPct val="90000"/>
              </a:lnSpc>
              <a:spcBef>
                <a:spcPts val="250"/>
              </a:spcBef>
              <a:spcAft>
                <a:spcPts val="250"/>
              </a:spcAft>
              <a:buClr>
                <a:schemeClr val="accent3">
                  <a:lumMod val="75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3pPr>
            <a:lvl4pPr marL="1703070" indent="-285750" algn="l" defTabSz="914400" rtl="0" eaLnBrk="1" latinLnBrk="0" hangingPunct="1">
              <a:lnSpc>
                <a:spcPct val="90000"/>
              </a:lnSpc>
              <a:spcBef>
                <a:spcPts val="250"/>
              </a:spcBef>
              <a:spcAft>
                <a:spcPts val="250"/>
              </a:spcAft>
              <a:buClr>
                <a:schemeClr val="accent3">
                  <a:lumMod val="60000"/>
                  <a:lumOff val="4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4pPr>
            <a:lvl5pPr marL="2160270" indent="-285750" algn="l" defTabSz="914400" rtl="0" eaLnBrk="1" latinLnBrk="0" hangingPunct="1">
              <a:lnSpc>
                <a:spcPct val="90000"/>
              </a:lnSpc>
              <a:spcBef>
                <a:spcPts val="250"/>
              </a:spcBef>
              <a:spcAft>
                <a:spcPts val="250"/>
              </a:spcAft>
              <a:buClr>
                <a:schemeClr val="accent3">
                  <a:lumMod val="50000"/>
                </a:schemeClr>
              </a:buClr>
              <a:buSzPct val="85000"/>
              <a:buFont typeface="Wingdings" panose="05000000000000000000" pitchFamily="2" charset="2"/>
              <a:buChar char="£"/>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GB" sz="1200" i="1" dirty="0"/>
              <a:t>Note: the ranking of Oxfordshire districts by % of adult offenders reoffending can vary year on year due to the change in offender cohort composition.</a:t>
            </a:r>
          </a:p>
        </p:txBody>
      </p:sp>
      <p:sp>
        <p:nvSpPr>
          <p:cNvPr id="12" name="TextBox 11">
            <a:extLst>
              <a:ext uri="{FF2B5EF4-FFF2-40B4-BE49-F238E27FC236}">
                <a16:creationId xmlns:a16="http://schemas.microsoft.com/office/drawing/2014/main" id="{2A943A59-7517-4F49-B1D8-D1DB17B09812}"/>
              </a:ext>
            </a:extLst>
          </p:cNvPr>
          <p:cNvSpPr txBox="1"/>
          <p:nvPr/>
        </p:nvSpPr>
        <p:spPr>
          <a:xfrm>
            <a:off x="6208070" y="2798543"/>
            <a:ext cx="5425006" cy="523220"/>
          </a:xfrm>
          <a:prstGeom prst="rect">
            <a:avLst/>
          </a:prstGeom>
          <a:noFill/>
        </p:spPr>
        <p:txBody>
          <a:bodyPr wrap="square" rtlCol="0">
            <a:spAutoFit/>
          </a:bodyPr>
          <a:lstStyle/>
          <a:p>
            <a:r>
              <a:rPr lang="en-GB" sz="1400" b="1" dirty="0">
                <a:solidFill>
                  <a:schemeClr val="tx1">
                    <a:lumMod val="65000"/>
                    <a:lumOff val="35000"/>
                  </a:schemeClr>
                </a:solidFill>
              </a:rPr>
              <a:t>Proven adult reoffending (% of adult offenders, year ending June 2020)</a:t>
            </a:r>
          </a:p>
        </p:txBody>
      </p:sp>
      <p:pic>
        <p:nvPicPr>
          <p:cNvPr id="27" name="Picture 26">
            <a:extLst>
              <a:ext uri="{FF2B5EF4-FFF2-40B4-BE49-F238E27FC236}">
                <a16:creationId xmlns:a16="http://schemas.microsoft.com/office/drawing/2014/main" id="{B83106B6-2597-4E1F-8594-DB94D2513D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24804" y="3305261"/>
            <a:ext cx="5394471" cy="2734813"/>
          </a:xfrm>
          <a:prstGeom prst="rect">
            <a:avLst/>
          </a:prstGeom>
        </p:spPr>
      </p:pic>
      <p:sp>
        <p:nvSpPr>
          <p:cNvPr id="14" name="TextBox 13">
            <a:extLst>
              <a:ext uri="{FF2B5EF4-FFF2-40B4-BE49-F238E27FC236}">
                <a16:creationId xmlns:a16="http://schemas.microsoft.com/office/drawing/2014/main" id="{F4830D6E-49B8-4A97-A456-D135D30EFCDC}"/>
              </a:ext>
            </a:extLst>
          </p:cNvPr>
          <p:cNvSpPr txBox="1"/>
          <p:nvPr/>
        </p:nvSpPr>
        <p:spPr>
          <a:xfrm>
            <a:off x="10697903" y="6465623"/>
            <a:ext cx="1058303" cy="369332"/>
          </a:xfrm>
          <a:prstGeom prst="rect">
            <a:avLst/>
          </a:prstGeom>
          <a:solidFill>
            <a:srgbClr val="92D050"/>
          </a:solidFill>
        </p:spPr>
        <p:txBody>
          <a:bodyPr wrap="none" rtlCol="0">
            <a:spAutoFit/>
          </a:bodyPr>
          <a:lstStyle/>
          <a:p>
            <a:r>
              <a:rPr lang="en-GB" dirty="0"/>
              <a:t>Updated</a:t>
            </a:r>
          </a:p>
        </p:txBody>
      </p:sp>
      <p:sp>
        <p:nvSpPr>
          <p:cNvPr id="11" name="Content Placeholder 2">
            <a:extLst>
              <a:ext uri="{FF2B5EF4-FFF2-40B4-BE49-F238E27FC236}">
                <a16:creationId xmlns:a16="http://schemas.microsoft.com/office/drawing/2014/main" id="{16915F5F-B6DF-40C0-8FEC-CE82FC73A980}"/>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rgbClr val="0070C0"/>
                </a:solidFill>
                <a:hlinkClick r:id="rId15" action="ppaction://hlinksldjump">
                  <a:extLst>
                    <a:ext uri="{A12FA001-AC4F-418D-AE19-62706E023703}">
                      <ahyp:hlinkClr xmlns:ahyp="http://schemas.microsoft.com/office/drawing/2018/hyperlinkcolor" val="tx"/>
                    </a:ext>
                  </a:extLst>
                </a:hlinkClick>
              </a:rPr>
              <a:t>Offending and reoffending</a:t>
            </a:r>
            <a:endParaRPr lang="en-GB" u="sng" dirty="0">
              <a:solidFill>
                <a:srgbClr val="0070C0"/>
              </a:solidFill>
            </a:endParaRPr>
          </a:p>
          <a:p>
            <a:pPr>
              <a:lnSpc>
                <a:spcPts val="2200"/>
              </a:lnSpc>
            </a:pPr>
            <a:r>
              <a:rPr lang="en-GB"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3444048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8AF3-C840-4756-8499-94538268F906}"/>
              </a:ext>
            </a:extLst>
          </p:cNvPr>
          <p:cNvSpPr>
            <a:spLocks noGrp="1"/>
          </p:cNvSpPr>
          <p:nvPr>
            <p:ph type="title"/>
          </p:nvPr>
        </p:nvSpPr>
        <p:spPr>
          <a:xfrm>
            <a:off x="3563102" y="2363603"/>
            <a:ext cx="8210887" cy="3255264"/>
          </a:xfrm>
        </p:spPr>
        <p:txBody>
          <a:bodyPr>
            <a:normAutofit/>
          </a:bodyPr>
          <a:lstStyle/>
          <a:p>
            <a:r>
              <a:rPr lang="en-GB" sz="3600" dirty="0"/>
              <a:t>Part 2: Serious Violence</a:t>
            </a:r>
          </a:p>
        </p:txBody>
      </p:sp>
      <p:sp>
        <p:nvSpPr>
          <p:cNvPr id="3" name="Slide Number Placeholder 2">
            <a:extLst>
              <a:ext uri="{FF2B5EF4-FFF2-40B4-BE49-F238E27FC236}">
                <a16:creationId xmlns:a16="http://schemas.microsoft.com/office/drawing/2014/main" id="{58335CA8-90F5-4848-A7B8-0D36CE470992}"/>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83</a:t>
            </a:fld>
            <a:endParaRPr lang="en-US" dirty="0"/>
          </a:p>
        </p:txBody>
      </p:sp>
      <p:sp>
        <p:nvSpPr>
          <p:cNvPr id="4" name="Footer Placeholder 3">
            <a:extLst>
              <a:ext uri="{FF2B5EF4-FFF2-40B4-BE49-F238E27FC236}">
                <a16:creationId xmlns:a16="http://schemas.microsoft.com/office/drawing/2014/main" id="{78DEF12E-C628-4B69-89CB-9B6971A47B01}"/>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5" name="Title 4">
            <a:extLst>
              <a:ext uri="{FF2B5EF4-FFF2-40B4-BE49-F238E27FC236}">
                <a16:creationId xmlns:a16="http://schemas.microsoft.com/office/drawing/2014/main" id="{ABA7501B-E014-4E8E-91DB-624C1270A9A7}"/>
              </a:ext>
            </a:extLst>
          </p:cNvPr>
          <p:cNvSpPr txBox="1">
            <a:spLocks/>
          </p:cNvSpPr>
          <p:nvPr/>
        </p:nvSpPr>
        <p:spPr>
          <a:xfrm>
            <a:off x="117763" y="911447"/>
            <a:ext cx="3204000" cy="54720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0" kern="1200" spc="-100" baseline="0">
                <a:solidFill>
                  <a:schemeClr val="tx1">
                    <a:lumMod val="65000"/>
                    <a:lumOff val="35000"/>
                  </a:schemeClr>
                </a:solidFill>
                <a:latin typeface="Trebuchet MS" panose="020B0603020202020204" pitchFamily="34" charset="0"/>
                <a:ea typeface="+mj-ea"/>
                <a:cs typeface="+mj-cs"/>
              </a:defRPr>
            </a:lvl1pPr>
          </a:lstStyle>
          <a:p>
            <a:pPr>
              <a:lnSpc>
                <a:spcPts val="2400"/>
              </a:lnSpc>
            </a:pPr>
            <a:endParaRPr lang="en-GB" sz="1400" u="sng" spc="-60" dirty="0">
              <a:solidFill>
                <a:schemeClr val="tx1">
                  <a:lumMod val="50000"/>
                  <a:lumOff val="50000"/>
                </a:schemeClr>
              </a:solidFill>
              <a:uFill>
                <a:solidFill>
                  <a:schemeClr val="bg2"/>
                </a:solidFill>
              </a:uFill>
            </a:endParaRPr>
          </a:p>
        </p:txBody>
      </p:sp>
    </p:spTree>
    <p:extLst>
      <p:ext uri="{BB962C8B-B14F-4D97-AF65-F5344CB8AC3E}">
        <p14:creationId xmlns:p14="http://schemas.microsoft.com/office/powerpoint/2010/main" val="20753883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06A869-C068-460E-82BF-290131FCDF6C}"/>
              </a:ext>
            </a:extLst>
          </p:cNvPr>
          <p:cNvSpPr>
            <a:spLocks noGrp="1"/>
          </p:cNvSpPr>
          <p:nvPr>
            <p:ph idx="1"/>
          </p:nvPr>
        </p:nvSpPr>
        <p:spPr/>
        <p:txBody>
          <a:bodyPr/>
          <a:lstStyle/>
          <a:p>
            <a:pPr algn="l"/>
            <a:r>
              <a:rPr lang="en-GB" b="0" i="0" dirty="0">
                <a:effectLst/>
                <a:latin typeface="+mn-lt"/>
              </a:rPr>
              <a:t>As set out in guidance by the Home Office, Department of Health and Social Care and Public Health England, the </a:t>
            </a:r>
            <a:r>
              <a:rPr lang="en-GB" b="0" i="0" dirty="0">
                <a:solidFill>
                  <a:schemeClr val="accent4">
                    <a:lumMod val="50000"/>
                  </a:schemeClr>
                </a:solidFill>
                <a:effectLst/>
                <a:latin typeface="+mn-lt"/>
                <a:hlinkClick r:id="rId2">
                  <a:extLst>
                    <a:ext uri="{A12FA001-AC4F-418D-AE19-62706E023703}">
                      <ahyp:hlinkClr xmlns:ahyp="http://schemas.microsoft.com/office/drawing/2018/hyperlinkcolor" val="tx"/>
                    </a:ext>
                  </a:extLst>
                </a:hlinkClick>
              </a:rPr>
              <a:t>Serious Violence Duty: draft guidance</a:t>
            </a:r>
            <a:r>
              <a:rPr lang="en-GB" b="0" i="0" dirty="0">
                <a:solidFill>
                  <a:schemeClr val="accent4">
                    <a:lumMod val="50000"/>
                  </a:schemeClr>
                </a:solidFill>
                <a:effectLst/>
                <a:latin typeface="+mn-lt"/>
              </a:rPr>
              <a:t> </a:t>
            </a:r>
            <a:r>
              <a:rPr lang="en-GB" b="0" i="0" dirty="0">
                <a:effectLst/>
                <a:latin typeface="+mn-lt"/>
              </a:rPr>
              <a:t>definition of serious violence is the same as the definition used in the government’s </a:t>
            </a:r>
            <a:r>
              <a:rPr lang="en-GB" b="0" i="0" dirty="0">
                <a:solidFill>
                  <a:schemeClr val="accent4">
                    <a:lumMod val="50000"/>
                  </a:schemeClr>
                </a:solidFill>
                <a:effectLst/>
                <a:latin typeface="+mn-lt"/>
                <a:hlinkClick r:id="rId3">
                  <a:extLst>
                    <a:ext uri="{A12FA001-AC4F-418D-AE19-62706E023703}">
                      <ahyp:hlinkClr xmlns:ahyp="http://schemas.microsoft.com/office/drawing/2018/hyperlinkcolor" val="tx"/>
                    </a:ext>
                  </a:extLst>
                </a:hlinkClick>
              </a:rPr>
              <a:t>Serious Violence Strategy</a:t>
            </a:r>
            <a:r>
              <a:rPr lang="en-GB" b="0" i="0" dirty="0">
                <a:effectLst/>
                <a:latin typeface="+mn-lt"/>
              </a:rPr>
              <a:t>, but with concern about specific types of crime like:</a:t>
            </a:r>
          </a:p>
          <a:p>
            <a:pPr lvl="1"/>
            <a:r>
              <a:rPr lang="en-GB" b="0" i="0" dirty="0">
                <a:effectLst/>
                <a:latin typeface="+mn-lt"/>
              </a:rPr>
              <a:t>homicide</a:t>
            </a:r>
          </a:p>
          <a:p>
            <a:pPr lvl="1"/>
            <a:r>
              <a:rPr lang="en-GB" b="0" i="0" dirty="0">
                <a:effectLst/>
                <a:latin typeface="+mn-lt"/>
              </a:rPr>
              <a:t>knife crime</a:t>
            </a:r>
          </a:p>
          <a:p>
            <a:pPr lvl="1"/>
            <a:r>
              <a:rPr lang="en-GB" b="0" i="0" dirty="0">
                <a:effectLst/>
                <a:latin typeface="+mn-lt"/>
              </a:rPr>
              <a:t>gun crime</a:t>
            </a:r>
          </a:p>
          <a:p>
            <a:pPr lvl="1"/>
            <a:r>
              <a:rPr lang="en-GB" b="0" i="0" dirty="0">
                <a:effectLst/>
                <a:latin typeface="+mn-lt"/>
              </a:rPr>
              <a:t>county lines drug dealing</a:t>
            </a:r>
          </a:p>
          <a:p>
            <a:r>
              <a:rPr lang="en-GB" dirty="0"/>
              <a:t>The Serious Violence Needs Assessment (SNA) guidance sets out the requirement to collate and share data and intelligence and consult with local communities.</a:t>
            </a:r>
          </a:p>
          <a:p>
            <a:r>
              <a:rPr lang="en-GB" dirty="0"/>
              <a:t>This section of the Oxfordshire Strategic Intelligence Assessment 2022 has been introduced to support the SNA process and builds on data and analysis published by the Thames Valley Violence Reduction Unit in the SNA published April 2022</a:t>
            </a:r>
          </a:p>
          <a:p>
            <a:endParaRPr lang="en-GB" dirty="0"/>
          </a:p>
        </p:txBody>
      </p:sp>
      <p:sp>
        <p:nvSpPr>
          <p:cNvPr id="4" name="Content Placeholder 3">
            <a:extLst>
              <a:ext uri="{FF2B5EF4-FFF2-40B4-BE49-F238E27FC236}">
                <a16:creationId xmlns:a16="http://schemas.microsoft.com/office/drawing/2014/main" id="{CC8F0359-5DCF-4F3E-958E-F0421C0712A9}"/>
              </a:ext>
            </a:extLst>
          </p:cNvPr>
          <p:cNvSpPr>
            <a:spLocks noGrp="1"/>
          </p:cNvSpPr>
          <p:nvPr>
            <p:ph idx="14"/>
          </p:nvPr>
        </p:nvSpPr>
        <p:spPr>
          <a:xfrm>
            <a:off x="3699164" y="5886994"/>
            <a:ext cx="7873510" cy="443669"/>
          </a:xfrm>
        </p:spPr>
        <p:txBody>
          <a:bodyPr/>
          <a:lstStyle/>
          <a:p>
            <a:r>
              <a:rPr lang="en-GB" dirty="0">
                <a:hlinkClick r:id="rId4"/>
              </a:rPr>
              <a:t>Serious Violence Duty: strategic needs assessment guidance - GOV.UK (www.gov.uk)</a:t>
            </a:r>
            <a:endParaRPr lang="en-GB" dirty="0"/>
          </a:p>
          <a:p>
            <a:r>
              <a:rPr lang="en-GB" dirty="0">
                <a:hlinkClick r:id="rId5"/>
              </a:rPr>
              <a:t>Strategic needs assessment Thames Valley Violence Reduction Unit (tvvru.co.uk)</a:t>
            </a:r>
            <a:endParaRPr lang="en-GB" dirty="0"/>
          </a:p>
        </p:txBody>
      </p:sp>
      <p:sp>
        <p:nvSpPr>
          <p:cNvPr id="5" name="Title 4">
            <a:extLst>
              <a:ext uri="{FF2B5EF4-FFF2-40B4-BE49-F238E27FC236}">
                <a16:creationId xmlns:a16="http://schemas.microsoft.com/office/drawing/2014/main" id="{5DFC2C9A-0C9A-46B8-B613-FF037B22C4E9}"/>
              </a:ext>
            </a:extLst>
          </p:cNvPr>
          <p:cNvSpPr>
            <a:spLocks noGrp="1"/>
          </p:cNvSpPr>
          <p:nvPr>
            <p:ph type="title"/>
          </p:nvPr>
        </p:nvSpPr>
        <p:spPr/>
        <p:txBody>
          <a:bodyPr/>
          <a:lstStyle/>
          <a:p>
            <a:r>
              <a:rPr lang="en-GB" dirty="0"/>
              <a:t>This section</a:t>
            </a:r>
          </a:p>
        </p:txBody>
      </p:sp>
      <p:sp>
        <p:nvSpPr>
          <p:cNvPr id="6" name="Slide Number Placeholder 5">
            <a:extLst>
              <a:ext uri="{FF2B5EF4-FFF2-40B4-BE49-F238E27FC236}">
                <a16:creationId xmlns:a16="http://schemas.microsoft.com/office/drawing/2014/main" id="{811A3C19-90C3-416E-BF83-332EE7C64343}"/>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84</a:t>
            </a:fld>
            <a:endParaRPr lang="en-US" dirty="0"/>
          </a:p>
        </p:txBody>
      </p:sp>
      <p:sp>
        <p:nvSpPr>
          <p:cNvPr id="7" name="Footer Placeholder 6">
            <a:extLst>
              <a:ext uri="{FF2B5EF4-FFF2-40B4-BE49-F238E27FC236}">
                <a16:creationId xmlns:a16="http://schemas.microsoft.com/office/drawing/2014/main" id="{480956B9-CB7B-411E-84EB-CC95097CC5DD}"/>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sp>
        <p:nvSpPr>
          <p:cNvPr id="8" name="Content Placeholder 2">
            <a:extLst>
              <a:ext uri="{FF2B5EF4-FFF2-40B4-BE49-F238E27FC236}">
                <a16:creationId xmlns:a16="http://schemas.microsoft.com/office/drawing/2014/main" id="{B81C05C3-687A-4262-A48A-174F7B9751E8}"/>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rgbClr val="0070C0"/>
                </a:solidFill>
                <a:hlinkClick r:id="rId18" action="ppaction://hlinksldjump">
                  <a:extLst>
                    <a:ext uri="{A12FA001-AC4F-418D-AE19-62706E023703}">
                      <ahyp:hlinkClr xmlns:ahyp="http://schemas.microsoft.com/office/drawing/2018/hyperlinkcolor" val="tx"/>
                    </a:ext>
                  </a:extLst>
                </a:hlinkClick>
              </a:rPr>
              <a:t>Part 2: Serious Violence</a:t>
            </a:r>
            <a:endParaRPr lang="en-GB" dirty="0">
              <a:solidFill>
                <a:srgbClr val="0070C0"/>
              </a:solidFill>
            </a:endParaRPr>
          </a:p>
          <a:p>
            <a:pPr>
              <a:lnSpc>
                <a:spcPts val="2200"/>
              </a:lnSpc>
            </a:pPr>
            <a:r>
              <a:rPr lang="en-GB" b="0"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20"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31748502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6F8930-01A8-4D74-9583-ACD51F48EFB2}"/>
              </a:ext>
            </a:extLst>
          </p:cNvPr>
          <p:cNvSpPr>
            <a:spLocks noGrp="1"/>
          </p:cNvSpPr>
          <p:nvPr>
            <p:ph idx="1"/>
          </p:nvPr>
        </p:nvSpPr>
        <p:spPr>
          <a:xfrm>
            <a:off x="4033900" y="1446733"/>
            <a:ext cx="3011879" cy="2708890"/>
          </a:xfrm>
        </p:spPr>
        <p:txBody>
          <a:bodyPr>
            <a:normAutofit/>
          </a:bodyPr>
          <a:lstStyle/>
          <a:p>
            <a:r>
              <a:rPr lang="en-GB" sz="1600" dirty="0"/>
              <a:t>Serious Violence against the person includes Murder, Manslaughter, Assault with intent to cause serious harm</a:t>
            </a:r>
          </a:p>
          <a:p>
            <a:pPr marL="0" indent="0">
              <a:buNone/>
            </a:pPr>
            <a:endParaRPr lang="en-GB" sz="1600" dirty="0"/>
          </a:p>
          <a:p>
            <a:pPr marL="0" indent="0">
              <a:buNone/>
            </a:pPr>
            <a:endParaRPr lang="en-GB" sz="1600" dirty="0"/>
          </a:p>
        </p:txBody>
      </p:sp>
      <p:pic>
        <p:nvPicPr>
          <p:cNvPr id="10" name="Content Placeholder 9" descr="Handcuffs with solid fill">
            <a:extLst>
              <a:ext uri="{FF2B5EF4-FFF2-40B4-BE49-F238E27FC236}">
                <a16:creationId xmlns:a16="http://schemas.microsoft.com/office/drawing/2014/main" id="{6A673C59-3AAF-4EDE-862A-093DE9D6D67E}"/>
              </a:ext>
            </a:extLst>
          </p:cNvPr>
          <p:cNvPicPr>
            <a:picLocks noGrp="1" noChangeAspect="1"/>
          </p:cNvPicPr>
          <p:nvPr>
            <p:ph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25905" y="2543836"/>
            <a:ext cx="1769262" cy="1769262"/>
          </a:xfrm>
        </p:spPr>
      </p:pic>
      <p:sp>
        <p:nvSpPr>
          <p:cNvPr id="4" name="Content Placeholder 3">
            <a:extLst>
              <a:ext uri="{FF2B5EF4-FFF2-40B4-BE49-F238E27FC236}">
                <a16:creationId xmlns:a16="http://schemas.microsoft.com/office/drawing/2014/main" id="{A85B9A85-9F6E-46FB-91BE-04D87F6117AC}"/>
              </a:ext>
            </a:extLst>
          </p:cNvPr>
          <p:cNvSpPr>
            <a:spLocks noGrp="1"/>
          </p:cNvSpPr>
          <p:nvPr>
            <p:ph idx="14"/>
          </p:nvPr>
        </p:nvSpPr>
        <p:spPr>
          <a:xfrm>
            <a:off x="3699164" y="4422934"/>
            <a:ext cx="4626230" cy="1907729"/>
          </a:xfrm>
        </p:spPr>
        <p:txBody>
          <a:bodyPr/>
          <a:lstStyle/>
          <a:p>
            <a:r>
              <a:rPr lang="en-GB" sz="1100" dirty="0"/>
              <a:t>Crimes covered by the codes included in the Home Office definition of Serious Violence include:</a:t>
            </a:r>
          </a:p>
          <a:p>
            <a:r>
              <a:rPr lang="en-GB" sz="1100" dirty="0"/>
              <a:t>1 - Homicide      2 - Attempted Murder (Violence with Injury)</a:t>
            </a:r>
          </a:p>
          <a:p>
            <a:r>
              <a:rPr lang="en-GB" sz="1100" dirty="0"/>
              <a:t>4A - Intentional harassment, alarm or distress (Public Order) (Violence with Injury)</a:t>
            </a:r>
          </a:p>
          <a:p>
            <a:r>
              <a:rPr lang="en-GB" sz="1100" dirty="0"/>
              <a:t>5D - 5D (Assault with Intent to Cause Serious Harm) ((Violence with Injury) </a:t>
            </a:r>
          </a:p>
          <a:p>
            <a:r>
              <a:rPr lang="en-GB" sz="1100" dirty="0"/>
              <a:t>5E - Endangering Life (Violence with Injury) </a:t>
            </a:r>
          </a:p>
          <a:p>
            <a:r>
              <a:rPr lang="en-GB" sz="1100" dirty="0"/>
              <a:t>000859 - Violence Against The Person Racially Aggravated GBH Or Wounding</a:t>
            </a:r>
          </a:p>
          <a:p>
            <a:r>
              <a:rPr lang="en-GB" sz="1100" dirty="0"/>
              <a:t>501 Violence Against The Person GBH. With Intent Sec. 18</a:t>
            </a:r>
          </a:p>
          <a:p>
            <a:r>
              <a:rPr lang="en-GB" sz="1100" dirty="0"/>
              <a:t>801 Violence Against The Person GBH. Inflict Sec 20</a:t>
            </a:r>
          </a:p>
        </p:txBody>
      </p:sp>
      <p:sp>
        <p:nvSpPr>
          <p:cNvPr id="5" name="Title 4">
            <a:extLst>
              <a:ext uri="{FF2B5EF4-FFF2-40B4-BE49-F238E27FC236}">
                <a16:creationId xmlns:a16="http://schemas.microsoft.com/office/drawing/2014/main" id="{8B7D0796-4426-4D11-8C4F-82B96C48AC5D}"/>
              </a:ext>
            </a:extLst>
          </p:cNvPr>
          <p:cNvSpPr>
            <a:spLocks noGrp="1"/>
          </p:cNvSpPr>
          <p:nvPr>
            <p:ph type="title"/>
          </p:nvPr>
        </p:nvSpPr>
        <p:spPr/>
        <p:txBody>
          <a:bodyPr/>
          <a:lstStyle/>
          <a:p>
            <a:r>
              <a:rPr lang="en-GB" dirty="0"/>
              <a:t>Violence Profile - What is Serious Violence?</a:t>
            </a:r>
          </a:p>
        </p:txBody>
      </p:sp>
      <p:sp>
        <p:nvSpPr>
          <p:cNvPr id="6" name="Slide Number Placeholder 5">
            <a:extLst>
              <a:ext uri="{FF2B5EF4-FFF2-40B4-BE49-F238E27FC236}">
                <a16:creationId xmlns:a16="http://schemas.microsoft.com/office/drawing/2014/main" id="{196AAF73-6FEB-4B70-AF0D-4487677A6BA9}"/>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85</a:t>
            </a:fld>
            <a:endParaRPr lang="en-US" dirty="0"/>
          </a:p>
        </p:txBody>
      </p:sp>
      <p:sp>
        <p:nvSpPr>
          <p:cNvPr id="7" name="Footer Placeholder 6">
            <a:extLst>
              <a:ext uri="{FF2B5EF4-FFF2-40B4-BE49-F238E27FC236}">
                <a16:creationId xmlns:a16="http://schemas.microsoft.com/office/drawing/2014/main" id="{77AB0814-B23B-426B-9C80-B932554E1D44}"/>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pic>
        <p:nvPicPr>
          <p:cNvPr id="12" name="Picture 11">
            <a:extLst>
              <a:ext uri="{FF2B5EF4-FFF2-40B4-BE49-F238E27FC236}">
                <a16:creationId xmlns:a16="http://schemas.microsoft.com/office/drawing/2014/main" id="{C6CC27CA-FDCB-46BE-B8E6-0F0719327F2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16" b="95092" l="5357" r="97024">
                        <a14:foregroundMark x1="5714" y1="14724" x2="5714" y2="14724"/>
                        <a14:foregroundMark x1="92857" y1="85429" x2="92857" y2="85429"/>
                        <a14:foregroundMark x1="97024" y1="87423" x2="97024" y2="87423"/>
                        <a14:foregroundMark x1="88690" y1="95092" x2="88690" y2="95092"/>
                      </a14:backgroundRemoval>
                    </a14:imgEffect>
                  </a14:imgLayer>
                </a14:imgProps>
              </a:ext>
              <a:ext uri="{28A0092B-C50C-407E-A947-70E740481C1C}">
                <a14:useLocalDpi xmlns:a14="http://schemas.microsoft.com/office/drawing/2010/main" val="0"/>
              </a:ext>
            </a:extLst>
          </a:blip>
          <a:stretch>
            <a:fillRect/>
          </a:stretch>
        </p:blipFill>
        <p:spPr>
          <a:xfrm rot="681773">
            <a:off x="8886772" y="2802644"/>
            <a:ext cx="1868642" cy="1450422"/>
          </a:xfrm>
          <a:prstGeom prst="rect">
            <a:avLst/>
          </a:prstGeom>
        </p:spPr>
      </p:pic>
      <p:sp>
        <p:nvSpPr>
          <p:cNvPr id="14" name="TextBox 13">
            <a:extLst>
              <a:ext uri="{FF2B5EF4-FFF2-40B4-BE49-F238E27FC236}">
                <a16:creationId xmlns:a16="http://schemas.microsoft.com/office/drawing/2014/main" id="{810DAF58-59F4-41D0-A86A-F15F79E2F955}"/>
              </a:ext>
            </a:extLst>
          </p:cNvPr>
          <p:cNvSpPr txBox="1"/>
          <p:nvPr/>
        </p:nvSpPr>
        <p:spPr>
          <a:xfrm>
            <a:off x="7666265" y="1432448"/>
            <a:ext cx="3118757" cy="1200329"/>
          </a:xfrm>
          <a:prstGeom prst="rect">
            <a:avLst/>
          </a:prstGeom>
          <a:noFill/>
        </p:spPr>
        <p:txBody>
          <a:bodyPr wrap="square">
            <a:spAutoFit/>
          </a:bodyPr>
          <a:lstStyle/>
          <a:p>
            <a:pPr marL="285750" indent="-285750">
              <a:lnSpc>
                <a:spcPct val="90000"/>
              </a:lnSpc>
              <a:spcBef>
                <a:spcPts val="1200"/>
              </a:spcBef>
              <a:buClr>
                <a:schemeClr val="accent3">
                  <a:lumMod val="50000"/>
                </a:schemeClr>
              </a:buClr>
              <a:buSzPct val="85000"/>
              <a:buFont typeface="Wingdings" panose="05000000000000000000" pitchFamily="2" charset="2"/>
              <a:buChar char="£"/>
            </a:pPr>
            <a:r>
              <a:rPr lang="en-GB" sz="1600" dirty="0">
                <a:solidFill>
                  <a:schemeClr val="tx1">
                    <a:lumMod val="65000"/>
                    <a:lumOff val="35000"/>
                  </a:schemeClr>
                </a:solidFill>
                <a:latin typeface="Trebuchet MS" panose="020B0603020202020204" pitchFamily="34" charset="0"/>
              </a:rPr>
              <a:t>Knife Crime is where a knife has been used or threatened to be used in an offence. This does not include possession of a knife/blade</a:t>
            </a:r>
          </a:p>
        </p:txBody>
      </p:sp>
      <p:sp>
        <p:nvSpPr>
          <p:cNvPr id="11" name="Content Placeholder 3">
            <a:extLst>
              <a:ext uri="{FF2B5EF4-FFF2-40B4-BE49-F238E27FC236}">
                <a16:creationId xmlns:a16="http://schemas.microsoft.com/office/drawing/2014/main" id="{895CE2D2-1FD5-461E-BD3F-9A7214C505C5}"/>
              </a:ext>
            </a:extLst>
          </p:cNvPr>
          <p:cNvSpPr txBox="1">
            <a:spLocks/>
          </p:cNvSpPr>
          <p:nvPr/>
        </p:nvSpPr>
        <p:spPr>
          <a:xfrm>
            <a:off x="8762202" y="5190309"/>
            <a:ext cx="2463651" cy="1047761"/>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sz="1600" u="sng" dirty="0"/>
              <a:t>NOT</a:t>
            </a:r>
            <a:r>
              <a:rPr lang="en-GB" sz="1600" dirty="0"/>
              <a:t> included are domestic abuse or possession of weapons offences</a:t>
            </a:r>
          </a:p>
        </p:txBody>
      </p:sp>
      <p:sp>
        <p:nvSpPr>
          <p:cNvPr id="13" name="Content Placeholder 2">
            <a:extLst>
              <a:ext uri="{FF2B5EF4-FFF2-40B4-BE49-F238E27FC236}">
                <a16:creationId xmlns:a16="http://schemas.microsoft.com/office/drawing/2014/main" id="{CA07F939-0F1F-4EA3-AA6C-6360FC25C317}"/>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rgbClr val="0070C0"/>
                </a:solidFill>
                <a:hlinkClick r:id="rId18" action="ppaction://hlinksldjump">
                  <a:extLst>
                    <a:ext uri="{A12FA001-AC4F-418D-AE19-62706E023703}">
                      <ahyp:hlinkClr xmlns:ahyp="http://schemas.microsoft.com/office/drawing/2018/hyperlinkcolor" val="tx"/>
                    </a:ext>
                  </a:extLst>
                </a:hlinkClick>
              </a:rPr>
              <a:t>Part 2: Serious Violence</a:t>
            </a:r>
            <a:endParaRPr lang="en-GB" dirty="0">
              <a:solidFill>
                <a:srgbClr val="0070C0"/>
              </a:solidFill>
            </a:endParaRPr>
          </a:p>
          <a:p>
            <a:pPr>
              <a:lnSpc>
                <a:spcPts val="2200"/>
              </a:lnSpc>
            </a:pPr>
            <a:r>
              <a:rPr lang="en-GB" b="0"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20"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34092926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75E68F-9B65-409B-9056-7703C14DB4A0}"/>
              </a:ext>
            </a:extLst>
          </p:cNvPr>
          <p:cNvSpPr>
            <a:spLocks noGrp="1"/>
          </p:cNvSpPr>
          <p:nvPr>
            <p:ph idx="1"/>
          </p:nvPr>
        </p:nvSpPr>
        <p:spPr>
          <a:xfrm>
            <a:off x="3699164" y="1696231"/>
            <a:ext cx="3398322" cy="4195478"/>
          </a:xfrm>
        </p:spPr>
        <p:txBody>
          <a:bodyPr/>
          <a:lstStyle/>
          <a:p>
            <a:r>
              <a:rPr lang="en-GB" dirty="0"/>
              <a:t>According to the Thames Valley Violence Reduction Unit (VRU) 2022 Strategic Needs Assessment:</a:t>
            </a:r>
          </a:p>
          <a:p>
            <a:pPr lvl="1"/>
            <a:r>
              <a:rPr lang="en-GB" dirty="0"/>
              <a:t>Serious violence fell across the Thames Valley for the third year running in 2021 despite the loosening of restrictions put in place due to the COVID-19 pandemic</a:t>
            </a:r>
          </a:p>
          <a:p>
            <a:pPr lvl="1"/>
            <a:r>
              <a:rPr lang="en-GB" dirty="0"/>
              <a:t>Larger urban areas across the Thames Valley saw higher rates of serious violence continuing the trend experienced over the previous six years.</a:t>
            </a:r>
          </a:p>
          <a:p>
            <a:pPr lvl="1"/>
            <a:r>
              <a:rPr lang="en-GB" dirty="0"/>
              <a:t>Oxford City had a rate below Reading, Slough and Milton Keynes.</a:t>
            </a:r>
          </a:p>
          <a:p>
            <a:pPr marL="502920" lvl="1" indent="0">
              <a:buNone/>
            </a:pPr>
            <a:endParaRPr lang="en-GB" dirty="0"/>
          </a:p>
          <a:p>
            <a:pPr lvl="1"/>
            <a:endParaRPr lang="en-GB" dirty="0"/>
          </a:p>
        </p:txBody>
      </p:sp>
      <p:sp>
        <p:nvSpPr>
          <p:cNvPr id="5" name="Title 4">
            <a:extLst>
              <a:ext uri="{FF2B5EF4-FFF2-40B4-BE49-F238E27FC236}">
                <a16:creationId xmlns:a16="http://schemas.microsoft.com/office/drawing/2014/main" id="{DD84F5A2-4498-41C5-9536-FD7631A87710}"/>
              </a:ext>
            </a:extLst>
          </p:cNvPr>
          <p:cNvSpPr>
            <a:spLocks noGrp="1"/>
          </p:cNvSpPr>
          <p:nvPr>
            <p:ph type="title"/>
          </p:nvPr>
        </p:nvSpPr>
        <p:spPr>
          <a:xfrm>
            <a:off x="3699164" y="871702"/>
            <a:ext cx="3492211" cy="661007"/>
          </a:xfrm>
        </p:spPr>
        <p:txBody>
          <a:bodyPr/>
          <a:lstStyle/>
          <a:p>
            <a:r>
              <a:rPr lang="en-GB" dirty="0"/>
              <a:t>Across Thames Valley, serious violence has fallen</a:t>
            </a:r>
            <a:br>
              <a:rPr lang="en-GB" dirty="0"/>
            </a:br>
            <a:endParaRPr lang="en-GB" dirty="0"/>
          </a:p>
        </p:txBody>
      </p:sp>
      <p:sp>
        <p:nvSpPr>
          <p:cNvPr id="6" name="Slide Number Placeholder 5">
            <a:extLst>
              <a:ext uri="{FF2B5EF4-FFF2-40B4-BE49-F238E27FC236}">
                <a16:creationId xmlns:a16="http://schemas.microsoft.com/office/drawing/2014/main" id="{14B52001-C2F3-433D-A2ED-CEBD70DFF4E2}"/>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86</a:t>
            </a:fld>
            <a:endParaRPr lang="en-US" dirty="0"/>
          </a:p>
        </p:txBody>
      </p:sp>
      <p:sp>
        <p:nvSpPr>
          <p:cNvPr id="7" name="Footer Placeholder 6">
            <a:extLst>
              <a:ext uri="{FF2B5EF4-FFF2-40B4-BE49-F238E27FC236}">
                <a16:creationId xmlns:a16="http://schemas.microsoft.com/office/drawing/2014/main" id="{9FD1AF57-FAE4-4C06-9CC5-D747886FFF5A}"/>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pic>
        <p:nvPicPr>
          <p:cNvPr id="9" name="Picture 8">
            <a:extLst>
              <a:ext uri="{FF2B5EF4-FFF2-40B4-BE49-F238E27FC236}">
                <a16:creationId xmlns:a16="http://schemas.microsoft.com/office/drawing/2014/main" id="{ADFF1ADD-093D-4A02-BAF1-83FE59CDEBF7}"/>
              </a:ext>
            </a:extLst>
          </p:cNvPr>
          <p:cNvPicPr>
            <a:picLocks noChangeAspect="1"/>
          </p:cNvPicPr>
          <p:nvPr/>
        </p:nvPicPr>
        <p:blipFill>
          <a:blip r:embed="rId2"/>
          <a:stretch>
            <a:fillRect/>
          </a:stretch>
        </p:blipFill>
        <p:spPr>
          <a:xfrm>
            <a:off x="7960750" y="3523729"/>
            <a:ext cx="3508440" cy="2346030"/>
          </a:xfrm>
          <a:prstGeom prst="rect">
            <a:avLst/>
          </a:prstGeom>
        </p:spPr>
      </p:pic>
      <p:sp>
        <p:nvSpPr>
          <p:cNvPr id="10" name="Content Placeholder 3">
            <a:extLst>
              <a:ext uri="{FF2B5EF4-FFF2-40B4-BE49-F238E27FC236}">
                <a16:creationId xmlns:a16="http://schemas.microsoft.com/office/drawing/2014/main" id="{4E1C79A5-B756-4711-A400-E1D3C241D436}"/>
              </a:ext>
            </a:extLst>
          </p:cNvPr>
          <p:cNvSpPr txBox="1">
            <a:spLocks/>
          </p:cNvSpPr>
          <p:nvPr/>
        </p:nvSpPr>
        <p:spPr>
          <a:xfrm>
            <a:off x="3540370" y="6033281"/>
            <a:ext cx="7873510" cy="332992"/>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hlinkClick r:id="rId3"/>
              </a:rPr>
              <a:t>Strategic needs assessment - Thames Valley Violence Reduction Unit (tvvru.co.uk)</a:t>
            </a:r>
            <a:r>
              <a:rPr lang="en-GB" dirty="0"/>
              <a:t>  all data is by calendar year</a:t>
            </a:r>
          </a:p>
        </p:txBody>
      </p:sp>
      <p:pic>
        <p:nvPicPr>
          <p:cNvPr id="12" name="Picture 11">
            <a:extLst>
              <a:ext uri="{FF2B5EF4-FFF2-40B4-BE49-F238E27FC236}">
                <a16:creationId xmlns:a16="http://schemas.microsoft.com/office/drawing/2014/main" id="{06F645B8-B205-4D65-8302-B6B725426250}"/>
              </a:ext>
            </a:extLst>
          </p:cNvPr>
          <p:cNvPicPr>
            <a:picLocks noChangeAspect="1"/>
          </p:cNvPicPr>
          <p:nvPr/>
        </p:nvPicPr>
        <p:blipFill>
          <a:blip r:embed="rId4"/>
          <a:stretch>
            <a:fillRect/>
          </a:stretch>
        </p:blipFill>
        <p:spPr>
          <a:xfrm>
            <a:off x="8095914" y="1038961"/>
            <a:ext cx="3253897" cy="2346031"/>
          </a:xfrm>
          <a:prstGeom prst="rect">
            <a:avLst/>
          </a:prstGeom>
        </p:spPr>
      </p:pic>
      <p:sp>
        <p:nvSpPr>
          <p:cNvPr id="11" name="Content Placeholder 2">
            <a:extLst>
              <a:ext uri="{FF2B5EF4-FFF2-40B4-BE49-F238E27FC236}">
                <a16:creationId xmlns:a16="http://schemas.microsoft.com/office/drawing/2014/main" id="{D0F3A48F-DEAD-4B34-97CC-119CD3CD03CE}"/>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rgbClr val="0070C0"/>
                </a:solidFill>
                <a:hlinkClick r:id="rId17" action="ppaction://hlinksldjump">
                  <a:extLst>
                    <a:ext uri="{A12FA001-AC4F-418D-AE19-62706E023703}">
                      <ahyp:hlinkClr xmlns:ahyp="http://schemas.microsoft.com/office/drawing/2018/hyperlinkcolor" val="tx"/>
                    </a:ext>
                  </a:extLst>
                </a:hlinkClick>
              </a:rPr>
              <a:t>Part 2: Serious Violence</a:t>
            </a:r>
            <a:endParaRPr lang="en-GB" dirty="0">
              <a:solidFill>
                <a:srgbClr val="0070C0"/>
              </a:solidFill>
            </a:endParaRPr>
          </a:p>
          <a:p>
            <a:pPr>
              <a:lnSpc>
                <a:spcPts val="2200"/>
              </a:lnSpc>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41690401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014502-C9E7-4909-B03D-4F82C7622318}"/>
              </a:ext>
            </a:extLst>
          </p:cNvPr>
          <p:cNvSpPr>
            <a:spLocks noGrp="1"/>
          </p:cNvSpPr>
          <p:nvPr>
            <p:ph idx="1"/>
          </p:nvPr>
        </p:nvSpPr>
        <p:spPr>
          <a:xfrm>
            <a:off x="3699164" y="1325213"/>
            <a:ext cx="7656813" cy="2027587"/>
          </a:xfrm>
        </p:spPr>
        <p:txBody>
          <a:bodyPr/>
          <a:lstStyle/>
          <a:p>
            <a:r>
              <a:rPr lang="en-GB" dirty="0"/>
              <a:t>Data provided by the Thames Valley Violence Reduction Unit shows a decrease in serious violence in Oxfordshire, with 297 recorded crimes in 2021, 21% below the 3 year average (2018-2020). </a:t>
            </a:r>
          </a:p>
          <a:p>
            <a:r>
              <a:rPr lang="en-GB" dirty="0"/>
              <a:t>Between the 2018-20 average and 2021, however, serious violence increased in each of South Oxfordshire (10%) and Vale of White Horse (9%).</a:t>
            </a:r>
          </a:p>
        </p:txBody>
      </p:sp>
      <p:sp>
        <p:nvSpPr>
          <p:cNvPr id="5" name="Title 4">
            <a:extLst>
              <a:ext uri="{FF2B5EF4-FFF2-40B4-BE49-F238E27FC236}">
                <a16:creationId xmlns:a16="http://schemas.microsoft.com/office/drawing/2014/main" id="{2DB17BBE-121F-400F-9BAB-A5CA2A398367}"/>
              </a:ext>
            </a:extLst>
          </p:cNvPr>
          <p:cNvSpPr>
            <a:spLocks noGrp="1"/>
          </p:cNvSpPr>
          <p:nvPr>
            <p:ph type="title"/>
          </p:nvPr>
        </p:nvSpPr>
        <p:spPr/>
        <p:txBody>
          <a:bodyPr/>
          <a:lstStyle/>
          <a:p>
            <a:r>
              <a:rPr lang="en-GB" dirty="0"/>
              <a:t>Serious Violence in Oxfordshire</a:t>
            </a:r>
          </a:p>
        </p:txBody>
      </p:sp>
      <p:sp>
        <p:nvSpPr>
          <p:cNvPr id="6" name="Slide Number Placeholder 5">
            <a:extLst>
              <a:ext uri="{FF2B5EF4-FFF2-40B4-BE49-F238E27FC236}">
                <a16:creationId xmlns:a16="http://schemas.microsoft.com/office/drawing/2014/main" id="{572D32F2-D120-4851-9FA0-DCCF2B4A21A4}"/>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87</a:t>
            </a:fld>
            <a:endParaRPr lang="en-US" dirty="0"/>
          </a:p>
        </p:txBody>
      </p:sp>
      <p:sp>
        <p:nvSpPr>
          <p:cNvPr id="7" name="Footer Placeholder 6">
            <a:extLst>
              <a:ext uri="{FF2B5EF4-FFF2-40B4-BE49-F238E27FC236}">
                <a16:creationId xmlns:a16="http://schemas.microsoft.com/office/drawing/2014/main" id="{E76D3F57-17FA-47AD-884A-FF84A0A4AAA1}"/>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sp>
        <p:nvSpPr>
          <p:cNvPr id="12" name="TextBox 11">
            <a:extLst>
              <a:ext uri="{FF2B5EF4-FFF2-40B4-BE49-F238E27FC236}">
                <a16:creationId xmlns:a16="http://schemas.microsoft.com/office/drawing/2014/main" id="{24DF29A1-3A13-489B-AAFA-ED718F3D0ECF}"/>
              </a:ext>
            </a:extLst>
          </p:cNvPr>
          <p:cNvSpPr txBox="1"/>
          <p:nvPr/>
        </p:nvSpPr>
        <p:spPr>
          <a:xfrm>
            <a:off x="5558271" y="2907416"/>
            <a:ext cx="5113430" cy="523220"/>
          </a:xfrm>
          <a:prstGeom prst="rect">
            <a:avLst/>
          </a:prstGeom>
          <a:noFill/>
        </p:spPr>
        <p:txBody>
          <a:bodyPr wrap="square" rtlCol="0">
            <a:spAutoFit/>
          </a:bodyPr>
          <a:lstStyle/>
          <a:p>
            <a:r>
              <a:rPr lang="en-GB" sz="1400" b="1" dirty="0">
                <a:solidFill>
                  <a:schemeClr val="tx1">
                    <a:lumMod val="65000"/>
                    <a:lumOff val="35000"/>
                  </a:schemeClr>
                </a:solidFill>
              </a:rPr>
              <a:t>Oxfordshire serious violence offences (recorded crime) 2016-2021</a:t>
            </a:r>
          </a:p>
        </p:txBody>
      </p:sp>
      <p:sp>
        <p:nvSpPr>
          <p:cNvPr id="11" name="Content Placeholder 3">
            <a:extLst>
              <a:ext uri="{FF2B5EF4-FFF2-40B4-BE49-F238E27FC236}">
                <a16:creationId xmlns:a16="http://schemas.microsoft.com/office/drawing/2014/main" id="{A6137AF0-3A9C-4E36-A2F3-7C4F9319B8B3}"/>
              </a:ext>
            </a:extLst>
          </p:cNvPr>
          <p:cNvSpPr txBox="1">
            <a:spLocks/>
          </p:cNvSpPr>
          <p:nvPr/>
        </p:nvSpPr>
        <p:spPr>
          <a:xfrm>
            <a:off x="3540712" y="5012764"/>
            <a:ext cx="1745391" cy="1369211"/>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hlinkClick r:id="rId2"/>
              </a:rPr>
              <a:t>Strategic needs assessment - Thames Valley Violence Reduction Unit (tvvru.co.uk)</a:t>
            </a:r>
            <a:endParaRPr lang="en-GB" dirty="0"/>
          </a:p>
        </p:txBody>
      </p:sp>
      <p:pic>
        <p:nvPicPr>
          <p:cNvPr id="8" name="Picture 7">
            <a:extLst>
              <a:ext uri="{FF2B5EF4-FFF2-40B4-BE49-F238E27FC236}">
                <a16:creationId xmlns:a16="http://schemas.microsoft.com/office/drawing/2014/main" id="{814DFD57-C927-4F06-8186-6E4B74E18097}"/>
              </a:ext>
            </a:extLst>
          </p:cNvPr>
          <p:cNvPicPr>
            <a:picLocks noChangeAspect="1"/>
          </p:cNvPicPr>
          <p:nvPr/>
        </p:nvPicPr>
        <p:blipFill rotWithShape="1">
          <a:blip r:embed="rId3"/>
          <a:srcRect t="1914" b="1"/>
          <a:stretch/>
        </p:blipFill>
        <p:spPr>
          <a:xfrm>
            <a:off x="5558271" y="3352800"/>
            <a:ext cx="6027175" cy="3067382"/>
          </a:xfrm>
          <a:prstGeom prst="rect">
            <a:avLst/>
          </a:prstGeom>
        </p:spPr>
      </p:pic>
      <p:sp>
        <p:nvSpPr>
          <p:cNvPr id="9" name="Content Placeholder 2">
            <a:extLst>
              <a:ext uri="{FF2B5EF4-FFF2-40B4-BE49-F238E27FC236}">
                <a16:creationId xmlns:a16="http://schemas.microsoft.com/office/drawing/2014/main" id="{B1AFE1DC-E245-403F-A9FD-E6433D9A2C1F}"/>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rgbClr val="0070C0"/>
                </a:solidFill>
                <a:hlinkClick r:id="rId16" action="ppaction://hlinksldjump">
                  <a:extLst>
                    <a:ext uri="{A12FA001-AC4F-418D-AE19-62706E023703}">
                      <ahyp:hlinkClr xmlns:ahyp="http://schemas.microsoft.com/office/drawing/2018/hyperlinkcolor" val="tx"/>
                    </a:ext>
                  </a:extLst>
                </a:hlinkClick>
              </a:rPr>
              <a:t>Part 2: Serious Violence</a:t>
            </a:r>
            <a:endParaRPr lang="en-GB" dirty="0">
              <a:solidFill>
                <a:srgbClr val="0070C0"/>
              </a:solidFill>
            </a:endParaRPr>
          </a:p>
          <a:p>
            <a:pPr>
              <a:lnSpc>
                <a:spcPts val="2200"/>
              </a:lnSpc>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24777068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D40A95-9A6B-4DAE-89F8-690A80BE5B48}"/>
              </a:ext>
            </a:extLst>
          </p:cNvPr>
          <p:cNvSpPr>
            <a:spLocks noGrp="1"/>
          </p:cNvSpPr>
          <p:nvPr>
            <p:ph idx="1"/>
          </p:nvPr>
        </p:nvSpPr>
        <p:spPr/>
        <p:txBody>
          <a:bodyPr/>
          <a:lstStyle/>
          <a:p>
            <a:r>
              <a:rPr lang="en-GB" dirty="0"/>
              <a:t>A number of LSOA’s* in Oxfordshire have a higher rate of serious crime.</a:t>
            </a:r>
          </a:p>
          <a:p>
            <a:endParaRPr lang="en-GB" dirty="0"/>
          </a:p>
          <a:p>
            <a:pPr marL="0" indent="0">
              <a:buNone/>
            </a:pPr>
            <a:endParaRPr lang="en-GB" dirty="0"/>
          </a:p>
        </p:txBody>
      </p:sp>
      <p:sp>
        <p:nvSpPr>
          <p:cNvPr id="4" name="Content Placeholder 3">
            <a:extLst>
              <a:ext uri="{FF2B5EF4-FFF2-40B4-BE49-F238E27FC236}">
                <a16:creationId xmlns:a16="http://schemas.microsoft.com/office/drawing/2014/main" id="{6EEEA1EB-5BBB-459F-A695-22D3ED888C39}"/>
              </a:ext>
            </a:extLst>
          </p:cNvPr>
          <p:cNvSpPr>
            <a:spLocks noGrp="1"/>
          </p:cNvSpPr>
          <p:nvPr>
            <p:ph idx="14"/>
          </p:nvPr>
        </p:nvSpPr>
        <p:spPr>
          <a:xfrm>
            <a:off x="3699164" y="5757472"/>
            <a:ext cx="7873510" cy="573191"/>
          </a:xfrm>
        </p:spPr>
        <p:txBody>
          <a:bodyPr/>
          <a:lstStyle/>
          <a:p>
            <a:r>
              <a:rPr lang="en-GB" dirty="0"/>
              <a:t>VRU </a:t>
            </a:r>
            <a:r>
              <a:rPr lang="en-GB" dirty="0">
                <a:hlinkClick r:id="rId2"/>
              </a:rPr>
              <a:t>Strategic needs assessment - Thames Valley Violence Reduction Unit (tvvru.co.uk)</a:t>
            </a:r>
            <a:endParaRPr lang="en-GB" dirty="0"/>
          </a:p>
          <a:p>
            <a:r>
              <a:rPr lang="en-GB" dirty="0"/>
              <a:t>*LSOA=Lower Super Output Areas, 407 in Oxfordshire with an average of 1,600 residents</a:t>
            </a:r>
          </a:p>
        </p:txBody>
      </p:sp>
      <p:sp>
        <p:nvSpPr>
          <p:cNvPr id="5" name="Title 4">
            <a:extLst>
              <a:ext uri="{FF2B5EF4-FFF2-40B4-BE49-F238E27FC236}">
                <a16:creationId xmlns:a16="http://schemas.microsoft.com/office/drawing/2014/main" id="{FF070922-DAA0-4E96-95BA-E22F0D9A0CB3}"/>
              </a:ext>
            </a:extLst>
          </p:cNvPr>
          <p:cNvSpPr>
            <a:spLocks noGrp="1"/>
          </p:cNvSpPr>
          <p:nvPr>
            <p:ph type="title"/>
          </p:nvPr>
        </p:nvSpPr>
        <p:spPr/>
        <p:txBody>
          <a:bodyPr/>
          <a:lstStyle/>
          <a:p>
            <a:r>
              <a:rPr lang="en-GB" dirty="0"/>
              <a:t>Areas of Serious Crime in Oxfordshire</a:t>
            </a:r>
          </a:p>
        </p:txBody>
      </p:sp>
      <p:sp>
        <p:nvSpPr>
          <p:cNvPr id="6" name="Slide Number Placeholder 5">
            <a:extLst>
              <a:ext uri="{FF2B5EF4-FFF2-40B4-BE49-F238E27FC236}">
                <a16:creationId xmlns:a16="http://schemas.microsoft.com/office/drawing/2014/main" id="{B4AB3EE1-1485-4D84-A1E2-64DFFCCA37CE}"/>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88</a:t>
            </a:fld>
            <a:endParaRPr lang="en-US" dirty="0"/>
          </a:p>
        </p:txBody>
      </p:sp>
      <p:sp>
        <p:nvSpPr>
          <p:cNvPr id="7" name="Footer Placeholder 6">
            <a:extLst>
              <a:ext uri="{FF2B5EF4-FFF2-40B4-BE49-F238E27FC236}">
                <a16:creationId xmlns:a16="http://schemas.microsoft.com/office/drawing/2014/main" id="{3E6FF933-BA29-4228-A9A5-59005421AD5F}"/>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sp>
        <p:nvSpPr>
          <p:cNvPr id="10" name="TextBox 9">
            <a:extLst>
              <a:ext uri="{FF2B5EF4-FFF2-40B4-BE49-F238E27FC236}">
                <a16:creationId xmlns:a16="http://schemas.microsoft.com/office/drawing/2014/main" id="{E62BEB1C-76AA-4B87-9530-0F14A06894E8}"/>
              </a:ext>
            </a:extLst>
          </p:cNvPr>
          <p:cNvSpPr txBox="1"/>
          <p:nvPr/>
        </p:nvSpPr>
        <p:spPr>
          <a:xfrm>
            <a:off x="5633207" y="2973897"/>
            <a:ext cx="914400" cy="914400"/>
          </a:xfrm>
          <a:prstGeom prst="rect">
            <a:avLst/>
          </a:prstGeom>
          <a:noFill/>
        </p:spPr>
        <p:txBody>
          <a:bodyPr wrap="square" rtlCol="0">
            <a:spAutoFit/>
          </a:bodyPr>
          <a:lstStyle/>
          <a:p>
            <a:endParaRPr lang="en-GB" dirty="0"/>
          </a:p>
        </p:txBody>
      </p:sp>
      <p:sp>
        <p:nvSpPr>
          <p:cNvPr id="11" name="TextBox 10">
            <a:extLst>
              <a:ext uri="{FF2B5EF4-FFF2-40B4-BE49-F238E27FC236}">
                <a16:creationId xmlns:a16="http://schemas.microsoft.com/office/drawing/2014/main" id="{0339611F-3624-4498-BA36-10B44A0BDAA4}"/>
              </a:ext>
            </a:extLst>
          </p:cNvPr>
          <p:cNvSpPr txBox="1"/>
          <p:nvPr/>
        </p:nvSpPr>
        <p:spPr>
          <a:xfrm>
            <a:off x="3800213" y="1942052"/>
            <a:ext cx="2471523" cy="1144929"/>
          </a:xfrm>
          <a:prstGeom prst="rect">
            <a:avLst/>
          </a:prstGeom>
          <a:noFill/>
        </p:spPr>
        <p:txBody>
          <a:bodyPr wrap="square" rtlCol="0">
            <a:spAutoFit/>
          </a:bodyPr>
          <a:lstStyle/>
          <a:p>
            <a:pPr>
              <a:lnSpc>
                <a:spcPct val="90000"/>
              </a:lnSpc>
              <a:spcBef>
                <a:spcPts val="1200"/>
              </a:spcBef>
              <a:buClr>
                <a:srgbClr val="2F5597"/>
              </a:buClr>
              <a:buSzPct val="85000"/>
            </a:pPr>
            <a:r>
              <a:rPr lang="en-GB" sz="1400" dirty="0">
                <a:solidFill>
                  <a:schemeClr val="tx1">
                    <a:lumMod val="65000"/>
                    <a:lumOff val="35000"/>
                  </a:schemeClr>
                </a:solidFill>
                <a:latin typeface="Trebuchet MS" panose="020B0603020202020204" pitchFamily="34" charset="0"/>
              </a:rPr>
              <a:t>Banbury </a:t>
            </a:r>
            <a:r>
              <a:rPr lang="en-GB" sz="1400" dirty="0" err="1">
                <a:solidFill>
                  <a:schemeClr val="tx1">
                    <a:lumMod val="65000"/>
                    <a:lumOff val="35000"/>
                  </a:schemeClr>
                </a:solidFill>
                <a:latin typeface="Trebuchet MS" panose="020B0603020202020204" pitchFamily="34" charset="0"/>
              </a:rPr>
              <a:t>Grimsbury</a:t>
            </a:r>
            <a:r>
              <a:rPr lang="en-GB" sz="1400" dirty="0">
                <a:solidFill>
                  <a:schemeClr val="tx1">
                    <a:lumMod val="65000"/>
                    <a:lumOff val="35000"/>
                  </a:schemeClr>
                </a:solidFill>
                <a:latin typeface="Trebuchet MS" panose="020B0603020202020204" pitchFamily="34" charset="0"/>
              </a:rPr>
              <a:t> and Castle (Cherwell 004A) – 4.21 per 1000 population also 10-20% most deprived</a:t>
            </a:r>
          </a:p>
          <a:p>
            <a:endParaRPr lang="en-GB" dirty="0"/>
          </a:p>
        </p:txBody>
      </p:sp>
      <p:pic>
        <p:nvPicPr>
          <p:cNvPr id="13" name="Picture 12">
            <a:extLst>
              <a:ext uri="{FF2B5EF4-FFF2-40B4-BE49-F238E27FC236}">
                <a16:creationId xmlns:a16="http://schemas.microsoft.com/office/drawing/2014/main" id="{9308EF31-725C-4D85-BBE4-98C259500B1B}"/>
              </a:ext>
            </a:extLst>
          </p:cNvPr>
          <p:cNvPicPr>
            <a:picLocks noChangeAspect="1"/>
          </p:cNvPicPr>
          <p:nvPr/>
        </p:nvPicPr>
        <p:blipFill>
          <a:blip r:embed="rId3"/>
          <a:stretch>
            <a:fillRect/>
          </a:stretch>
        </p:blipFill>
        <p:spPr>
          <a:xfrm>
            <a:off x="3942841" y="3026856"/>
            <a:ext cx="2443291" cy="1603867"/>
          </a:xfrm>
          <a:prstGeom prst="rect">
            <a:avLst/>
          </a:prstGeom>
        </p:spPr>
      </p:pic>
      <p:pic>
        <p:nvPicPr>
          <p:cNvPr id="15" name="Picture 14">
            <a:extLst>
              <a:ext uri="{FF2B5EF4-FFF2-40B4-BE49-F238E27FC236}">
                <a16:creationId xmlns:a16="http://schemas.microsoft.com/office/drawing/2014/main" id="{FD6F725D-5295-4A89-B89A-6C4FE1C46D0F}"/>
              </a:ext>
            </a:extLst>
          </p:cNvPr>
          <p:cNvPicPr>
            <a:picLocks noChangeAspect="1"/>
          </p:cNvPicPr>
          <p:nvPr/>
        </p:nvPicPr>
        <p:blipFill>
          <a:blip r:embed="rId4"/>
          <a:stretch>
            <a:fillRect/>
          </a:stretch>
        </p:blipFill>
        <p:spPr>
          <a:xfrm>
            <a:off x="6551803" y="3015526"/>
            <a:ext cx="2474750" cy="1626157"/>
          </a:xfrm>
          <a:prstGeom prst="rect">
            <a:avLst/>
          </a:prstGeom>
        </p:spPr>
      </p:pic>
      <p:sp>
        <p:nvSpPr>
          <p:cNvPr id="16" name="TextBox 15">
            <a:extLst>
              <a:ext uri="{FF2B5EF4-FFF2-40B4-BE49-F238E27FC236}">
                <a16:creationId xmlns:a16="http://schemas.microsoft.com/office/drawing/2014/main" id="{2746968E-4D00-4278-ABF7-1ED803F6FEA9}"/>
              </a:ext>
            </a:extLst>
          </p:cNvPr>
          <p:cNvSpPr txBox="1"/>
          <p:nvPr/>
        </p:nvSpPr>
        <p:spPr>
          <a:xfrm>
            <a:off x="6584444" y="1951839"/>
            <a:ext cx="2280887" cy="757130"/>
          </a:xfrm>
          <a:prstGeom prst="rect">
            <a:avLst/>
          </a:prstGeom>
          <a:noFill/>
        </p:spPr>
        <p:txBody>
          <a:bodyPr wrap="square" rtlCol="0">
            <a:spAutoFit/>
          </a:bodyPr>
          <a:lstStyle/>
          <a:p>
            <a:pPr>
              <a:lnSpc>
                <a:spcPct val="90000"/>
              </a:lnSpc>
              <a:spcBef>
                <a:spcPts val="1200"/>
              </a:spcBef>
              <a:buClr>
                <a:srgbClr val="2F5597"/>
              </a:buClr>
              <a:buSzPct val="85000"/>
            </a:pPr>
            <a:r>
              <a:rPr lang="en-GB" sz="1400" dirty="0">
                <a:solidFill>
                  <a:schemeClr val="tx1">
                    <a:lumMod val="65000"/>
                    <a:lumOff val="35000"/>
                  </a:schemeClr>
                </a:solidFill>
                <a:latin typeface="Trebuchet MS" panose="020B0603020202020204" pitchFamily="34" charset="0"/>
              </a:rPr>
              <a:t>Oxford (Oxford 009B) – 4.02 per 1000 population</a:t>
            </a:r>
          </a:p>
          <a:p>
            <a:endParaRPr lang="en-GB" dirty="0"/>
          </a:p>
        </p:txBody>
      </p:sp>
      <p:sp>
        <p:nvSpPr>
          <p:cNvPr id="17" name="TextBox 16">
            <a:extLst>
              <a:ext uri="{FF2B5EF4-FFF2-40B4-BE49-F238E27FC236}">
                <a16:creationId xmlns:a16="http://schemas.microsoft.com/office/drawing/2014/main" id="{C10E15E9-0704-43C9-B35E-FC5A20EB4572}"/>
              </a:ext>
            </a:extLst>
          </p:cNvPr>
          <p:cNvSpPr txBox="1"/>
          <p:nvPr/>
        </p:nvSpPr>
        <p:spPr>
          <a:xfrm>
            <a:off x="9145398" y="1909894"/>
            <a:ext cx="2427276" cy="951030"/>
          </a:xfrm>
          <a:prstGeom prst="rect">
            <a:avLst/>
          </a:prstGeom>
          <a:noFill/>
        </p:spPr>
        <p:txBody>
          <a:bodyPr wrap="square" rtlCol="0">
            <a:spAutoFit/>
          </a:bodyPr>
          <a:lstStyle/>
          <a:p>
            <a:pPr>
              <a:lnSpc>
                <a:spcPct val="90000"/>
              </a:lnSpc>
              <a:spcBef>
                <a:spcPts val="1200"/>
              </a:spcBef>
              <a:buClr>
                <a:srgbClr val="2F5597"/>
              </a:buClr>
              <a:buSzPct val="85000"/>
            </a:pPr>
            <a:r>
              <a:rPr lang="en-GB" sz="1400" dirty="0">
                <a:solidFill>
                  <a:schemeClr val="tx1">
                    <a:lumMod val="65000"/>
                    <a:lumOff val="35000"/>
                  </a:schemeClr>
                </a:solidFill>
                <a:latin typeface="Trebuchet MS" panose="020B0603020202020204" pitchFamily="34" charset="0"/>
              </a:rPr>
              <a:t>Abingdon (Vale of White Horse 006H) – 3.04 per 1000 population</a:t>
            </a:r>
          </a:p>
          <a:p>
            <a:endParaRPr lang="en-GB" dirty="0"/>
          </a:p>
        </p:txBody>
      </p:sp>
      <p:pic>
        <p:nvPicPr>
          <p:cNvPr id="19" name="Picture 18">
            <a:extLst>
              <a:ext uri="{FF2B5EF4-FFF2-40B4-BE49-F238E27FC236}">
                <a16:creationId xmlns:a16="http://schemas.microsoft.com/office/drawing/2014/main" id="{A987B58C-6C6F-4CD7-9716-133AB4A27EFE}"/>
              </a:ext>
            </a:extLst>
          </p:cNvPr>
          <p:cNvPicPr>
            <a:picLocks noChangeAspect="1"/>
          </p:cNvPicPr>
          <p:nvPr/>
        </p:nvPicPr>
        <p:blipFill>
          <a:blip r:embed="rId5"/>
          <a:stretch>
            <a:fillRect/>
          </a:stretch>
        </p:blipFill>
        <p:spPr>
          <a:xfrm>
            <a:off x="9165737" y="3009643"/>
            <a:ext cx="2618876" cy="1663025"/>
          </a:xfrm>
          <a:prstGeom prst="rect">
            <a:avLst/>
          </a:prstGeom>
        </p:spPr>
      </p:pic>
      <p:sp>
        <p:nvSpPr>
          <p:cNvPr id="14" name="Content Placeholder 2">
            <a:extLst>
              <a:ext uri="{FF2B5EF4-FFF2-40B4-BE49-F238E27FC236}">
                <a16:creationId xmlns:a16="http://schemas.microsoft.com/office/drawing/2014/main" id="{6EF4E2DE-A9FD-4831-8639-F5F2D6A08664}"/>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rgbClr val="0070C0"/>
                </a:solidFill>
                <a:hlinkClick r:id="rId18" action="ppaction://hlinksldjump">
                  <a:extLst>
                    <a:ext uri="{A12FA001-AC4F-418D-AE19-62706E023703}">
                      <ahyp:hlinkClr xmlns:ahyp="http://schemas.microsoft.com/office/drawing/2018/hyperlinkcolor" val="tx"/>
                    </a:ext>
                  </a:extLst>
                </a:hlinkClick>
              </a:rPr>
              <a:t>Part 2: Serious Violence</a:t>
            </a:r>
            <a:endParaRPr lang="en-GB" dirty="0">
              <a:solidFill>
                <a:srgbClr val="0070C0"/>
              </a:solidFill>
            </a:endParaRPr>
          </a:p>
          <a:p>
            <a:pPr>
              <a:lnSpc>
                <a:spcPts val="2200"/>
              </a:lnSpc>
            </a:pPr>
            <a:r>
              <a:rPr lang="en-GB" b="0"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20"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16003971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17287D-FBA7-4771-A6B7-381772ADAA35}"/>
              </a:ext>
            </a:extLst>
          </p:cNvPr>
          <p:cNvSpPr>
            <a:spLocks noGrp="1"/>
          </p:cNvSpPr>
          <p:nvPr>
            <p:ph idx="1"/>
          </p:nvPr>
        </p:nvSpPr>
        <p:spPr>
          <a:xfrm>
            <a:off x="3690775" y="1188229"/>
            <a:ext cx="7873510" cy="4566619"/>
          </a:xfrm>
        </p:spPr>
        <p:txBody>
          <a:bodyPr>
            <a:noAutofit/>
          </a:bodyPr>
          <a:lstStyle/>
          <a:p>
            <a:r>
              <a:rPr lang="en-GB" sz="1350" dirty="0"/>
              <a:t>The aim of the SNA is to understand more about those individuals that are exposed to serious violence rather than who is currently experiencing serious violence. </a:t>
            </a:r>
          </a:p>
          <a:p>
            <a:r>
              <a:rPr lang="en-GB" sz="1350" dirty="0"/>
              <a:t>The WHO’s ecological framework for violence prevention considers violence as an outcome of an interaction between many risk factors which can come from 4 levels: individuals, their families, communities or society.</a:t>
            </a:r>
          </a:p>
          <a:p>
            <a:r>
              <a:rPr lang="en-GB" sz="1350" dirty="0"/>
              <a:t>Thames Valley VRU identified five risk factors that increased individuals likeliness of being involved in serious violence during 2021 in the Thames Valley:</a:t>
            </a:r>
          </a:p>
          <a:p>
            <a:pPr lvl="1"/>
            <a:r>
              <a:rPr lang="en-GB" sz="1350" b="1" dirty="0"/>
              <a:t>Substance use </a:t>
            </a:r>
            <a:r>
              <a:rPr lang="en-GB" sz="1350" dirty="0"/>
              <a:t>– whether the individual had a drugs marker or had previously been a suspect in a drugs possession offence</a:t>
            </a:r>
          </a:p>
          <a:p>
            <a:pPr lvl="1"/>
            <a:r>
              <a:rPr lang="en-GB" sz="1350" b="1" dirty="0"/>
              <a:t>ASB</a:t>
            </a:r>
            <a:r>
              <a:rPr lang="en-GB" sz="1350" dirty="0"/>
              <a:t> – whether the individual had been a suspect in an Anti-Social Behaviour incident</a:t>
            </a:r>
          </a:p>
          <a:p>
            <a:pPr lvl="1"/>
            <a:r>
              <a:rPr lang="en-GB" sz="1350" b="1" dirty="0"/>
              <a:t>Previously committed offences </a:t>
            </a:r>
            <a:r>
              <a:rPr lang="en-GB" sz="1350" dirty="0"/>
              <a:t>– whether an individual had been recorded as a suspect in an offence (six offence categories)</a:t>
            </a:r>
          </a:p>
          <a:p>
            <a:pPr lvl="1"/>
            <a:r>
              <a:rPr lang="en-GB" sz="1350" b="1" dirty="0"/>
              <a:t>Gang Membership </a:t>
            </a:r>
            <a:r>
              <a:rPr lang="en-GB" sz="1350" dirty="0"/>
              <a:t>– whether an individual had a marker/flag for involvement in an organised crime group</a:t>
            </a:r>
          </a:p>
          <a:p>
            <a:pPr lvl="1"/>
            <a:r>
              <a:rPr lang="en-GB" sz="1350" b="1" dirty="0"/>
              <a:t>Family socioeconomic status/deprivation </a:t>
            </a:r>
            <a:r>
              <a:rPr lang="en-GB" sz="1350" dirty="0"/>
              <a:t>– whether an individual’s latest home address before the offence was within one of England and Wales 10% most deprived</a:t>
            </a:r>
          </a:p>
          <a:p>
            <a:pPr lvl="1"/>
            <a:r>
              <a:rPr lang="en-GB" sz="1350" b="1" dirty="0"/>
              <a:t>High Crime Area </a:t>
            </a:r>
            <a:r>
              <a:rPr lang="en-GB" sz="1350" dirty="0"/>
              <a:t>– whether an individual’s latest address was within one that is identified as in the top 10% deprived based on the crime index from within the Index of Multiple Deprivation.</a:t>
            </a:r>
          </a:p>
          <a:p>
            <a:r>
              <a:rPr lang="en-GB" sz="1350" dirty="0"/>
              <a:t>Thames Valley VRU found that nearly 60% of suspects had two or more risk factors from that list, with 45% of victims that had two or more risk factors before their latest victimisation </a:t>
            </a:r>
          </a:p>
        </p:txBody>
      </p:sp>
      <p:sp>
        <p:nvSpPr>
          <p:cNvPr id="4" name="Content Placeholder 3">
            <a:extLst>
              <a:ext uri="{FF2B5EF4-FFF2-40B4-BE49-F238E27FC236}">
                <a16:creationId xmlns:a16="http://schemas.microsoft.com/office/drawing/2014/main" id="{CE9345F2-B4EE-46F8-BD54-68A298517F0E}"/>
              </a:ext>
            </a:extLst>
          </p:cNvPr>
          <p:cNvSpPr>
            <a:spLocks noGrp="1"/>
          </p:cNvSpPr>
          <p:nvPr>
            <p:ph idx="14"/>
          </p:nvPr>
        </p:nvSpPr>
        <p:spPr/>
        <p:txBody>
          <a:bodyPr/>
          <a:lstStyle/>
          <a:p>
            <a:r>
              <a:rPr lang="en-GB" dirty="0">
                <a:hlinkClick r:id="rId2"/>
              </a:rPr>
              <a:t>Strategic needs assessment Thames Valley Violence Reduction Unit (tvvru.co.uk)</a:t>
            </a:r>
            <a:r>
              <a:rPr lang="en-GB" dirty="0"/>
              <a:t>; </a:t>
            </a:r>
            <a:r>
              <a:rPr lang="en-GB" dirty="0">
                <a:hlinkClick r:id="rId3"/>
              </a:rPr>
              <a:t>WHO</a:t>
            </a:r>
            <a:endParaRPr lang="en-GB" dirty="0"/>
          </a:p>
        </p:txBody>
      </p:sp>
      <p:sp>
        <p:nvSpPr>
          <p:cNvPr id="5" name="Title 4">
            <a:extLst>
              <a:ext uri="{FF2B5EF4-FFF2-40B4-BE49-F238E27FC236}">
                <a16:creationId xmlns:a16="http://schemas.microsoft.com/office/drawing/2014/main" id="{66588AFF-2882-4BEA-9B48-64B2D4A554BB}"/>
              </a:ext>
            </a:extLst>
          </p:cNvPr>
          <p:cNvSpPr>
            <a:spLocks noGrp="1"/>
          </p:cNvSpPr>
          <p:nvPr>
            <p:ph type="title"/>
          </p:nvPr>
        </p:nvSpPr>
        <p:spPr/>
        <p:txBody>
          <a:bodyPr/>
          <a:lstStyle/>
          <a:p>
            <a:r>
              <a:rPr lang="en-GB" dirty="0"/>
              <a:t>Serious Violence and risk factors</a:t>
            </a:r>
          </a:p>
        </p:txBody>
      </p:sp>
      <p:sp>
        <p:nvSpPr>
          <p:cNvPr id="6" name="Slide Number Placeholder 5">
            <a:extLst>
              <a:ext uri="{FF2B5EF4-FFF2-40B4-BE49-F238E27FC236}">
                <a16:creationId xmlns:a16="http://schemas.microsoft.com/office/drawing/2014/main" id="{3508B1D8-2447-471C-84CE-4141E4FD32F3}"/>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89</a:t>
            </a:fld>
            <a:endParaRPr lang="en-US" dirty="0"/>
          </a:p>
        </p:txBody>
      </p:sp>
      <p:sp>
        <p:nvSpPr>
          <p:cNvPr id="7" name="Footer Placeholder 6">
            <a:extLst>
              <a:ext uri="{FF2B5EF4-FFF2-40B4-BE49-F238E27FC236}">
                <a16:creationId xmlns:a16="http://schemas.microsoft.com/office/drawing/2014/main" id="{F11DD950-0651-42FF-BCCE-421CE2036ED3}"/>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sp>
        <p:nvSpPr>
          <p:cNvPr id="8" name="Content Placeholder 2">
            <a:extLst>
              <a:ext uri="{FF2B5EF4-FFF2-40B4-BE49-F238E27FC236}">
                <a16:creationId xmlns:a16="http://schemas.microsoft.com/office/drawing/2014/main" id="{37550478-82D7-4EC1-90AE-27C2FB0107A9}"/>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rgbClr val="0070C0"/>
                </a:solidFill>
                <a:hlinkClick r:id="rId16" action="ppaction://hlinksldjump">
                  <a:extLst>
                    <a:ext uri="{A12FA001-AC4F-418D-AE19-62706E023703}">
                      <ahyp:hlinkClr xmlns:ahyp="http://schemas.microsoft.com/office/drawing/2018/hyperlinkcolor" val="tx"/>
                    </a:ext>
                  </a:extLst>
                </a:hlinkClick>
              </a:rPr>
              <a:t>Part 2: Serious Violence</a:t>
            </a:r>
            <a:endParaRPr lang="en-GB" dirty="0">
              <a:solidFill>
                <a:srgbClr val="0070C0"/>
              </a:solidFill>
            </a:endParaRPr>
          </a:p>
          <a:p>
            <a:pPr>
              <a:lnSpc>
                <a:spcPts val="2200"/>
              </a:lnSpc>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704925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7EE34-5D07-4F49-ABA8-CC15D343CDE0}"/>
              </a:ext>
            </a:extLst>
          </p:cNvPr>
          <p:cNvSpPr>
            <a:spLocks noGrp="1"/>
          </p:cNvSpPr>
          <p:nvPr>
            <p:ph type="title"/>
          </p:nvPr>
        </p:nvSpPr>
        <p:spPr/>
        <p:txBody>
          <a:bodyPr/>
          <a:lstStyle/>
          <a:p>
            <a:r>
              <a:rPr lang="en-GB" dirty="0"/>
              <a:t>Trends in crime and community safety</a:t>
            </a:r>
          </a:p>
        </p:txBody>
      </p:sp>
      <p:sp>
        <p:nvSpPr>
          <p:cNvPr id="3" name="Slide Number Placeholder 2">
            <a:extLst>
              <a:ext uri="{FF2B5EF4-FFF2-40B4-BE49-F238E27FC236}">
                <a16:creationId xmlns:a16="http://schemas.microsoft.com/office/drawing/2014/main" id="{587A6146-F30A-4F0F-A589-C522500A0605}"/>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9</a:t>
            </a:fld>
            <a:endParaRPr lang="en-US" dirty="0"/>
          </a:p>
        </p:txBody>
      </p:sp>
      <p:sp>
        <p:nvSpPr>
          <p:cNvPr id="4" name="Footer Placeholder 3">
            <a:extLst>
              <a:ext uri="{FF2B5EF4-FFF2-40B4-BE49-F238E27FC236}">
                <a16:creationId xmlns:a16="http://schemas.microsoft.com/office/drawing/2014/main" id="{D11D0302-11A5-4C36-BA27-3D301798C01F}"/>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5" name="Title 4">
            <a:extLst>
              <a:ext uri="{FF2B5EF4-FFF2-40B4-BE49-F238E27FC236}">
                <a16:creationId xmlns:a16="http://schemas.microsoft.com/office/drawing/2014/main" id="{F882551B-610F-4D17-94EE-6E4245FC24A7}"/>
              </a:ext>
            </a:extLst>
          </p:cNvPr>
          <p:cNvSpPr txBox="1">
            <a:spLocks/>
          </p:cNvSpPr>
          <p:nvPr/>
        </p:nvSpPr>
        <p:spPr>
          <a:xfrm>
            <a:off x="117763" y="911447"/>
            <a:ext cx="3204000" cy="54720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0" kern="1200" spc="-100" baseline="0">
                <a:solidFill>
                  <a:schemeClr val="tx1">
                    <a:lumMod val="65000"/>
                    <a:lumOff val="35000"/>
                  </a:schemeClr>
                </a:solidFill>
                <a:latin typeface="Trebuchet MS" panose="020B0603020202020204" pitchFamily="34" charset="0"/>
                <a:ea typeface="+mj-ea"/>
                <a:cs typeface="+mj-cs"/>
              </a:defRPr>
            </a:lvl1pPr>
          </a:lstStyle>
          <a:p>
            <a:pPr>
              <a:lnSpc>
                <a:spcPts val="2000"/>
              </a:lnSpc>
            </a:pPr>
            <a:endParaRPr lang="en-GB" sz="1400" u="sng" spc="-60" dirty="0">
              <a:solidFill>
                <a:schemeClr val="tx1">
                  <a:lumMod val="50000"/>
                  <a:lumOff val="50000"/>
                </a:schemeClr>
              </a:solidFill>
              <a:uFill>
                <a:solidFill>
                  <a:schemeClr val="bg2"/>
                </a:solidFill>
              </a:uFill>
            </a:endParaRPr>
          </a:p>
        </p:txBody>
      </p:sp>
      <p:pic>
        <p:nvPicPr>
          <p:cNvPr id="6" name="Picture 5">
            <a:extLst>
              <a:ext uri="{FF2B5EF4-FFF2-40B4-BE49-F238E27FC236}">
                <a16:creationId xmlns:a16="http://schemas.microsoft.com/office/drawing/2014/main" id="{CAEDD1CE-987A-4C9D-BE19-127EC8727B7F}"/>
              </a:ext>
            </a:extLst>
          </p:cNvPr>
          <p:cNvPicPr>
            <a:picLocks noChangeAspect="1"/>
          </p:cNvPicPr>
          <p:nvPr/>
        </p:nvPicPr>
        <p:blipFill>
          <a:blip r:embed="rId2"/>
          <a:stretch>
            <a:fillRect/>
          </a:stretch>
        </p:blipFill>
        <p:spPr>
          <a:xfrm>
            <a:off x="6887625" y="4587026"/>
            <a:ext cx="2174505" cy="1270849"/>
          </a:xfrm>
          <a:prstGeom prst="rect">
            <a:avLst/>
          </a:prstGeom>
        </p:spPr>
      </p:pic>
      <p:pic>
        <p:nvPicPr>
          <p:cNvPr id="7" name="Picture 6">
            <a:extLst>
              <a:ext uri="{FF2B5EF4-FFF2-40B4-BE49-F238E27FC236}">
                <a16:creationId xmlns:a16="http://schemas.microsoft.com/office/drawing/2014/main" id="{9A15B4CC-ED88-4FEF-AB7E-2C9439C20D16}"/>
              </a:ext>
            </a:extLst>
          </p:cNvPr>
          <p:cNvPicPr>
            <a:picLocks noChangeAspect="1"/>
          </p:cNvPicPr>
          <p:nvPr/>
        </p:nvPicPr>
        <p:blipFill>
          <a:blip r:embed="rId3"/>
          <a:stretch>
            <a:fillRect/>
          </a:stretch>
        </p:blipFill>
        <p:spPr>
          <a:xfrm>
            <a:off x="9468486" y="4471464"/>
            <a:ext cx="2174505" cy="1556562"/>
          </a:xfrm>
          <a:prstGeom prst="rect">
            <a:avLst/>
          </a:prstGeom>
        </p:spPr>
      </p:pic>
    </p:spTree>
    <p:extLst>
      <p:ext uri="{BB962C8B-B14F-4D97-AF65-F5344CB8AC3E}">
        <p14:creationId xmlns:p14="http://schemas.microsoft.com/office/powerpoint/2010/main" val="22091328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1BF6EA-E840-4F40-892F-60A4BA933434}"/>
              </a:ext>
            </a:extLst>
          </p:cNvPr>
          <p:cNvSpPr>
            <a:spLocks noGrp="1"/>
          </p:cNvSpPr>
          <p:nvPr>
            <p:ph idx="1"/>
          </p:nvPr>
        </p:nvSpPr>
        <p:spPr/>
        <p:txBody>
          <a:bodyPr/>
          <a:lstStyle/>
          <a:p>
            <a:r>
              <a:rPr lang="en-GB" dirty="0"/>
              <a:t>According to the Thames Valley VRU, risk factors for serious violence increase if the individual has a drugs marker or had previously been a suspect in a drugs possession offence.</a:t>
            </a:r>
          </a:p>
          <a:p>
            <a:r>
              <a:rPr lang="en-GB" dirty="0"/>
              <a:t>Over 40% of suspects in serious violence during 2021 in Oxford and Vale of White Horse had a drugs marker or a drug possession offence.</a:t>
            </a:r>
          </a:p>
        </p:txBody>
      </p:sp>
      <p:sp>
        <p:nvSpPr>
          <p:cNvPr id="5" name="Title 4">
            <a:extLst>
              <a:ext uri="{FF2B5EF4-FFF2-40B4-BE49-F238E27FC236}">
                <a16:creationId xmlns:a16="http://schemas.microsoft.com/office/drawing/2014/main" id="{985AFC9A-C8D6-4BBF-B2E1-A45EEE382C87}"/>
              </a:ext>
            </a:extLst>
          </p:cNvPr>
          <p:cNvSpPr>
            <a:spLocks noGrp="1"/>
          </p:cNvSpPr>
          <p:nvPr>
            <p:ph type="title"/>
          </p:nvPr>
        </p:nvSpPr>
        <p:spPr/>
        <p:txBody>
          <a:bodyPr>
            <a:normAutofit/>
          </a:bodyPr>
          <a:lstStyle/>
          <a:p>
            <a:r>
              <a:rPr lang="en-GB" b="1" dirty="0"/>
              <a:t>Risk Factors - substance use</a:t>
            </a:r>
            <a:endParaRPr lang="en-GB" dirty="0"/>
          </a:p>
        </p:txBody>
      </p:sp>
      <p:pic>
        <p:nvPicPr>
          <p:cNvPr id="7" name="Picture 6">
            <a:extLst>
              <a:ext uri="{FF2B5EF4-FFF2-40B4-BE49-F238E27FC236}">
                <a16:creationId xmlns:a16="http://schemas.microsoft.com/office/drawing/2014/main" id="{630F715E-5EAA-4C67-9EB4-3B38FB4B84ED}"/>
              </a:ext>
            </a:extLst>
          </p:cNvPr>
          <p:cNvPicPr>
            <a:picLocks noChangeAspect="1"/>
          </p:cNvPicPr>
          <p:nvPr/>
        </p:nvPicPr>
        <p:blipFill rotWithShape="1">
          <a:blip r:embed="rId2"/>
          <a:srcRect l="2481" t="2134" r="2801" b="5095"/>
          <a:stretch/>
        </p:blipFill>
        <p:spPr>
          <a:xfrm>
            <a:off x="6090407" y="2793534"/>
            <a:ext cx="4462943" cy="2793534"/>
          </a:xfrm>
          <a:prstGeom prst="rect">
            <a:avLst/>
          </a:prstGeom>
          <a:ln w="28575">
            <a:noFill/>
          </a:ln>
        </p:spPr>
      </p:pic>
      <p:sp>
        <p:nvSpPr>
          <p:cNvPr id="6" name="Rectangle 5">
            <a:extLst>
              <a:ext uri="{FF2B5EF4-FFF2-40B4-BE49-F238E27FC236}">
                <a16:creationId xmlns:a16="http://schemas.microsoft.com/office/drawing/2014/main" id="{F5684078-A947-48A6-BF0B-A09C8BB7DF67}"/>
              </a:ext>
            </a:extLst>
          </p:cNvPr>
          <p:cNvSpPr/>
          <p:nvPr/>
        </p:nvSpPr>
        <p:spPr>
          <a:xfrm>
            <a:off x="6316910" y="3439486"/>
            <a:ext cx="1350628" cy="3439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3">
            <a:extLst>
              <a:ext uri="{FF2B5EF4-FFF2-40B4-BE49-F238E27FC236}">
                <a16:creationId xmlns:a16="http://schemas.microsoft.com/office/drawing/2014/main" id="{67CB49FE-BEE7-44B1-ADFD-ED7C3A85754F}"/>
              </a:ext>
            </a:extLst>
          </p:cNvPr>
          <p:cNvSpPr txBox="1">
            <a:spLocks/>
          </p:cNvSpPr>
          <p:nvPr/>
        </p:nvSpPr>
        <p:spPr>
          <a:xfrm>
            <a:off x="3699164" y="6066524"/>
            <a:ext cx="7873510" cy="332992"/>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hlinkClick r:id="rId3"/>
              </a:rPr>
              <a:t>Strategic needs assessment - Thames Valley Violence Reduction Unit (tvvru.co.uk)</a:t>
            </a:r>
            <a:endParaRPr lang="en-GB" dirty="0"/>
          </a:p>
        </p:txBody>
      </p:sp>
      <p:sp>
        <p:nvSpPr>
          <p:cNvPr id="9" name="Content Placeholder 2">
            <a:extLst>
              <a:ext uri="{FF2B5EF4-FFF2-40B4-BE49-F238E27FC236}">
                <a16:creationId xmlns:a16="http://schemas.microsoft.com/office/drawing/2014/main" id="{9AE08465-E29D-42E3-B0AA-F1291F9CD3B4}"/>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rgbClr val="0070C0"/>
                </a:solidFill>
                <a:hlinkClick r:id="rId16" action="ppaction://hlinksldjump">
                  <a:extLst>
                    <a:ext uri="{A12FA001-AC4F-418D-AE19-62706E023703}">
                      <ahyp:hlinkClr xmlns:ahyp="http://schemas.microsoft.com/office/drawing/2018/hyperlinkcolor" val="tx"/>
                    </a:ext>
                  </a:extLst>
                </a:hlinkClick>
              </a:rPr>
              <a:t>Part 2: Serious Violence</a:t>
            </a:r>
            <a:endParaRPr lang="en-GB" dirty="0">
              <a:solidFill>
                <a:srgbClr val="0070C0"/>
              </a:solidFill>
            </a:endParaRPr>
          </a:p>
          <a:p>
            <a:pPr>
              <a:lnSpc>
                <a:spcPts val="2200"/>
              </a:lnSpc>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9375163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F3B7AD-FA21-4D25-A95E-D6426AA3FC65}"/>
              </a:ext>
            </a:extLst>
          </p:cNvPr>
          <p:cNvSpPr>
            <a:spLocks noGrp="1"/>
          </p:cNvSpPr>
          <p:nvPr>
            <p:ph idx="1"/>
          </p:nvPr>
        </p:nvSpPr>
        <p:spPr>
          <a:xfrm>
            <a:off x="3699164" y="1272291"/>
            <a:ext cx="7873510" cy="1263259"/>
          </a:xfrm>
        </p:spPr>
        <p:txBody>
          <a:bodyPr/>
          <a:lstStyle/>
          <a:p>
            <a:r>
              <a:rPr lang="en-GB" dirty="0"/>
              <a:t>If the individual had been a suspect in an Anti-Social Behaviour incident or recorded as a suspect in an offence (six offence categories), the risk of serious violence increases.</a:t>
            </a:r>
          </a:p>
          <a:p>
            <a:r>
              <a:rPr lang="en-GB" dirty="0"/>
              <a:t>In the Vale of White Horse, nearly 50% of all suspects in serious violence during 2021 had previously been a suspect in a violence with injury offence.</a:t>
            </a:r>
          </a:p>
        </p:txBody>
      </p:sp>
      <p:sp>
        <p:nvSpPr>
          <p:cNvPr id="5" name="Title 4">
            <a:extLst>
              <a:ext uri="{FF2B5EF4-FFF2-40B4-BE49-F238E27FC236}">
                <a16:creationId xmlns:a16="http://schemas.microsoft.com/office/drawing/2014/main" id="{CA846CAE-7382-43BD-997C-A358907A27E2}"/>
              </a:ext>
            </a:extLst>
          </p:cNvPr>
          <p:cNvSpPr>
            <a:spLocks noGrp="1"/>
          </p:cNvSpPr>
          <p:nvPr>
            <p:ph type="title"/>
          </p:nvPr>
        </p:nvSpPr>
        <p:spPr/>
        <p:txBody>
          <a:bodyPr>
            <a:normAutofit/>
          </a:bodyPr>
          <a:lstStyle/>
          <a:p>
            <a:r>
              <a:rPr lang="en-GB" dirty="0"/>
              <a:t>Risk Factors – previously committed offences and ASB</a:t>
            </a:r>
          </a:p>
        </p:txBody>
      </p:sp>
      <p:pic>
        <p:nvPicPr>
          <p:cNvPr id="7" name="Picture 6">
            <a:extLst>
              <a:ext uri="{FF2B5EF4-FFF2-40B4-BE49-F238E27FC236}">
                <a16:creationId xmlns:a16="http://schemas.microsoft.com/office/drawing/2014/main" id="{DD85E99A-DC07-4F2D-9706-14F19306A1CB}"/>
              </a:ext>
            </a:extLst>
          </p:cNvPr>
          <p:cNvPicPr>
            <a:picLocks noChangeAspect="1"/>
          </p:cNvPicPr>
          <p:nvPr/>
        </p:nvPicPr>
        <p:blipFill>
          <a:blip r:embed="rId2"/>
          <a:stretch>
            <a:fillRect/>
          </a:stretch>
        </p:blipFill>
        <p:spPr>
          <a:xfrm>
            <a:off x="5269245" y="2535550"/>
            <a:ext cx="4982102" cy="3370389"/>
          </a:xfrm>
          <a:prstGeom prst="rect">
            <a:avLst/>
          </a:prstGeom>
        </p:spPr>
      </p:pic>
      <p:sp>
        <p:nvSpPr>
          <p:cNvPr id="10" name="Rectangle 9">
            <a:extLst>
              <a:ext uri="{FF2B5EF4-FFF2-40B4-BE49-F238E27FC236}">
                <a16:creationId xmlns:a16="http://schemas.microsoft.com/office/drawing/2014/main" id="{007D946B-FD40-488B-86BA-B472AB24F37D}"/>
              </a:ext>
            </a:extLst>
          </p:cNvPr>
          <p:cNvSpPr/>
          <p:nvPr/>
        </p:nvSpPr>
        <p:spPr>
          <a:xfrm>
            <a:off x="5721292" y="3498209"/>
            <a:ext cx="1350628" cy="2181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3">
            <a:extLst>
              <a:ext uri="{FF2B5EF4-FFF2-40B4-BE49-F238E27FC236}">
                <a16:creationId xmlns:a16="http://schemas.microsoft.com/office/drawing/2014/main" id="{BEDC1944-B47D-4226-9668-D277B16EB25D}"/>
              </a:ext>
            </a:extLst>
          </p:cNvPr>
          <p:cNvSpPr txBox="1">
            <a:spLocks/>
          </p:cNvSpPr>
          <p:nvPr/>
        </p:nvSpPr>
        <p:spPr>
          <a:xfrm>
            <a:off x="3699164" y="5969960"/>
            <a:ext cx="7873510" cy="332992"/>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hlinkClick r:id="rId3"/>
              </a:rPr>
              <a:t>Strategic needs assessment - Thames Valley Violence Reduction Unit (tvvru.co.uk)</a:t>
            </a:r>
            <a:endParaRPr lang="en-GB" dirty="0"/>
          </a:p>
        </p:txBody>
      </p:sp>
      <p:sp>
        <p:nvSpPr>
          <p:cNvPr id="9" name="Content Placeholder 2">
            <a:extLst>
              <a:ext uri="{FF2B5EF4-FFF2-40B4-BE49-F238E27FC236}">
                <a16:creationId xmlns:a16="http://schemas.microsoft.com/office/drawing/2014/main" id="{61303AE2-FF42-4C51-BE7D-26DE9244FBAA}"/>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rgbClr val="0070C0"/>
                </a:solidFill>
                <a:hlinkClick r:id="rId16" action="ppaction://hlinksldjump">
                  <a:extLst>
                    <a:ext uri="{A12FA001-AC4F-418D-AE19-62706E023703}">
                      <ahyp:hlinkClr xmlns:ahyp="http://schemas.microsoft.com/office/drawing/2018/hyperlinkcolor" val="tx"/>
                    </a:ext>
                  </a:extLst>
                </a:hlinkClick>
              </a:rPr>
              <a:t>Part 2: Serious Violence</a:t>
            </a:r>
            <a:endParaRPr lang="en-GB" dirty="0">
              <a:solidFill>
                <a:srgbClr val="0070C0"/>
              </a:solidFill>
            </a:endParaRPr>
          </a:p>
          <a:p>
            <a:pPr>
              <a:lnSpc>
                <a:spcPts val="2200"/>
              </a:lnSpc>
            </a:pPr>
            <a:r>
              <a:rPr lang="en-GB" b="0"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4077102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230559-6935-4D99-B893-F4D52590BCFA}"/>
              </a:ext>
            </a:extLst>
          </p:cNvPr>
          <p:cNvSpPr>
            <a:spLocks noGrp="1"/>
          </p:cNvSpPr>
          <p:nvPr>
            <p:ph type="title"/>
          </p:nvPr>
        </p:nvSpPr>
        <p:spPr/>
        <p:txBody>
          <a:bodyPr/>
          <a:lstStyle/>
          <a:p>
            <a:r>
              <a:rPr lang="en-GB"/>
              <a:t>Risk factors - individuals already known within the CSP</a:t>
            </a:r>
            <a:endParaRPr lang="en-GB" dirty="0"/>
          </a:p>
        </p:txBody>
      </p:sp>
      <p:sp>
        <p:nvSpPr>
          <p:cNvPr id="6" name="Slide Number Placeholder 5">
            <a:extLst>
              <a:ext uri="{FF2B5EF4-FFF2-40B4-BE49-F238E27FC236}">
                <a16:creationId xmlns:a16="http://schemas.microsoft.com/office/drawing/2014/main" id="{EC8EBD75-E02F-4E1C-AAB9-B68ABAC8C49B}"/>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92</a:t>
            </a:fld>
            <a:endParaRPr lang="en-US" dirty="0"/>
          </a:p>
        </p:txBody>
      </p:sp>
      <p:sp>
        <p:nvSpPr>
          <p:cNvPr id="7" name="Footer Placeholder 6">
            <a:extLst>
              <a:ext uri="{FF2B5EF4-FFF2-40B4-BE49-F238E27FC236}">
                <a16:creationId xmlns:a16="http://schemas.microsoft.com/office/drawing/2014/main" id="{984549DB-B8AB-4629-99F6-F5D57D768DC5}"/>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pic>
        <p:nvPicPr>
          <p:cNvPr id="9" name="Picture 8">
            <a:extLst>
              <a:ext uri="{FF2B5EF4-FFF2-40B4-BE49-F238E27FC236}">
                <a16:creationId xmlns:a16="http://schemas.microsoft.com/office/drawing/2014/main" id="{B4D16B5C-F829-4B56-B125-1FBD63B8A703}"/>
              </a:ext>
            </a:extLst>
          </p:cNvPr>
          <p:cNvPicPr>
            <a:picLocks noChangeAspect="1"/>
          </p:cNvPicPr>
          <p:nvPr/>
        </p:nvPicPr>
        <p:blipFill>
          <a:blip r:embed="rId2"/>
          <a:stretch>
            <a:fillRect/>
          </a:stretch>
        </p:blipFill>
        <p:spPr>
          <a:xfrm>
            <a:off x="3646456" y="2145020"/>
            <a:ext cx="6787485" cy="838824"/>
          </a:xfrm>
          <a:prstGeom prst="rect">
            <a:avLst/>
          </a:prstGeom>
        </p:spPr>
      </p:pic>
      <p:pic>
        <p:nvPicPr>
          <p:cNvPr id="11" name="Picture 10">
            <a:extLst>
              <a:ext uri="{FF2B5EF4-FFF2-40B4-BE49-F238E27FC236}">
                <a16:creationId xmlns:a16="http://schemas.microsoft.com/office/drawing/2014/main" id="{4CCE4B70-BA6B-4783-A375-78919076259A}"/>
              </a:ext>
            </a:extLst>
          </p:cNvPr>
          <p:cNvPicPr>
            <a:picLocks noChangeAspect="1"/>
          </p:cNvPicPr>
          <p:nvPr/>
        </p:nvPicPr>
        <p:blipFill>
          <a:blip r:embed="rId3"/>
          <a:stretch>
            <a:fillRect/>
          </a:stretch>
        </p:blipFill>
        <p:spPr>
          <a:xfrm>
            <a:off x="6186050" y="2940034"/>
            <a:ext cx="2524125" cy="1485900"/>
          </a:xfrm>
          <a:prstGeom prst="rect">
            <a:avLst/>
          </a:prstGeom>
        </p:spPr>
      </p:pic>
      <p:pic>
        <p:nvPicPr>
          <p:cNvPr id="13" name="Picture 12">
            <a:extLst>
              <a:ext uri="{FF2B5EF4-FFF2-40B4-BE49-F238E27FC236}">
                <a16:creationId xmlns:a16="http://schemas.microsoft.com/office/drawing/2014/main" id="{AE4DADCF-CAF9-4829-BA66-63AA4455203E}"/>
              </a:ext>
            </a:extLst>
          </p:cNvPr>
          <p:cNvPicPr>
            <a:picLocks noChangeAspect="1"/>
          </p:cNvPicPr>
          <p:nvPr/>
        </p:nvPicPr>
        <p:blipFill>
          <a:blip r:embed="rId4"/>
          <a:stretch>
            <a:fillRect/>
          </a:stretch>
        </p:blipFill>
        <p:spPr>
          <a:xfrm>
            <a:off x="3639211" y="2928238"/>
            <a:ext cx="2447925" cy="1543050"/>
          </a:xfrm>
          <a:prstGeom prst="rect">
            <a:avLst/>
          </a:prstGeom>
        </p:spPr>
      </p:pic>
      <p:pic>
        <p:nvPicPr>
          <p:cNvPr id="15" name="Picture 14">
            <a:extLst>
              <a:ext uri="{FF2B5EF4-FFF2-40B4-BE49-F238E27FC236}">
                <a16:creationId xmlns:a16="http://schemas.microsoft.com/office/drawing/2014/main" id="{37220DC7-580B-4AE4-8B8A-510CC1EB989E}"/>
              </a:ext>
            </a:extLst>
          </p:cNvPr>
          <p:cNvPicPr>
            <a:picLocks noChangeAspect="1"/>
          </p:cNvPicPr>
          <p:nvPr/>
        </p:nvPicPr>
        <p:blipFill>
          <a:blip r:embed="rId5"/>
          <a:stretch>
            <a:fillRect/>
          </a:stretch>
        </p:blipFill>
        <p:spPr>
          <a:xfrm>
            <a:off x="3699164" y="4512722"/>
            <a:ext cx="2428875" cy="1543050"/>
          </a:xfrm>
          <a:prstGeom prst="rect">
            <a:avLst/>
          </a:prstGeom>
        </p:spPr>
      </p:pic>
      <p:pic>
        <p:nvPicPr>
          <p:cNvPr id="17" name="Picture 16">
            <a:extLst>
              <a:ext uri="{FF2B5EF4-FFF2-40B4-BE49-F238E27FC236}">
                <a16:creationId xmlns:a16="http://schemas.microsoft.com/office/drawing/2014/main" id="{438B75EE-E1B7-417E-B2B5-452C8FBF5070}"/>
              </a:ext>
            </a:extLst>
          </p:cNvPr>
          <p:cNvPicPr>
            <a:picLocks noChangeAspect="1"/>
          </p:cNvPicPr>
          <p:nvPr/>
        </p:nvPicPr>
        <p:blipFill>
          <a:blip r:embed="rId6"/>
          <a:stretch>
            <a:fillRect/>
          </a:stretch>
        </p:blipFill>
        <p:spPr>
          <a:xfrm>
            <a:off x="6226859" y="4434562"/>
            <a:ext cx="2466975" cy="1638300"/>
          </a:xfrm>
          <a:prstGeom prst="rect">
            <a:avLst/>
          </a:prstGeom>
        </p:spPr>
      </p:pic>
      <p:pic>
        <p:nvPicPr>
          <p:cNvPr id="19" name="Picture 18">
            <a:extLst>
              <a:ext uri="{FF2B5EF4-FFF2-40B4-BE49-F238E27FC236}">
                <a16:creationId xmlns:a16="http://schemas.microsoft.com/office/drawing/2014/main" id="{1342B044-2EEB-47EF-AE46-32C7C6D33AA6}"/>
              </a:ext>
            </a:extLst>
          </p:cNvPr>
          <p:cNvPicPr>
            <a:picLocks noChangeAspect="1"/>
          </p:cNvPicPr>
          <p:nvPr/>
        </p:nvPicPr>
        <p:blipFill>
          <a:blip r:embed="rId7"/>
          <a:stretch>
            <a:fillRect/>
          </a:stretch>
        </p:blipFill>
        <p:spPr>
          <a:xfrm>
            <a:off x="8868155" y="4513692"/>
            <a:ext cx="2447925" cy="1590675"/>
          </a:xfrm>
          <a:prstGeom prst="rect">
            <a:avLst/>
          </a:prstGeom>
        </p:spPr>
      </p:pic>
      <p:sp>
        <p:nvSpPr>
          <p:cNvPr id="20" name="Content Placeholder 3">
            <a:extLst>
              <a:ext uri="{FF2B5EF4-FFF2-40B4-BE49-F238E27FC236}">
                <a16:creationId xmlns:a16="http://schemas.microsoft.com/office/drawing/2014/main" id="{BADA5BF6-72A3-4618-9A25-DF13A6F94EA9}"/>
              </a:ext>
            </a:extLst>
          </p:cNvPr>
          <p:cNvSpPr txBox="1">
            <a:spLocks/>
          </p:cNvSpPr>
          <p:nvPr/>
        </p:nvSpPr>
        <p:spPr>
          <a:xfrm>
            <a:off x="3648075" y="5997671"/>
            <a:ext cx="7873510" cy="332992"/>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2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dirty="0">
                <a:hlinkClick r:id="rId8"/>
              </a:rPr>
              <a:t>Strategic needs assessment - Thames Valley Violence Reduction Unit (tvvru.co.uk)</a:t>
            </a:r>
            <a:endParaRPr lang="en-GB" dirty="0"/>
          </a:p>
        </p:txBody>
      </p:sp>
      <p:sp>
        <p:nvSpPr>
          <p:cNvPr id="2" name="TextBox 1">
            <a:extLst>
              <a:ext uri="{FF2B5EF4-FFF2-40B4-BE49-F238E27FC236}">
                <a16:creationId xmlns:a16="http://schemas.microsoft.com/office/drawing/2014/main" id="{07A57037-7A3C-4610-AC24-969F5D55F06F}"/>
              </a:ext>
            </a:extLst>
          </p:cNvPr>
          <p:cNvSpPr txBox="1"/>
          <p:nvPr/>
        </p:nvSpPr>
        <p:spPr>
          <a:xfrm>
            <a:off x="3588350" y="1205245"/>
            <a:ext cx="8091579" cy="827919"/>
          </a:xfrm>
          <a:prstGeom prst="rect">
            <a:avLst/>
          </a:prstGeom>
          <a:noFill/>
        </p:spPr>
        <p:txBody>
          <a:bodyPr wrap="square" rtlCol="0">
            <a:spAutoFit/>
          </a:bodyPr>
          <a:lstStyle/>
          <a:p>
            <a:pPr marL="285750" indent="-285750">
              <a:lnSpc>
                <a:spcPct val="90000"/>
              </a:lnSpc>
              <a:spcBef>
                <a:spcPts val="1200"/>
              </a:spcBef>
              <a:buClr>
                <a:srgbClr val="2F5597"/>
              </a:buClr>
              <a:buSzPct val="85000"/>
              <a:buFont typeface="Wingdings" panose="05000000000000000000" pitchFamily="2" charset="2"/>
              <a:buChar char="£"/>
            </a:pPr>
            <a:r>
              <a:rPr lang="en-GB" sz="1400" dirty="0">
                <a:solidFill>
                  <a:schemeClr val="tx1">
                    <a:lumMod val="65000"/>
                    <a:lumOff val="35000"/>
                  </a:schemeClr>
                </a:solidFill>
                <a:latin typeface="Trebuchet MS" panose="020B0603020202020204" pitchFamily="34" charset="0"/>
              </a:rPr>
              <a:t>As described earlier, individuals who are already known as a previous suspect, victim or have been flagged to a policing team are at an increased risk of being involved in serious violence.</a:t>
            </a:r>
          </a:p>
          <a:p>
            <a:pPr marL="285750" indent="-285750">
              <a:lnSpc>
                <a:spcPct val="90000"/>
              </a:lnSpc>
              <a:spcBef>
                <a:spcPts val="1200"/>
              </a:spcBef>
              <a:buClr>
                <a:srgbClr val="2F5597"/>
              </a:buClr>
              <a:buSzPct val="85000"/>
              <a:buFont typeface="Wingdings" panose="05000000000000000000" pitchFamily="2" charset="2"/>
              <a:buChar char="£"/>
            </a:pPr>
            <a:r>
              <a:rPr lang="en-GB" sz="1400" dirty="0">
                <a:solidFill>
                  <a:schemeClr val="tx1">
                    <a:lumMod val="65000"/>
                    <a:lumOff val="35000"/>
                  </a:schemeClr>
                </a:solidFill>
                <a:latin typeface="Trebuchet MS" panose="020B0603020202020204" pitchFamily="34" charset="0"/>
              </a:rPr>
              <a:t>Vale of White Horse has seen a greater percentage of suspects who are known to police.</a:t>
            </a:r>
          </a:p>
        </p:txBody>
      </p:sp>
      <p:sp>
        <p:nvSpPr>
          <p:cNvPr id="14" name="Content Placeholder 2">
            <a:extLst>
              <a:ext uri="{FF2B5EF4-FFF2-40B4-BE49-F238E27FC236}">
                <a16:creationId xmlns:a16="http://schemas.microsoft.com/office/drawing/2014/main" id="{EA7787A7-2136-4937-8A1F-8907E6FDFD6B}"/>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8"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20"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rgbClr val="0070C0"/>
                </a:solidFill>
                <a:hlinkClick r:id="rId21" action="ppaction://hlinksldjump">
                  <a:extLst>
                    <a:ext uri="{A12FA001-AC4F-418D-AE19-62706E023703}">
                      <ahyp:hlinkClr xmlns:ahyp="http://schemas.microsoft.com/office/drawing/2018/hyperlinkcolor" val="tx"/>
                    </a:ext>
                  </a:extLst>
                </a:hlinkClick>
              </a:rPr>
              <a:t>Part 2: Serious Violence</a:t>
            </a:r>
            <a:endParaRPr lang="en-GB" dirty="0">
              <a:solidFill>
                <a:srgbClr val="0070C0"/>
              </a:solidFill>
            </a:endParaRPr>
          </a:p>
          <a:p>
            <a:pPr>
              <a:lnSpc>
                <a:spcPts val="2200"/>
              </a:lnSpc>
            </a:pPr>
            <a:r>
              <a:rPr lang="en-GB" b="0" dirty="0">
                <a:solidFill>
                  <a:schemeClr val="bg1">
                    <a:lumMod val="50000"/>
                  </a:schemeClr>
                </a:solidFill>
                <a:hlinkClick r:id="rId22"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23"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13117286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79106A-0C93-45DA-9576-5AE9A07CA92D}"/>
              </a:ext>
            </a:extLst>
          </p:cNvPr>
          <p:cNvSpPr>
            <a:spLocks noGrp="1"/>
          </p:cNvSpPr>
          <p:nvPr>
            <p:ph idx="1"/>
          </p:nvPr>
        </p:nvSpPr>
        <p:spPr>
          <a:xfrm>
            <a:off x="3699165" y="1541416"/>
            <a:ext cx="3553892" cy="1887584"/>
          </a:xfrm>
        </p:spPr>
        <p:txBody>
          <a:bodyPr/>
          <a:lstStyle/>
          <a:p>
            <a:r>
              <a:rPr lang="en-GB" dirty="0"/>
              <a:t>Analysis by the Thames Valley Violence Reduction Unit has highlighted areas of Thames Valley with multiple homicides in the past eleven years including parts of Oxford outside Abingdon</a:t>
            </a:r>
          </a:p>
          <a:p>
            <a:r>
              <a:rPr lang="en-GB" dirty="0"/>
              <a:t>Knives and blades are increasingly commonly used in homicides.</a:t>
            </a:r>
          </a:p>
        </p:txBody>
      </p:sp>
      <p:sp>
        <p:nvSpPr>
          <p:cNvPr id="4" name="Content Placeholder 3">
            <a:extLst>
              <a:ext uri="{FF2B5EF4-FFF2-40B4-BE49-F238E27FC236}">
                <a16:creationId xmlns:a16="http://schemas.microsoft.com/office/drawing/2014/main" id="{D2F13DE9-1E35-4C49-AA14-7E4584261949}"/>
              </a:ext>
            </a:extLst>
          </p:cNvPr>
          <p:cNvSpPr>
            <a:spLocks noGrp="1"/>
          </p:cNvSpPr>
          <p:nvPr>
            <p:ph idx="14"/>
          </p:nvPr>
        </p:nvSpPr>
        <p:spPr/>
        <p:txBody>
          <a:bodyPr/>
          <a:lstStyle/>
          <a:p>
            <a:r>
              <a:rPr lang="en-GB" dirty="0">
                <a:hlinkClick r:id="rId2"/>
              </a:rPr>
              <a:t>In focus: Homicide across the decade - Thames Valley Violence Reduction Unit (tvvru.co.uk)</a:t>
            </a:r>
            <a:endParaRPr lang="en-GB" dirty="0"/>
          </a:p>
        </p:txBody>
      </p:sp>
      <p:sp>
        <p:nvSpPr>
          <p:cNvPr id="5" name="Title 4">
            <a:extLst>
              <a:ext uri="{FF2B5EF4-FFF2-40B4-BE49-F238E27FC236}">
                <a16:creationId xmlns:a16="http://schemas.microsoft.com/office/drawing/2014/main" id="{E804DD96-4DD7-45FB-8F5F-175BF1ABF5A4}"/>
              </a:ext>
            </a:extLst>
          </p:cNvPr>
          <p:cNvSpPr>
            <a:spLocks noGrp="1"/>
          </p:cNvSpPr>
          <p:nvPr>
            <p:ph type="title"/>
          </p:nvPr>
        </p:nvSpPr>
        <p:spPr>
          <a:xfrm>
            <a:off x="3699164" y="871702"/>
            <a:ext cx="3777961" cy="400589"/>
          </a:xfrm>
        </p:spPr>
        <p:txBody>
          <a:bodyPr/>
          <a:lstStyle/>
          <a:p>
            <a:r>
              <a:rPr lang="en-GB" dirty="0"/>
              <a:t>Homicides increasingly involve a knife/blade</a:t>
            </a:r>
          </a:p>
        </p:txBody>
      </p:sp>
      <p:sp>
        <p:nvSpPr>
          <p:cNvPr id="6" name="Slide Number Placeholder 5">
            <a:extLst>
              <a:ext uri="{FF2B5EF4-FFF2-40B4-BE49-F238E27FC236}">
                <a16:creationId xmlns:a16="http://schemas.microsoft.com/office/drawing/2014/main" id="{39035AEA-976E-4B63-8AFF-9E83CCC811A9}"/>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93</a:t>
            </a:fld>
            <a:endParaRPr lang="en-US" dirty="0"/>
          </a:p>
        </p:txBody>
      </p:sp>
      <p:sp>
        <p:nvSpPr>
          <p:cNvPr id="7" name="Footer Placeholder 6">
            <a:extLst>
              <a:ext uri="{FF2B5EF4-FFF2-40B4-BE49-F238E27FC236}">
                <a16:creationId xmlns:a16="http://schemas.microsoft.com/office/drawing/2014/main" id="{33DD918C-AAC0-43A8-92B1-C9816B10B067}"/>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pic>
        <p:nvPicPr>
          <p:cNvPr id="9" name="Picture 8">
            <a:extLst>
              <a:ext uri="{FF2B5EF4-FFF2-40B4-BE49-F238E27FC236}">
                <a16:creationId xmlns:a16="http://schemas.microsoft.com/office/drawing/2014/main" id="{9B1D29BA-669B-4EF8-A35D-C6B172067533}"/>
              </a:ext>
            </a:extLst>
          </p:cNvPr>
          <p:cNvPicPr>
            <a:picLocks noChangeAspect="1"/>
          </p:cNvPicPr>
          <p:nvPr/>
        </p:nvPicPr>
        <p:blipFill>
          <a:blip r:embed="rId3"/>
          <a:stretch>
            <a:fillRect/>
          </a:stretch>
        </p:blipFill>
        <p:spPr>
          <a:xfrm>
            <a:off x="7794713" y="1264329"/>
            <a:ext cx="3803861" cy="4123385"/>
          </a:xfrm>
          <a:prstGeom prst="rect">
            <a:avLst/>
          </a:prstGeom>
        </p:spPr>
      </p:pic>
      <p:pic>
        <p:nvPicPr>
          <p:cNvPr id="11" name="Picture 10">
            <a:extLst>
              <a:ext uri="{FF2B5EF4-FFF2-40B4-BE49-F238E27FC236}">
                <a16:creationId xmlns:a16="http://schemas.microsoft.com/office/drawing/2014/main" id="{7A2616CA-604E-4A23-9361-D78D168986B8}"/>
              </a:ext>
            </a:extLst>
          </p:cNvPr>
          <p:cNvPicPr>
            <a:picLocks noChangeAspect="1"/>
          </p:cNvPicPr>
          <p:nvPr/>
        </p:nvPicPr>
        <p:blipFill>
          <a:blip r:embed="rId4"/>
          <a:stretch>
            <a:fillRect/>
          </a:stretch>
        </p:blipFill>
        <p:spPr>
          <a:xfrm>
            <a:off x="11075748" y="2019544"/>
            <a:ext cx="647700" cy="1123950"/>
          </a:xfrm>
          <a:prstGeom prst="rect">
            <a:avLst/>
          </a:prstGeom>
        </p:spPr>
      </p:pic>
      <p:sp>
        <p:nvSpPr>
          <p:cNvPr id="12" name="Title 4">
            <a:extLst>
              <a:ext uri="{FF2B5EF4-FFF2-40B4-BE49-F238E27FC236}">
                <a16:creationId xmlns:a16="http://schemas.microsoft.com/office/drawing/2014/main" id="{9C1D8958-CF2A-4C5F-AAE8-A5FE00A458D9}"/>
              </a:ext>
            </a:extLst>
          </p:cNvPr>
          <p:cNvSpPr txBox="1">
            <a:spLocks/>
          </p:cNvSpPr>
          <p:nvPr/>
        </p:nvSpPr>
        <p:spPr>
          <a:xfrm>
            <a:off x="7744506" y="939109"/>
            <a:ext cx="3365162" cy="400589"/>
          </a:xfrm>
          <a:prstGeom prst="rect">
            <a:avLst/>
          </a:prstGeom>
        </p:spPr>
        <p:txBody>
          <a:bodyPr vert="horz" lIns="91440" tIns="45720" rIns="91440" bIns="45720" rtlCol="0" anchor="t" anchorCtr="0">
            <a:noAutofit/>
          </a:bodyPr>
          <a:lstStyle>
            <a:lvl1pPr algn="l" defTabSz="914400" rtl="0" eaLnBrk="1" latinLnBrk="0" hangingPunct="1">
              <a:lnSpc>
                <a:spcPts val="2000"/>
              </a:lnSpc>
              <a:spcBef>
                <a:spcPct val="0"/>
              </a:spcBef>
              <a:buNone/>
              <a:defRPr sz="1600" b="1" u="none" kern="1200" spc="0" baseline="0">
                <a:solidFill>
                  <a:srgbClr val="2F5597"/>
                </a:solidFill>
                <a:uFill>
                  <a:solidFill>
                    <a:schemeClr val="tx1">
                      <a:lumMod val="65000"/>
                      <a:lumOff val="35000"/>
                    </a:schemeClr>
                  </a:solidFill>
                </a:uFill>
                <a:latin typeface="Trebuchet MS" panose="020B0603020202020204" pitchFamily="34" charset="0"/>
                <a:ea typeface="+mj-ea"/>
                <a:cs typeface="+mj-cs"/>
              </a:defRPr>
            </a:lvl1pPr>
          </a:lstStyle>
          <a:p>
            <a:r>
              <a:rPr lang="en-GB" dirty="0"/>
              <a:t>Count of homicides by MSOA</a:t>
            </a:r>
          </a:p>
        </p:txBody>
      </p:sp>
      <p:sp>
        <p:nvSpPr>
          <p:cNvPr id="13" name="TextBox 12">
            <a:extLst>
              <a:ext uri="{FF2B5EF4-FFF2-40B4-BE49-F238E27FC236}">
                <a16:creationId xmlns:a16="http://schemas.microsoft.com/office/drawing/2014/main" id="{7D3403B6-AA5B-404D-870C-94017EBD1695}"/>
              </a:ext>
            </a:extLst>
          </p:cNvPr>
          <p:cNvSpPr txBox="1"/>
          <p:nvPr/>
        </p:nvSpPr>
        <p:spPr>
          <a:xfrm>
            <a:off x="7744506" y="5455121"/>
            <a:ext cx="3803861" cy="400110"/>
          </a:xfrm>
          <a:prstGeom prst="rect">
            <a:avLst/>
          </a:prstGeom>
          <a:noFill/>
        </p:spPr>
        <p:txBody>
          <a:bodyPr wrap="square" rtlCol="0">
            <a:spAutoFit/>
          </a:bodyPr>
          <a:lstStyle/>
          <a:p>
            <a:r>
              <a:rPr lang="en-GB" sz="1000" dirty="0"/>
              <a:t>Map includes homicides with confirmed location, 160 homicides in past eleven years are included on the map</a:t>
            </a:r>
          </a:p>
        </p:txBody>
      </p:sp>
      <p:pic>
        <p:nvPicPr>
          <p:cNvPr id="15" name="Picture 14">
            <a:extLst>
              <a:ext uri="{FF2B5EF4-FFF2-40B4-BE49-F238E27FC236}">
                <a16:creationId xmlns:a16="http://schemas.microsoft.com/office/drawing/2014/main" id="{EF80CB5D-67BF-495F-A549-37A259140F1E}"/>
              </a:ext>
            </a:extLst>
          </p:cNvPr>
          <p:cNvPicPr>
            <a:picLocks noChangeAspect="1"/>
          </p:cNvPicPr>
          <p:nvPr/>
        </p:nvPicPr>
        <p:blipFill rotWithShape="1">
          <a:blip r:embed="rId5"/>
          <a:srcRect t="9157"/>
          <a:stretch/>
        </p:blipFill>
        <p:spPr>
          <a:xfrm>
            <a:off x="3576637" y="3579223"/>
            <a:ext cx="3900488" cy="2418448"/>
          </a:xfrm>
          <a:prstGeom prst="rect">
            <a:avLst/>
          </a:prstGeom>
        </p:spPr>
      </p:pic>
      <p:sp>
        <p:nvSpPr>
          <p:cNvPr id="14" name="Content Placeholder 2">
            <a:extLst>
              <a:ext uri="{FF2B5EF4-FFF2-40B4-BE49-F238E27FC236}">
                <a16:creationId xmlns:a16="http://schemas.microsoft.com/office/drawing/2014/main" id="{B425A9D2-2A77-42BC-B94A-BB2504AD4DAB}"/>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rgbClr val="0070C0"/>
                </a:solidFill>
                <a:hlinkClick r:id="rId18" action="ppaction://hlinksldjump">
                  <a:extLst>
                    <a:ext uri="{A12FA001-AC4F-418D-AE19-62706E023703}">
                      <ahyp:hlinkClr xmlns:ahyp="http://schemas.microsoft.com/office/drawing/2018/hyperlinkcolor" val="tx"/>
                    </a:ext>
                  </a:extLst>
                </a:hlinkClick>
              </a:rPr>
              <a:t>Part 2: Serious Violence</a:t>
            </a:r>
            <a:endParaRPr lang="en-GB" dirty="0">
              <a:solidFill>
                <a:srgbClr val="0070C0"/>
              </a:solidFill>
            </a:endParaRPr>
          </a:p>
          <a:p>
            <a:pPr>
              <a:lnSpc>
                <a:spcPts val="2200"/>
              </a:lnSpc>
            </a:pPr>
            <a:r>
              <a:rPr lang="en-GB" b="0"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Risk assessment - PESTELO</a:t>
            </a:r>
            <a:endParaRPr lang="en-GB" b="0" dirty="0">
              <a:solidFill>
                <a:schemeClr val="bg1">
                  <a:lumMod val="50000"/>
                </a:schemeClr>
              </a:solidFill>
            </a:endParaRPr>
          </a:p>
          <a:p>
            <a:pPr>
              <a:lnSpc>
                <a:spcPts val="2200"/>
              </a:lnSpc>
              <a:spcBef>
                <a:spcPts val="0"/>
              </a:spcBef>
            </a:pPr>
            <a:r>
              <a:rPr lang="en-GB" b="0" dirty="0">
                <a:solidFill>
                  <a:schemeClr val="bg1">
                    <a:lumMod val="50000"/>
                  </a:schemeClr>
                </a:solidFill>
                <a:hlinkClick r:id="rId20"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10544905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8AF3-C840-4756-8499-94538268F906}"/>
              </a:ext>
            </a:extLst>
          </p:cNvPr>
          <p:cNvSpPr>
            <a:spLocks noGrp="1"/>
          </p:cNvSpPr>
          <p:nvPr>
            <p:ph type="title"/>
          </p:nvPr>
        </p:nvSpPr>
        <p:spPr/>
        <p:txBody>
          <a:bodyPr/>
          <a:lstStyle/>
          <a:p>
            <a:r>
              <a:rPr lang="en-GB" dirty="0"/>
              <a:t>Risk assessment - PESTELO</a:t>
            </a:r>
          </a:p>
        </p:txBody>
      </p:sp>
      <p:sp>
        <p:nvSpPr>
          <p:cNvPr id="3" name="Slide Number Placeholder 2">
            <a:extLst>
              <a:ext uri="{FF2B5EF4-FFF2-40B4-BE49-F238E27FC236}">
                <a16:creationId xmlns:a16="http://schemas.microsoft.com/office/drawing/2014/main" id="{58335CA8-90F5-4848-A7B8-0D36CE470992}"/>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94</a:t>
            </a:fld>
            <a:endParaRPr lang="en-US" dirty="0"/>
          </a:p>
        </p:txBody>
      </p:sp>
      <p:sp>
        <p:nvSpPr>
          <p:cNvPr id="4" name="Footer Placeholder 3">
            <a:extLst>
              <a:ext uri="{FF2B5EF4-FFF2-40B4-BE49-F238E27FC236}">
                <a16:creationId xmlns:a16="http://schemas.microsoft.com/office/drawing/2014/main" id="{78DEF12E-C628-4B69-89CB-9B6971A47B01}"/>
              </a:ext>
            </a:extLst>
          </p:cNvPr>
          <p:cNvSpPr>
            <a:spLocks noGrp="1"/>
          </p:cNvSpPr>
          <p:nvPr>
            <p:ph type="ftr" sz="quarter" idx="3"/>
          </p:nvPr>
        </p:nvSpPr>
        <p:spPr/>
        <p:txBody>
          <a:bodyPr/>
          <a:lstStyle/>
          <a:p>
            <a:pPr defTabSz="457200">
              <a:defRPr/>
            </a:pPr>
            <a:r>
              <a:rPr lang="en-US" dirty="0">
                <a:solidFill>
                  <a:prstClr val="white"/>
                </a:solidFill>
              </a:rPr>
              <a:t>Oxfordshire Strategic Intelligence Assessment 2022</a:t>
            </a:r>
          </a:p>
        </p:txBody>
      </p:sp>
      <p:sp>
        <p:nvSpPr>
          <p:cNvPr id="5" name="Title 4">
            <a:extLst>
              <a:ext uri="{FF2B5EF4-FFF2-40B4-BE49-F238E27FC236}">
                <a16:creationId xmlns:a16="http://schemas.microsoft.com/office/drawing/2014/main" id="{ABA7501B-E014-4E8E-91DB-624C1270A9A7}"/>
              </a:ext>
            </a:extLst>
          </p:cNvPr>
          <p:cNvSpPr txBox="1">
            <a:spLocks/>
          </p:cNvSpPr>
          <p:nvPr/>
        </p:nvSpPr>
        <p:spPr>
          <a:xfrm>
            <a:off x="117763" y="911447"/>
            <a:ext cx="3204000" cy="54720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0" kern="1200" spc="-100" baseline="0">
                <a:solidFill>
                  <a:schemeClr val="tx1">
                    <a:lumMod val="65000"/>
                    <a:lumOff val="35000"/>
                  </a:schemeClr>
                </a:solidFill>
                <a:latin typeface="Trebuchet MS" panose="020B0603020202020204" pitchFamily="34" charset="0"/>
                <a:ea typeface="+mj-ea"/>
                <a:cs typeface="+mj-cs"/>
              </a:defRPr>
            </a:lvl1pPr>
          </a:lstStyle>
          <a:p>
            <a:pPr>
              <a:lnSpc>
                <a:spcPts val="2400"/>
              </a:lnSpc>
            </a:pPr>
            <a:endParaRPr lang="en-GB" sz="1400" u="sng" spc="-60" dirty="0">
              <a:solidFill>
                <a:schemeClr val="tx1">
                  <a:lumMod val="50000"/>
                  <a:lumOff val="50000"/>
                </a:schemeClr>
              </a:solidFill>
              <a:uFill>
                <a:solidFill>
                  <a:schemeClr val="bg2"/>
                </a:solidFill>
              </a:uFill>
            </a:endParaRPr>
          </a:p>
        </p:txBody>
      </p:sp>
    </p:spTree>
    <p:extLst>
      <p:ext uri="{BB962C8B-B14F-4D97-AF65-F5344CB8AC3E}">
        <p14:creationId xmlns:p14="http://schemas.microsoft.com/office/powerpoint/2010/main" val="40376184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622E6B-CC92-4A29-A07F-C23382AE4303}"/>
              </a:ext>
            </a:extLst>
          </p:cNvPr>
          <p:cNvSpPr>
            <a:spLocks noGrp="1"/>
          </p:cNvSpPr>
          <p:nvPr>
            <p:ph idx="1"/>
          </p:nvPr>
        </p:nvSpPr>
        <p:spPr/>
        <p:txBody>
          <a:bodyPr/>
          <a:lstStyle/>
          <a:p>
            <a:r>
              <a:rPr lang="en-GB" dirty="0"/>
              <a:t>A PESTELO is a risk assessment methodology based around:</a:t>
            </a:r>
          </a:p>
          <a:p>
            <a:pPr lvl="1"/>
            <a:r>
              <a:rPr lang="en-GB" dirty="0"/>
              <a:t>Political</a:t>
            </a:r>
          </a:p>
          <a:p>
            <a:pPr lvl="1"/>
            <a:r>
              <a:rPr lang="en-GB" dirty="0"/>
              <a:t>Economic</a:t>
            </a:r>
          </a:p>
          <a:p>
            <a:pPr lvl="1"/>
            <a:r>
              <a:rPr lang="en-GB" dirty="0"/>
              <a:t>Social</a:t>
            </a:r>
          </a:p>
          <a:p>
            <a:pPr lvl="1"/>
            <a:r>
              <a:rPr lang="en-GB" dirty="0"/>
              <a:t>Technological</a:t>
            </a:r>
          </a:p>
          <a:p>
            <a:pPr lvl="1"/>
            <a:r>
              <a:rPr lang="en-GB" dirty="0"/>
              <a:t>Environmental</a:t>
            </a:r>
          </a:p>
          <a:p>
            <a:pPr lvl="1"/>
            <a:r>
              <a:rPr lang="en-GB" dirty="0"/>
              <a:t>Legal</a:t>
            </a:r>
          </a:p>
          <a:p>
            <a:pPr lvl="1"/>
            <a:r>
              <a:rPr lang="en-GB" dirty="0"/>
              <a:t>Organisational</a:t>
            </a:r>
          </a:p>
          <a:p>
            <a:r>
              <a:rPr lang="en-GB" dirty="0"/>
              <a:t>This PESTELO has been developed in consultation with members of the Safer Oxfordshire Partnership </a:t>
            </a:r>
          </a:p>
        </p:txBody>
      </p:sp>
      <p:sp>
        <p:nvSpPr>
          <p:cNvPr id="5" name="Title 4">
            <a:extLst>
              <a:ext uri="{FF2B5EF4-FFF2-40B4-BE49-F238E27FC236}">
                <a16:creationId xmlns:a16="http://schemas.microsoft.com/office/drawing/2014/main" id="{D1D6C1DC-5E21-4D30-9ED7-30F55FD31592}"/>
              </a:ext>
            </a:extLst>
          </p:cNvPr>
          <p:cNvSpPr>
            <a:spLocks noGrp="1"/>
          </p:cNvSpPr>
          <p:nvPr>
            <p:ph type="title"/>
          </p:nvPr>
        </p:nvSpPr>
        <p:spPr/>
        <p:txBody>
          <a:bodyPr/>
          <a:lstStyle/>
          <a:p>
            <a:r>
              <a:rPr lang="en-GB" dirty="0"/>
              <a:t>PESTELO - introduction</a:t>
            </a:r>
          </a:p>
        </p:txBody>
      </p:sp>
      <p:sp>
        <p:nvSpPr>
          <p:cNvPr id="6" name="Slide Number Placeholder 5">
            <a:extLst>
              <a:ext uri="{FF2B5EF4-FFF2-40B4-BE49-F238E27FC236}">
                <a16:creationId xmlns:a16="http://schemas.microsoft.com/office/drawing/2014/main" id="{A350FE1C-B19A-4625-BB7E-3ACCA8DA24F7}"/>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95</a:t>
            </a:fld>
            <a:endParaRPr lang="en-US" dirty="0"/>
          </a:p>
        </p:txBody>
      </p:sp>
      <p:sp>
        <p:nvSpPr>
          <p:cNvPr id="7" name="Footer Placeholder 6">
            <a:extLst>
              <a:ext uri="{FF2B5EF4-FFF2-40B4-BE49-F238E27FC236}">
                <a16:creationId xmlns:a16="http://schemas.microsoft.com/office/drawing/2014/main" id="{87CBF7ED-C127-4FA8-BCA6-60E8C1800ABA}"/>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sp>
        <p:nvSpPr>
          <p:cNvPr id="8" name="Content Placeholder 2">
            <a:extLst>
              <a:ext uri="{FF2B5EF4-FFF2-40B4-BE49-F238E27FC236}">
                <a16:creationId xmlns:a16="http://schemas.microsoft.com/office/drawing/2014/main" id="{1EF177B6-0E0A-42AB-8A0C-A970AE34F6C1}"/>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2"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rgbClr val="0070C0"/>
                </a:solidFill>
                <a:hlinkClick r:id="rId15" action="ppaction://hlinksldjump">
                  <a:extLst>
                    <a:ext uri="{A12FA001-AC4F-418D-AE19-62706E023703}">
                      <ahyp:hlinkClr xmlns:ahyp="http://schemas.microsoft.com/office/drawing/2018/hyperlinkcolor" val="tx"/>
                    </a:ext>
                  </a:extLst>
                </a:hlinkClick>
              </a:rPr>
              <a:t>Risk assessment - PESTELO</a:t>
            </a:r>
            <a:endParaRPr lang="en-GB" b="0" dirty="0">
              <a:solidFill>
                <a:srgbClr val="0070C0"/>
              </a:solidFill>
            </a:endParaRPr>
          </a:p>
          <a:p>
            <a:pPr>
              <a:lnSpc>
                <a:spcPts val="2200"/>
              </a:lnSpc>
              <a:spcBef>
                <a:spcPts val="0"/>
              </a:spcBef>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13345770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1EA53D3-5FDF-4AE2-A493-8D77C265AD29}"/>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96</a:t>
            </a:fld>
            <a:endParaRPr lang="en-US" dirty="0"/>
          </a:p>
        </p:txBody>
      </p:sp>
      <p:sp>
        <p:nvSpPr>
          <p:cNvPr id="7" name="Footer Placeholder 6">
            <a:extLst>
              <a:ext uri="{FF2B5EF4-FFF2-40B4-BE49-F238E27FC236}">
                <a16:creationId xmlns:a16="http://schemas.microsoft.com/office/drawing/2014/main" id="{D8F0C77C-763C-4199-80C8-26261FDE2F17}"/>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graphicFrame>
        <p:nvGraphicFramePr>
          <p:cNvPr id="11" name="Table 11">
            <a:extLst>
              <a:ext uri="{FF2B5EF4-FFF2-40B4-BE49-F238E27FC236}">
                <a16:creationId xmlns:a16="http://schemas.microsoft.com/office/drawing/2014/main" id="{04E889AF-2825-44A4-99BA-2AFB73686931}"/>
              </a:ext>
            </a:extLst>
          </p:cNvPr>
          <p:cNvGraphicFramePr>
            <a:graphicFrameLocks noGrp="1"/>
          </p:cNvGraphicFramePr>
          <p:nvPr>
            <p:ph idx="14"/>
            <p:extLst>
              <p:ext uri="{D42A27DB-BD31-4B8C-83A1-F6EECF244321}">
                <p14:modId xmlns:p14="http://schemas.microsoft.com/office/powerpoint/2010/main" val="378739197"/>
              </p:ext>
            </p:extLst>
          </p:nvPr>
        </p:nvGraphicFramePr>
        <p:xfrm>
          <a:off x="3629205" y="894352"/>
          <a:ext cx="8031571" cy="4483411"/>
        </p:xfrm>
        <a:graphic>
          <a:graphicData uri="http://schemas.openxmlformats.org/drawingml/2006/table">
            <a:tbl>
              <a:tblPr firstRow="1" bandRow="1">
                <a:tableStyleId>{8799B23B-EC83-4686-B30A-512413B5E67A}</a:tableStyleId>
              </a:tblPr>
              <a:tblGrid>
                <a:gridCol w="1195344">
                  <a:extLst>
                    <a:ext uri="{9D8B030D-6E8A-4147-A177-3AD203B41FA5}">
                      <a16:colId xmlns:a16="http://schemas.microsoft.com/office/drawing/2014/main" val="29121239"/>
                    </a:ext>
                  </a:extLst>
                </a:gridCol>
                <a:gridCol w="3232434">
                  <a:extLst>
                    <a:ext uri="{9D8B030D-6E8A-4147-A177-3AD203B41FA5}">
                      <a16:colId xmlns:a16="http://schemas.microsoft.com/office/drawing/2014/main" val="3176130764"/>
                    </a:ext>
                  </a:extLst>
                </a:gridCol>
                <a:gridCol w="3603793">
                  <a:extLst>
                    <a:ext uri="{9D8B030D-6E8A-4147-A177-3AD203B41FA5}">
                      <a16:colId xmlns:a16="http://schemas.microsoft.com/office/drawing/2014/main" val="2660700988"/>
                    </a:ext>
                  </a:extLst>
                </a:gridCol>
              </a:tblGrid>
              <a:tr h="364086">
                <a:tc>
                  <a:txBody>
                    <a:bodyPr/>
                    <a:lstStyle/>
                    <a:p>
                      <a:pPr>
                        <a:spcBef>
                          <a:spcPts val="200"/>
                        </a:spcBef>
                        <a:spcAft>
                          <a:spcPts val="200"/>
                        </a:spcAft>
                      </a:pPr>
                      <a:r>
                        <a:rPr lang="en-GB" sz="1200" dirty="0"/>
                        <a:t>Heading</a:t>
                      </a:r>
                    </a:p>
                  </a:txBody>
                  <a:tcPr/>
                </a:tc>
                <a:tc>
                  <a:txBody>
                    <a:bodyPr/>
                    <a:lstStyle/>
                    <a:p>
                      <a:pPr>
                        <a:spcBef>
                          <a:spcPts val="200"/>
                        </a:spcBef>
                        <a:spcAft>
                          <a:spcPts val="200"/>
                        </a:spcAft>
                      </a:pPr>
                      <a:r>
                        <a:rPr lang="en-GB" sz="1200" dirty="0"/>
                        <a:t>Change/issue</a:t>
                      </a:r>
                    </a:p>
                  </a:txBody>
                  <a:tcPr/>
                </a:tc>
                <a:tc>
                  <a:txBody>
                    <a:bodyPr/>
                    <a:lstStyle/>
                    <a:p>
                      <a:pPr>
                        <a:spcBef>
                          <a:spcPts val="200"/>
                        </a:spcBef>
                        <a:spcAft>
                          <a:spcPts val="200"/>
                        </a:spcAft>
                      </a:pPr>
                      <a:r>
                        <a:rPr lang="en-GB" sz="1200" dirty="0"/>
                        <a:t>Possible impact</a:t>
                      </a:r>
                    </a:p>
                  </a:txBody>
                  <a:tcPr/>
                </a:tc>
                <a:extLst>
                  <a:ext uri="{0D108BD9-81ED-4DB2-BD59-A6C34878D82A}">
                    <a16:rowId xmlns:a16="http://schemas.microsoft.com/office/drawing/2014/main" val="3156844174"/>
                  </a:ext>
                </a:extLst>
              </a:tr>
              <a:tr h="222019">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200" dirty="0"/>
                        <a:t>Political</a:t>
                      </a:r>
                    </a:p>
                  </a:txBody>
                  <a:tcP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200" dirty="0"/>
                        <a:t>Local elections</a:t>
                      </a:r>
                    </a:p>
                  </a:txBody>
                  <a:tcP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200" dirty="0"/>
                        <a:t>Changes in policing priorities</a:t>
                      </a:r>
                    </a:p>
                  </a:txBody>
                  <a:tcPr/>
                </a:tc>
                <a:extLst>
                  <a:ext uri="{0D108BD9-81ED-4DB2-BD59-A6C34878D82A}">
                    <a16:rowId xmlns:a16="http://schemas.microsoft.com/office/drawing/2014/main" val="1933077019"/>
                  </a:ext>
                </a:extLst>
              </a:tr>
              <a:tr h="174171">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endParaRPr lang="en-GB" sz="1200" dirty="0"/>
                    </a:p>
                  </a:txBody>
                  <a:tcP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200" dirty="0"/>
                        <a:t>Police and Crime Commissioner’s plan</a:t>
                      </a:r>
                    </a:p>
                  </a:txBody>
                  <a:tcP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200" dirty="0"/>
                        <a:t>Changes in policing priorities</a:t>
                      </a:r>
                    </a:p>
                  </a:txBody>
                  <a:tcPr/>
                </a:tc>
                <a:extLst>
                  <a:ext uri="{0D108BD9-81ED-4DB2-BD59-A6C34878D82A}">
                    <a16:rowId xmlns:a16="http://schemas.microsoft.com/office/drawing/2014/main" val="1802251464"/>
                  </a:ext>
                </a:extLst>
              </a:tr>
              <a:tr h="452747">
                <a:tc>
                  <a:txBody>
                    <a:bodyPr/>
                    <a:lstStyle/>
                    <a:p>
                      <a:pPr>
                        <a:spcBef>
                          <a:spcPts val="200"/>
                        </a:spcBef>
                        <a:spcAft>
                          <a:spcPts val="200"/>
                        </a:spcAft>
                      </a:pPr>
                      <a:r>
                        <a:rPr lang="en-GB" sz="1200" dirty="0"/>
                        <a:t>Economic</a:t>
                      </a:r>
                    </a:p>
                  </a:txBody>
                  <a:tcPr/>
                </a:tc>
                <a:tc>
                  <a:txBody>
                    <a:bodyPr/>
                    <a:lstStyle/>
                    <a:p>
                      <a:pPr>
                        <a:spcBef>
                          <a:spcPts val="200"/>
                        </a:spcBef>
                        <a:spcAft>
                          <a:spcPts val="200"/>
                        </a:spcAft>
                      </a:pPr>
                      <a:r>
                        <a:rPr lang="en-GB" sz="1200" dirty="0"/>
                        <a:t>Increasing pressures on household finances – increase in consumer prices, energy bills</a:t>
                      </a:r>
                    </a:p>
                    <a:p>
                      <a:pPr>
                        <a:spcBef>
                          <a:spcPts val="200"/>
                        </a:spcBef>
                        <a:spcAft>
                          <a:spcPts val="200"/>
                        </a:spcAft>
                      </a:pPr>
                      <a:endParaRPr lang="en-GB" sz="1200" dirty="0"/>
                    </a:p>
                    <a:p>
                      <a:pPr>
                        <a:spcBef>
                          <a:spcPts val="200"/>
                        </a:spcBef>
                        <a:spcAft>
                          <a:spcPts val="200"/>
                        </a:spcAft>
                      </a:pPr>
                      <a:endParaRPr lang="en-GB" sz="1200" dirty="0"/>
                    </a:p>
                  </a:txBody>
                  <a:tcPr/>
                </a:tc>
                <a:tc>
                  <a:txBody>
                    <a:bodyPr/>
                    <a:lstStyle/>
                    <a:p>
                      <a:pPr>
                        <a:spcBef>
                          <a:spcPts val="200"/>
                        </a:spcBef>
                        <a:spcAft>
                          <a:spcPts val="200"/>
                        </a:spcAft>
                      </a:pPr>
                      <a:r>
                        <a:rPr lang="en-GB" sz="1200" i="0" dirty="0"/>
                        <a:t>Increase in households in poverty and impact on health and family relationships</a:t>
                      </a:r>
                    </a:p>
                    <a:p>
                      <a:pPr>
                        <a:spcBef>
                          <a:spcPts val="200"/>
                        </a:spcBef>
                        <a:spcAft>
                          <a:spcPts val="200"/>
                        </a:spcAft>
                      </a:pPr>
                      <a:r>
                        <a:rPr lang="en-GB" sz="1200" i="0" dirty="0"/>
                        <a:t>Potential for an increase in scams, fraud, stealing and prostitution </a:t>
                      </a:r>
                    </a:p>
                    <a:p>
                      <a:pPr marL="0" marR="0" lvl="0" indent="0" algn="l" defTabSz="914400" rtl="0" eaLnBrk="1" fontAlgn="auto" latinLnBrk="0" hangingPunct="1">
                        <a:lnSpc>
                          <a:spcPct val="100000"/>
                        </a:lnSpc>
                        <a:spcBef>
                          <a:spcPts val="200"/>
                        </a:spcBef>
                        <a:spcAft>
                          <a:spcPts val="200"/>
                        </a:spcAft>
                        <a:buClrTx/>
                        <a:buSzTx/>
                        <a:buFontTx/>
                        <a:buNone/>
                        <a:tabLst/>
                        <a:defRPr/>
                      </a:pPr>
                      <a:r>
                        <a:rPr lang="en-GB" sz="1200" dirty="0"/>
                        <a:t>Increasing number of protests (Oxford)</a:t>
                      </a:r>
                      <a:endParaRPr lang="en-GB" sz="1200" i="0" dirty="0"/>
                    </a:p>
                  </a:txBody>
                  <a:tcPr/>
                </a:tc>
                <a:extLst>
                  <a:ext uri="{0D108BD9-81ED-4DB2-BD59-A6C34878D82A}">
                    <a16:rowId xmlns:a16="http://schemas.microsoft.com/office/drawing/2014/main" val="1337955831"/>
                  </a:ext>
                </a:extLst>
              </a:tr>
              <a:tr h="486449">
                <a:tc>
                  <a:txBody>
                    <a:bodyPr/>
                    <a:lstStyle/>
                    <a:p>
                      <a:pPr>
                        <a:spcBef>
                          <a:spcPts val="200"/>
                        </a:spcBef>
                        <a:spcAft>
                          <a:spcPts val="200"/>
                        </a:spcAft>
                      </a:pPr>
                      <a:endParaRPr lang="en-GB" sz="1200" dirty="0"/>
                    </a:p>
                  </a:txBody>
                  <a:tcP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200" dirty="0"/>
                        <a:t>Reopening of Night time economy after lockdowns</a:t>
                      </a:r>
                    </a:p>
                  </a:txBody>
                  <a:tcP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200" i="0" dirty="0"/>
                        <a:t>Increase in public order and violent and sexual offences</a:t>
                      </a:r>
                    </a:p>
                  </a:txBody>
                  <a:tcPr/>
                </a:tc>
                <a:extLst>
                  <a:ext uri="{0D108BD9-81ED-4DB2-BD59-A6C34878D82A}">
                    <a16:rowId xmlns:a16="http://schemas.microsoft.com/office/drawing/2014/main" val="2411773305"/>
                  </a:ext>
                </a:extLst>
              </a:tr>
              <a:tr h="531173">
                <a:tc>
                  <a:txBody>
                    <a:bodyPr/>
                    <a:lstStyle/>
                    <a:p>
                      <a:pPr>
                        <a:spcBef>
                          <a:spcPts val="200"/>
                        </a:spcBef>
                        <a:spcAft>
                          <a:spcPts val="200"/>
                        </a:spcAft>
                      </a:pPr>
                      <a:endParaRPr lang="en-GB" sz="1200" dirty="0"/>
                    </a:p>
                  </a:txBody>
                  <a:tcPr/>
                </a:tc>
                <a:tc>
                  <a:txBody>
                    <a:bodyPr/>
                    <a:lstStyle/>
                    <a:p>
                      <a:pPr>
                        <a:spcBef>
                          <a:spcPts val="200"/>
                        </a:spcBef>
                        <a:spcAft>
                          <a:spcPts val="200"/>
                        </a:spcAft>
                      </a:pPr>
                      <a:r>
                        <a:rPr lang="en-GB" sz="1200" dirty="0"/>
                        <a:t>Cost of living impact on recruitment and retention of staff </a:t>
                      </a:r>
                    </a:p>
                  </a:txBody>
                  <a:tcPr/>
                </a:tc>
                <a:tc>
                  <a:txBody>
                    <a:bodyPr/>
                    <a:lstStyle/>
                    <a:p>
                      <a:pPr>
                        <a:spcBef>
                          <a:spcPts val="200"/>
                        </a:spcBef>
                        <a:spcAft>
                          <a:spcPts val="200"/>
                        </a:spcAft>
                      </a:pPr>
                      <a:r>
                        <a:rPr lang="en-GB" sz="1200" i="0" dirty="0"/>
                        <a:t>Lack of staff impacting multi-agency working</a:t>
                      </a:r>
                    </a:p>
                  </a:txBody>
                  <a:tcPr/>
                </a:tc>
                <a:extLst>
                  <a:ext uri="{0D108BD9-81ED-4DB2-BD59-A6C34878D82A}">
                    <a16:rowId xmlns:a16="http://schemas.microsoft.com/office/drawing/2014/main" val="1986561689"/>
                  </a:ext>
                </a:extLst>
              </a:tr>
              <a:tr h="348343">
                <a:tc>
                  <a:txBody>
                    <a:bodyPr/>
                    <a:lstStyle/>
                    <a:p>
                      <a:pPr>
                        <a:spcBef>
                          <a:spcPts val="200"/>
                        </a:spcBef>
                        <a:spcAft>
                          <a:spcPts val="200"/>
                        </a:spcAft>
                      </a:pPr>
                      <a:endParaRPr lang="en-GB" sz="1200" dirty="0"/>
                    </a:p>
                  </a:txBody>
                  <a:tcPr/>
                </a:tc>
                <a:tc>
                  <a:txBody>
                    <a:bodyPr/>
                    <a:lstStyle/>
                    <a:p>
                      <a:pPr>
                        <a:spcBef>
                          <a:spcPts val="200"/>
                        </a:spcBef>
                        <a:spcAft>
                          <a:spcPts val="200"/>
                        </a:spcAft>
                      </a:pPr>
                      <a:r>
                        <a:rPr lang="en-GB" sz="1200" dirty="0"/>
                        <a:t>COVID recovery backlog e.g. court delays, risk of cases collapsing</a:t>
                      </a:r>
                    </a:p>
                  </a:txBody>
                  <a:tcPr/>
                </a:tc>
                <a:tc>
                  <a:txBody>
                    <a:bodyPr/>
                    <a:lstStyle/>
                    <a:p>
                      <a:pPr>
                        <a:spcBef>
                          <a:spcPts val="200"/>
                        </a:spcBef>
                        <a:spcAft>
                          <a:spcPts val="200"/>
                        </a:spcAft>
                      </a:pPr>
                      <a:r>
                        <a:rPr lang="en-GB" sz="1200" i="0" dirty="0"/>
                        <a:t>Witnesses</a:t>
                      </a:r>
                      <a:r>
                        <a:rPr lang="en-GB" sz="1200" i="0" baseline="0" dirty="0"/>
                        <a:t> withdrawing, lack of confidence in CJS.</a:t>
                      </a:r>
                      <a:endParaRPr lang="en-GB" sz="1200" i="0" dirty="0"/>
                    </a:p>
                  </a:txBody>
                  <a:tcPr/>
                </a:tc>
                <a:extLst>
                  <a:ext uri="{0D108BD9-81ED-4DB2-BD59-A6C34878D82A}">
                    <a16:rowId xmlns:a16="http://schemas.microsoft.com/office/drawing/2014/main" val="1615817270"/>
                  </a:ext>
                </a:extLst>
              </a:tr>
              <a:tr h="348343">
                <a:tc>
                  <a:txBody>
                    <a:bodyPr/>
                    <a:lstStyle/>
                    <a:p>
                      <a:pPr>
                        <a:spcBef>
                          <a:spcPts val="200"/>
                        </a:spcBef>
                        <a:spcAft>
                          <a:spcPts val="200"/>
                        </a:spcAft>
                      </a:pPr>
                      <a:endParaRPr lang="en-GB" sz="1200" dirty="0"/>
                    </a:p>
                  </a:txBody>
                  <a:tcPr/>
                </a:tc>
                <a:tc>
                  <a:txBody>
                    <a:bodyPr/>
                    <a:lstStyle/>
                    <a:p>
                      <a:pPr>
                        <a:spcBef>
                          <a:spcPts val="200"/>
                        </a:spcBef>
                        <a:spcAft>
                          <a:spcPts val="200"/>
                        </a:spcAft>
                      </a:pPr>
                      <a:r>
                        <a:rPr lang="en-GB" sz="1200" dirty="0"/>
                        <a:t>Move to café culture, pavement licences</a:t>
                      </a:r>
                    </a:p>
                  </a:txBody>
                  <a:tcPr/>
                </a:tc>
                <a:tc>
                  <a:txBody>
                    <a:bodyPr/>
                    <a:lstStyle/>
                    <a:p>
                      <a:pPr>
                        <a:spcBef>
                          <a:spcPts val="200"/>
                        </a:spcBef>
                        <a:spcAft>
                          <a:spcPts val="200"/>
                        </a:spcAft>
                      </a:pPr>
                      <a:r>
                        <a:rPr lang="en-GB" sz="1200" i="0" dirty="0"/>
                        <a:t>Impact on bag snatches, alcohol-related</a:t>
                      </a:r>
                    </a:p>
                  </a:txBody>
                  <a:tcPr/>
                </a:tc>
                <a:extLst>
                  <a:ext uri="{0D108BD9-81ED-4DB2-BD59-A6C34878D82A}">
                    <a16:rowId xmlns:a16="http://schemas.microsoft.com/office/drawing/2014/main" val="473038712"/>
                  </a:ext>
                </a:extLst>
              </a:tr>
              <a:tr h="348343">
                <a:tc>
                  <a:txBody>
                    <a:bodyPr/>
                    <a:lstStyle/>
                    <a:p>
                      <a:pPr>
                        <a:spcBef>
                          <a:spcPts val="200"/>
                        </a:spcBef>
                        <a:spcAft>
                          <a:spcPts val="200"/>
                        </a:spcAft>
                      </a:pPr>
                      <a:endParaRPr lang="en-GB" sz="1200" dirty="0"/>
                    </a:p>
                  </a:txBody>
                  <a:tcPr/>
                </a:tc>
                <a:tc>
                  <a:txBody>
                    <a:bodyPr/>
                    <a:lstStyle/>
                    <a:p>
                      <a:pPr>
                        <a:spcBef>
                          <a:spcPts val="200"/>
                        </a:spcBef>
                        <a:spcAft>
                          <a:spcPts val="200"/>
                        </a:spcAft>
                      </a:pPr>
                      <a:r>
                        <a:rPr lang="en-GB" sz="1200" dirty="0"/>
                        <a:t>Return</a:t>
                      </a:r>
                      <a:r>
                        <a:rPr lang="en-GB" sz="1200" baseline="0" dirty="0"/>
                        <a:t> of language school students to primarily summer schools</a:t>
                      </a:r>
                      <a:endParaRPr lang="en-GB" sz="1200" dirty="0"/>
                    </a:p>
                  </a:txBody>
                  <a:tcPr/>
                </a:tc>
                <a:tc>
                  <a:txBody>
                    <a:bodyPr/>
                    <a:lstStyle/>
                    <a:p>
                      <a:pPr>
                        <a:spcBef>
                          <a:spcPts val="200"/>
                        </a:spcBef>
                        <a:spcAft>
                          <a:spcPts val="200"/>
                        </a:spcAft>
                      </a:pPr>
                      <a:r>
                        <a:rPr lang="en-GB" sz="1200" i="0" dirty="0"/>
                        <a:t>Evening ASB in parks,</a:t>
                      </a:r>
                      <a:r>
                        <a:rPr lang="en-GB" sz="1200" i="0" baseline="0" dirty="0"/>
                        <a:t> under-age drinking and more vulnerable young people where English is not their first language.</a:t>
                      </a:r>
                      <a:endParaRPr lang="en-GB" sz="1200" i="0" dirty="0"/>
                    </a:p>
                  </a:txBody>
                  <a:tcPr/>
                </a:tc>
                <a:extLst>
                  <a:ext uri="{0D108BD9-81ED-4DB2-BD59-A6C34878D82A}">
                    <a16:rowId xmlns:a16="http://schemas.microsoft.com/office/drawing/2014/main" val="2294087552"/>
                  </a:ext>
                </a:extLst>
              </a:tr>
            </a:tbl>
          </a:graphicData>
        </a:graphic>
      </p:graphicFrame>
      <p:sp>
        <p:nvSpPr>
          <p:cNvPr id="5" name="Content Placeholder 2">
            <a:extLst>
              <a:ext uri="{FF2B5EF4-FFF2-40B4-BE49-F238E27FC236}">
                <a16:creationId xmlns:a16="http://schemas.microsoft.com/office/drawing/2014/main" id="{1BEA8C0B-595F-4E59-9107-42D85F3DCD22}"/>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2"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rgbClr val="0070C0"/>
                </a:solidFill>
                <a:hlinkClick r:id="rId15" action="ppaction://hlinksldjump">
                  <a:extLst>
                    <a:ext uri="{A12FA001-AC4F-418D-AE19-62706E023703}">
                      <ahyp:hlinkClr xmlns:ahyp="http://schemas.microsoft.com/office/drawing/2018/hyperlinkcolor" val="tx"/>
                    </a:ext>
                  </a:extLst>
                </a:hlinkClick>
              </a:rPr>
              <a:t>Risk assessment - PESTELO</a:t>
            </a:r>
            <a:endParaRPr lang="en-GB" b="0" dirty="0">
              <a:solidFill>
                <a:srgbClr val="0070C0"/>
              </a:solidFill>
            </a:endParaRPr>
          </a:p>
          <a:p>
            <a:pPr>
              <a:lnSpc>
                <a:spcPts val="2200"/>
              </a:lnSpc>
              <a:spcBef>
                <a:spcPts val="0"/>
              </a:spcBef>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19662481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1EA53D3-5FDF-4AE2-A493-8D77C265AD29}"/>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97</a:t>
            </a:fld>
            <a:endParaRPr lang="en-US" dirty="0"/>
          </a:p>
        </p:txBody>
      </p:sp>
      <p:sp>
        <p:nvSpPr>
          <p:cNvPr id="7" name="Footer Placeholder 6">
            <a:extLst>
              <a:ext uri="{FF2B5EF4-FFF2-40B4-BE49-F238E27FC236}">
                <a16:creationId xmlns:a16="http://schemas.microsoft.com/office/drawing/2014/main" id="{D8F0C77C-763C-4199-80C8-26261FDE2F17}"/>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graphicFrame>
        <p:nvGraphicFramePr>
          <p:cNvPr id="11" name="Table 11">
            <a:extLst>
              <a:ext uri="{FF2B5EF4-FFF2-40B4-BE49-F238E27FC236}">
                <a16:creationId xmlns:a16="http://schemas.microsoft.com/office/drawing/2014/main" id="{04E889AF-2825-44A4-99BA-2AFB73686931}"/>
              </a:ext>
            </a:extLst>
          </p:cNvPr>
          <p:cNvGraphicFramePr>
            <a:graphicFrameLocks noGrp="1"/>
          </p:cNvGraphicFramePr>
          <p:nvPr>
            <p:ph idx="14"/>
            <p:extLst>
              <p:ext uri="{D42A27DB-BD31-4B8C-83A1-F6EECF244321}">
                <p14:modId xmlns:p14="http://schemas.microsoft.com/office/powerpoint/2010/main" val="613317870"/>
              </p:ext>
            </p:extLst>
          </p:nvPr>
        </p:nvGraphicFramePr>
        <p:xfrm>
          <a:off x="3524701" y="882501"/>
          <a:ext cx="8031571" cy="4469851"/>
        </p:xfrm>
        <a:graphic>
          <a:graphicData uri="http://schemas.openxmlformats.org/drawingml/2006/table">
            <a:tbl>
              <a:tblPr firstRow="1" bandRow="1">
                <a:tableStyleId>{8799B23B-EC83-4686-B30A-512413B5E67A}</a:tableStyleId>
              </a:tblPr>
              <a:tblGrid>
                <a:gridCol w="1195344">
                  <a:extLst>
                    <a:ext uri="{9D8B030D-6E8A-4147-A177-3AD203B41FA5}">
                      <a16:colId xmlns:a16="http://schemas.microsoft.com/office/drawing/2014/main" val="29121239"/>
                    </a:ext>
                  </a:extLst>
                </a:gridCol>
                <a:gridCol w="3232434">
                  <a:extLst>
                    <a:ext uri="{9D8B030D-6E8A-4147-A177-3AD203B41FA5}">
                      <a16:colId xmlns:a16="http://schemas.microsoft.com/office/drawing/2014/main" val="3176130764"/>
                    </a:ext>
                  </a:extLst>
                </a:gridCol>
                <a:gridCol w="3603793">
                  <a:extLst>
                    <a:ext uri="{9D8B030D-6E8A-4147-A177-3AD203B41FA5}">
                      <a16:colId xmlns:a16="http://schemas.microsoft.com/office/drawing/2014/main" val="2660700988"/>
                    </a:ext>
                  </a:extLst>
                </a:gridCol>
              </a:tblGrid>
              <a:tr h="364086">
                <a:tc>
                  <a:txBody>
                    <a:bodyPr/>
                    <a:lstStyle/>
                    <a:p>
                      <a:pPr>
                        <a:spcBef>
                          <a:spcPts val="200"/>
                        </a:spcBef>
                        <a:spcAft>
                          <a:spcPts val="200"/>
                        </a:spcAft>
                      </a:pPr>
                      <a:r>
                        <a:rPr lang="en-GB" sz="1200" dirty="0"/>
                        <a:t>Heading</a:t>
                      </a:r>
                    </a:p>
                  </a:txBody>
                  <a:tcPr/>
                </a:tc>
                <a:tc>
                  <a:txBody>
                    <a:bodyPr/>
                    <a:lstStyle/>
                    <a:p>
                      <a:pPr>
                        <a:spcBef>
                          <a:spcPts val="200"/>
                        </a:spcBef>
                        <a:spcAft>
                          <a:spcPts val="200"/>
                        </a:spcAft>
                      </a:pPr>
                      <a:r>
                        <a:rPr lang="en-GB" sz="1200" dirty="0"/>
                        <a:t>Change/issue</a:t>
                      </a:r>
                    </a:p>
                  </a:txBody>
                  <a:tcPr/>
                </a:tc>
                <a:tc>
                  <a:txBody>
                    <a:bodyPr/>
                    <a:lstStyle/>
                    <a:p>
                      <a:pPr>
                        <a:spcBef>
                          <a:spcPts val="200"/>
                        </a:spcBef>
                        <a:spcAft>
                          <a:spcPts val="200"/>
                        </a:spcAft>
                      </a:pPr>
                      <a:r>
                        <a:rPr lang="en-GB" sz="1200" dirty="0"/>
                        <a:t>Possible impact</a:t>
                      </a:r>
                    </a:p>
                  </a:txBody>
                  <a:tcPr/>
                </a:tc>
                <a:extLst>
                  <a:ext uri="{0D108BD9-81ED-4DB2-BD59-A6C34878D82A}">
                    <a16:rowId xmlns:a16="http://schemas.microsoft.com/office/drawing/2014/main" val="3156844174"/>
                  </a:ext>
                </a:extLst>
              </a:tr>
              <a:tr h="0">
                <a:tc>
                  <a:txBody>
                    <a:bodyPr/>
                    <a:lstStyle/>
                    <a:p>
                      <a:pPr>
                        <a:spcBef>
                          <a:spcPts val="200"/>
                        </a:spcBef>
                        <a:spcAft>
                          <a:spcPts val="200"/>
                        </a:spcAft>
                      </a:pPr>
                      <a:r>
                        <a:rPr lang="en-GB" sz="1200" dirty="0"/>
                        <a:t>Social</a:t>
                      </a:r>
                    </a:p>
                  </a:txBody>
                  <a:tcPr/>
                </a:tc>
                <a:tc>
                  <a:txBody>
                    <a:bodyPr/>
                    <a:lstStyle/>
                    <a:p>
                      <a:pPr>
                        <a:spcBef>
                          <a:spcPts val="200"/>
                        </a:spcBef>
                        <a:spcAft>
                          <a:spcPts val="200"/>
                        </a:spcAft>
                      </a:pPr>
                      <a:r>
                        <a:rPr lang="en-GB" sz="1200" dirty="0"/>
                        <a:t>Ongoing health and economic impacts of COVID-19</a:t>
                      </a:r>
                    </a:p>
                  </a:txBody>
                  <a:tcP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200" i="0" dirty="0"/>
                        <a:t>Increase in households in poverty and impact on health and family relationships (see Economic)</a:t>
                      </a:r>
                    </a:p>
                  </a:txBody>
                  <a:tcPr/>
                </a:tc>
                <a:extLst>
                  <a:ext uri="{0D108BD9-81ED-4DB2-BD59-A6C34878D82A}">
                    <a16:rowId xmlns:a16="http://schemas.microsoft.com/office/drawing/2014/main" val="3791189436"/>
                  </a:ext>
                </a:extLst>
              </a:tr>
              <a:tr h="655996">
                <a:tc>
                  <a:txBody>
                    <a:bodyPr/>
                    <a:lstStyle/>
                    <a:p>
                      <a:pPr>
                        <a:spcBef>
                          <a:spcPts val="200"/>
                        </a:spcBef>
                        <a:spcAft>
                          <a:spcPts val="200"/>
                        </a:spcAft>
                      </a:pPr>
                      <a:endParaRPr lang="en-GB" sz="1200" dirty="0"/>
                    </a:p>
                  </a:txBody>
                  <a:tcPr/>
                </a:tc>
                <a:tc>
                  <a:txBody>
                    <a:bodyPr/>
                    <a:lstStyle/>
                    <a:p>
                      <a:pPr>
                        <a:spcBef>
                          <a:spcPts val="200"/>
                        </a:spcBef>
                        <a:spcAft>
                          <a:spcPts val="200"/>
                        </a:spcAft>
                      </a:pPr>
                      <a:r>
                        <a:rPr lang="en-GB" sz="1200" dirty="0"/>
                        <a:t>Changing demographics</a:t>
                      </a:r>
                    </a:p>
                  </a:txBody>
                  <a:tcP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200" dirty="0"/>
                        <a:t>Rising population, ageing population, mental health, impact on vulnerability and demand for services</a:t>
                      </a:r>
                    </a:p>
                  </a:txBody>
                  <a:tcPr/>
                </a:tc>
                <a:extLst>
                  <a:ext uri="{0D108BD9-81ED-4DB2-BD59-A6C34878D82A}">
                    <a16:rowId xmlns:a16="http://schemas.microsoft.com/office/drawing/2014/main" val="3073585097"/>
                  </a:ext>
                </a:extLst>
              </a:tr>
              <a:tr h="523689">
                <a:tc>
                  <a:txBody>
                    <a:bodyPr/>
                    <a:lstStyle/>
                    <a:p>
                      <a:pPr>
                        <a:spcBef>
                          <a:spcPts val="200"/>
                        </a:spcBef>
                        <a:spcAft>
                          <a:spcPts val="200"/>
                        </a:spcAft>
                      </a:pPr>
                      <a:endParaRPr lang="en-GB" sz="1200" dirty="0"/>
                    </a:p>
                  </a:txBody>
                  <a:tcP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200" dirty="0"/>
                        <a:t>Remote working means people are more mobile than pre-covid. </a:t>
                      </a:r>
                    </a:p>
                  </a:txBody>
                  <a:tcP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200" dirty="0"/>
                        <a:t>This may mean new offenders and new victims.</a:t>
                      </a:r>
                    </a:p>
                  </a:txBody>
                  <a:tcPr/>
                </a:tc>
                <a:extLst>
                  <a:ext uri="{0D108BD9-81ED-4DB2-BD59-A6C34878D82A}">
                    <a16:rowId xmlns:a16="http://schemas.microsoft.com/office/drawing/2014/main" val="988706481"/>
                  </a:ext>
                </a:extLst>
              </a:tr>
              <a:tr h="462956">
                <a:tc>
                  <a:txBody>
                    <a:bodyPr/>
                    <a:lstStyle/>
                    <a:p>
                      <a:pPr>
                        <a:spcBef>
                          <a:spcPts val="200"/>
                        </a:spcBef>
                        <a:spcAft>
                          <a:spcPts val="200"/>
                        </a:spcAft>
                      </a:pPr>
                      <a:endParaRPr lang="en-GB" sz="1200" dirty="0"/>
                    </a:p>
                  </a:txBody>
                  <a:tcPr/>
                </a:tc>
                <a:tc>
                  <a:txBody>
                    <a:bodyPr/>
                    <a:lstStyle/>
                    <a:p>
                      <a:pPr>
                        <a:spcBef>
                          <a:spcPts val="200"/>
                        </a:spcBef>
                        <a:spcAft>
                          <a:spcPts val="200"/>
                        </a:spcAft>
                      </a:pPr>
                      <a:r>
                        <a:rPr lang="en-GB" sz="1200" dirty="0"/>
                        <a:t>Refugee and asylum seekers (including from Ukraine, Afghanistan, Syria)</a:t>
                      </a:r>
                    </a:p>
                  </a:txBody>
                  <a:tcPr/>
                </a:tc>
                <a:tc>
                  <a:txBody>
                    <a:bodyPr/>
                    <a:lstStyle/>
                    <a:p>
                      <a:pPr>
                        <a:spcBef>
                          <a:spcPts val="200"/>
                        </a:spcBef>
                        <a:spcAft>
                          <a:spcPts val="200"/>
                        </a:spcAft>
                      </a:pPr>
                      <a:r>
                        <a:rPr lang="en-GB" sz="1200" dirty="0"/>
                        <a:t>Increasing victims and crimes.  Modern</a:t>
                      </a:r>
                      <a:r>
                        <a:rPr lang="en-GB" sz="1200" baseline="0" dirty="0"/>
                        <a:t> slavery and exploitation offences.  Possible increases in homeless presentations.</a:t>
                      </a:r>
                      <a:endParaRPr lang="en-GB" sz="1200" dirty="0"/>
                    </a:p>
                  </a:txBody>
                  <a:tcPr/>
                </a:tc>
                <a:extLst>
                  <a:ext uri="{0D108BD9-81ED-4DB2-BD59-A6C34878D82A}">
                    <a16:rowId xmlns:a16="http://schemas.microsoft.com/office/drawing/2014/main" val="1980605841"/>
                  </a:ext>
                </a:extLst>
              </a:tr>
              <a:tr h="462956">
                <a:tc>
                  <a:txBody>
                    <a:bodyPr/>
                    <a:lstStyle/>
                    <a:p>
                      <a:r>
                        <a:rPr lang="en-GB" sz="1200" dirty="0"/>
                        <a:t>Technological</a:t>
                      </a:r>
                    </a:p>
                  </a:txBody>
                  <a:tcPr/>
                </a:tc>
                <a:tc>
                  <a:txBody>
                    <a:bodyPr/>
                    <a:lstStyle/>
                    <a:p>
                      <a:r>
                        <a:rPr lang="en-GB" sz="1200" dirty="0"/>
                        <a:t>Increases in cyber-related crime</a:t>
                      </a:r>
                    </a:p>
                    <a:p>
                      <a:r>
                        <a:rPr lang="en-GB" sz="1200" dirty="0"/>
                        <a:t>Increase use of technology</a:t>
                      </a:r>
                    </a:p>
                  </a:txBody>
                  <a:tcPr/>
                </a:tc>
                <a:tc>
                  <a:txBody>
                    <a:bodyPr/>
                    <a:lstStyle/>
                    <a:p>
                      <a:r>
                        <a:rPr lang="en-GB" sz="1200" dirty="0"/>
                        <a:t>Threat increase for business and individuals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Money Laundering likely increased as a result of fraud and drug crimes rising. Using new technology.</a:t>
                      </a:r>
                    </a:p>
                  </a:txBody>
                  <a:tcPr/>
                </a:tc>
                <a:extLst>
                  <a:ext uri="{0D108BD9-81ED-4DB2-BD59-A6C34878D82A}">
                    <a16:rowId xmlns:a16="http://schemas.microsoft.com/office/drawing/2014/main" val="1909778249"/>
                  </a:ext>
                </a:extLst>
              </a:tr>
              <a:tr h="462956">
                <a:tc>
                  <a:txBody>
                    <a:bodyPr/>
                    <a:lstStyle/>
                    <a:p>
                      <a:endParaRPr lang="en-GB" sz="1200" dirty="0"/>
                    </a:p>
                  </a:txBody>
                  <a:tcPr/>
                </a:tc>
                <a:tc>
                  <a:txBody>
                    <a:bodyPr/>
                    <a:lstStyle/>
                    <a:p>
                      <a:r>
                        <a:rPr lang="en-GB" sz="1200" dirty="0"/>
                        <a:t>Change in provision of CCTV if centralised</a:t>
                      </a:r>
                    </a:p>
                  </a:txBody>
                  <a:tcPr/>
                </a:tc>
                <a:tc>
                  <a:txBody>
                    <a:bodyPr/>
                    <a:lstStyle/>
                    <a:p>
                      <a:r>
                        <a:rPr lang="en-GB" sz="1200" dirty="0"/>
                        <a:t>Improvement in quality</a:t>
                      </a:r>
                      <a:r>
                        <a:rPr lang="en-GB" sz="1200" baseline="0" dirty="0"/>
                        <a:t> of recording, reviewing and coverage times.  Little impact on camera image quality district do not invest in new cameras.  Concerns that a centralised system will not be as responsive as a local suite.</a:t>
                      </a:r>
                      <a:endParaRPr lang="en-GB" sz="1200" dirty="0"/>
                    </a:p>
                  </a:txBody>
                  <a:tcPr/>
                </a:tc>
                <a:extLst>
                  <a:ext uri="{0D108BD9-81ED-4DB2-BD59-A6C34878D82A}">
                    <a16:rowId xmlns:a16="http://schemas.microsoft.com/office/drawing/2014/main" val="3433346973"/>
                  </a:ext>
                </a:extLst>
              </a:tr>
            </a:tbl>
          </a:graphicData>
        </a:graphic>
      </p:graphicFrame>
      <p:sp>
        <p:nvSpPr>
          <p:cNvPr id="5" name="Content Placeholder 2">
            <a:extLst>
              <a:ext uri="{FF2B5EF4-FFF2-40B4-BE49-F238E27FC236}">
                <a16:creationId xmlns:a16="http://schemas.microsoft.com/office/drawing/2014/main" id="{4AA925D7-7EA5-4F9E-9190-0BD1D383B706}"/>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2"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rgbClr val="0070C0"/>
                </a:solidFill>
                <a:hlinkClick r:id="rId15" action="ppaction://hlinksldjump">
                  <a:extLst>
                    <a:ext uri="{A12FA001-AC4F-418D-AE19-62706E023703}">
                      <ahyp:hlinkClr xmlns:ahyp="http://schemas.microsoft.com/office/drawing/2018/hyperlinkcolor" val="tx"/>
                    </a:ext>
                  </a:extLst>
                </a:hlinkClick>
              </a:rPr>
              <a:t>Risk assessment - PESTELO</a:t>
            </a:r>
            <a:endParaRPr lang="en-GB" b="0" dirty="0">
              <a:solidFill>
                <a:srgbClr val="0070C0"/>
              </a:solidFill>
            </a:endParaRPr>
          </a:p>
          <a:p>
            <a:pPr>
              <a:lnSpc>
                <a:spcPts val="2200"/>
              </a:lnSpc>
              <a:spcBef>
                <a:spcPts val="0"/>
              </a:spcBef>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4012762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1EA53D3-5FDF-4AE2-A493-8D77C265AD29}"/>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98</a:t>
            </a:fld>
            <a:endParaRPr lang="en-US" dirty="0"/>
          </a:p>
        </p:txBody>
      </p:sp>
      <p:sp>
        <p:nvSpPr>
          <p:cNvPr id="7" name="Footer Placeholder 6">
            <a:extLst>
              <a:ext uri="{FF2B5EF4-FFF2-40B4-BE49-F238E27FC236}">
                <a16:creationId xmlns:a16="http://schemas.microsoft.com/office/drawing/2014/main" id="{D8F0C77C-763C-4199-80C8-26261FDE2F17}"/>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graphicFrame>
        <p:nvGraphicFramePr>
          <p:cNvPr id="11" name="Table 11">
            <a:extLst>
              <a:ext uri="{FF2B5EF4-FFF2-40B4-BE49-F238E27FC236}">
                <a16:creationId xmlns:a16="http://schemas.microsoft.com/office/drawing/2014/main" id="{04E889AF-2825-44A4-99BA-2AFB73686931}"/>
              </a:ext>
            </a:extLst>
          </p:cNvPr>
          <p:cNvGraphicFramePr>
            <a:graphicFrameLocks noGrp="1"/>
          </p:cNvGraphicFramePr>
          <p:nvPr>
            <p:ph idx="14"/>
            <p:extLst>
              <p:ext uri="{D42A27DB-BD31-4B8C-83A1-F6EECF244321}">
                <p14:modId xmlns:p14="http://schemas.microsoft.com/office/powerpoint/2010/main" val="1843714304"/>
              </p:ext>
            </p:extLst>
          </p:nvPr>
        </p:nvGraphicFramePr>
        <p:xfrm>
          <a:off x="3629205" y="894352"/>
          <a:ext cx="8031571" cy="3219685"/>
        </p:xfrm>
        <a:graphic>
          <a:graphicData uri="http://schemas.openxmlformats.org/drawingml/2006/table">
            <a:tbl>
              <a:tblPr firstRow="1" bandRow="1">
                <a:tableStyleId>{8799B23B-EC83-4686-B30A-512413B5E67A}</a:tableStyleId>
              </a:tblPr>
              <a:tblGrid>
                <a:gridCol w="1195344">
                  <a:extLst>
                    <a:ext uri="{9D8B030D-6E8A-4147-A177-3AD203B41FA5}">
                      <a16:colId xmlns:a16="http://schemas.microsoft.com/office/drawing/2014/main" val="29121239"/>
                    </a:ext>
                  </a:extLst>
                </a:gridCol>
                <a:gridCol w="3232434">
                  <a:extLst>
                    <a:ext uri="{9D8B030D-6E8A-4147-A177-3AD203B41FA5}">
                      <a16:colId xmlns:a16="http://schemas.microsoft.com/office/drawing/2014/main" val="3176130764"/>
                    </a:ext>
                  </a:extLst>
                </a:gridCol>
                <a:gridCol w="3603793">
                  <a:extLst>
                    <a:ext uri="{9D8B030D-6E8A-4147-A177-3AD203B41FA5}">
                      <a16:colId xmlns:a16="http://schemas.microsoft.com/office/drawing/2014/main" val="2660700988"/>
                    </a:ext>
                  </a:extLst>
                </a:gridCol>
              </a:tblGrid>
              <a:tr h="277713">
                <a:tc>
                  <a:txBody>
                    <a:bodyPr/>
                    <a:lstStyle/>
                    <a:p>
                      <a:r>
                        <a:rPr lang="en-GB" sz="1200" dirty="0"/>
                        <a:t>Heading</a:t>
                      </a:r>
                    </a:p>
                  </a:txBody>
                  <a:tcPr/>
                </a:tc>
                <a:tc>
                  <a:txBody>
                    <a:bodyPr/>
                    <a:lstStyle/>
                    <a:p>
                      <a:r>
                        <a:rPr lang="en-GB" sz="1200" dirty="0"/>
                        <a:t>Change/issue</a:t>
                      </a:r>
                    </a:p>
                  </a:txBody>
                  <a:tcPr/>
                </a:tc>
                <a:tc>
                  <a:txBody>
                    <a:bodyPr/>
                    <a:lstStyle/>
                    <a:p>
                      <a:r>
                        <a:rPr lang="en-GB" sz="1200" dirty="0"/>
                        <a:t>Possible impact</a:t>
                      </a:r>
                    </a:p>
                  </a:txBody>
                  <a:tcPr/>
                </a:tc>
                <a:extLst>
                  <a:ext uri="{0D108BD9-81ED-4DB2-BD59-A6C34878D82A}">
                    <a16:rowId xmlns:a16="http://schemas.microsoft.com/office/drawing/2014/main" val="3156844174"/>
                  </a:ext>
                </a:extLst>
              </a:tr>
              <a:tr h="1290092">
                <a:tc>
                  <a:txBody>
                    <a:bodyPr/>
                    <a:lstStyle/>
                    <a:p>
                      <a:r>
                        <a:rPr lang="en-GB" sz="1200" dirty="0"/>
                        <a:t>Environmental</a:t>
                      </a:r>
                    </a:p>
                  </a:txBody>
                  <a:tcPr/>
                </a:tc>
                <a:tc>
                  <a:txBody>
                    <a:bodyPr/>
                    <a:lstStyle/>
                    <a:p>
                      <a:r>
                        <a:rPr lang="en-GB" sz="1200" dirty="0"/>
                        <a:t>Climate change</a:t>
                      </a:r>
                    </a:p>
                  </a:txBody>
                  <a:tcPr/>
                </a:tc>
                <a:tc>
                  <a:txBody>
                    <a:bodyPr/>
                    <a:lstStyle/>
                    <a:p>
                      <a:r>
                        <a:rPr lang="en-GB" sz="1200" dirty="0"/>
                        <a:t>• Reduction in emissions for Thames Valley Police and partners (EV car replacement)</a:t>
                      </a:r>
                    </a:p>
                    <a:p>
                      <a:r>
                        <a:rPr lang="en-GB" sz="1200" dirty="0"/>
                        <a:t>• Supported technology</a:t>
                      </a:r>
                    </a:p>
                    <a:p>
                      <a:r>
                        <a:rPr lang="en-GB" sz="1200" dirty="0"/>
                        <a:t>• Co-location</a:t>
                      </a:r>
                    </a:p>
                    <a:p>
                      <a:r>
                        <a:rPr lang="en-GB" sz="1200" dirty="0"/>
                        <a:t>• Remote working</a:t>
                      </a:r>
                    </a:p>
                    <a:p>
                      <a:r>
                        <a:rPr lang="en-GB" sz="1200" dirty="0"/>
                        <a:t>• Estate rationalisation</a:t>
                      </a:r>
                    </a:p>
                    <a:p>
                      <a:r>
                        <a:rPr lang="en-GB" sz="1200" dirty="0"/>
                        <a:t>• Waste and recycling</a:t>
                      </a:r>
                    </a:p>
                    <a:p>
                      <a:r>
                        <a:rPr lang="en-GB" sz="1200" dirty="0"/>
                        <a:t>• Enforcement of low emission zones</a:t>
                      </a:r>
                    </a:p>
                    <a:p>
                      <a:r>
                        <a:rPr lang="en-GB" sz="1200" dirty="0"/>
                        <a:t>• Protests</a:t>
                      </a:r>
                    </a:p>
                  </a:txBody>
                  <a:tcPr/>
                </a:tc>
                <a:extLst>
                  <a:ext uri="{0D108BD9-81ED-4DB2-BD59-A6C34878D82A}">
                    <a16:rowId xmlns:a16="http://schemas.microsoft.com/office/drawing/2014/main" val="1337955831"/>
                  </a:ext>
                </a:extLst>
              </a:tr>
              <a:tr h="373706">
                <a:tc>
                  <a:txBody>
                    <a:bodyPr/>
                    <a:lstStyle/>
                    <a:p>
                      <a:endParaRPr lang="en-GB" sz="1200" dirty="0"/>
                    </a:p>
                  </a:txBody>
                  <a:tcPr/>
                </a:tc>
                <a:tc>
                  <a:txBody>
                    <a:bodyPr/>
                    <a:lstStyle/>
                    <a:p>
                      <a:r>
                        <a:rPr lang="en-GB" sz="1200" dirty="0"/>
                        <a:t>Housing and population growth</a:t>
                      </a:r>
                    </a:p>
                  </a:txBody>
                  <a:tcPr/>
                </a:tc>
                <a:tc>
                  <a:txBody>
                    <a:bodyPr/>
                    <a:lstStyle/>
                    <a:p>
                      <a:r>
                        <a:rPr lang="en-GB" sz="1200" dirty="0"/>
                        <a:t>Possible increase in crime and RTAs</a:t>
                      </a:r>
                    </a:p>
                  </a:txBody>
                  <a:tcPr/>
                </a:tc>
                <a:extLst>
                  <a:ext uri="{0D108BD9-81ED-4DB2-BD59-A6C34878D82A}">
                    <a16:rowId xmlns:a16="http://schemas.microsoft.com/office/drawing/2014/main" val="1536402458"/>
                  </a:ext>
                </a:extLst>
              </a:tr>
              <a:tr h="373706">
                <a:tc>
                  <a:txBody>
                    <a:bodyPr/>
                    <a:lstStyle/>
                    <a:p>
                      <a:endParaRPr lang="en-GB" sz="1200" dirty="0"/>
                    </a:p>
                  </a:txBody>
                  <a:tcPr/>
                </a:tc>
                <a:tc>
                  <a:txBody>
                    <a:bodyPr/>
                    <a:lstStyle/>
                    <a:p>
                      <a:r>
                        <a:rPr lang="en-GB" sz="1200" dirty="0"/>
                        <a:t>Expansion of Bullingdon prison (new wing)</a:t>
                      </a:r>
                    </a:p>
                  </a:txBody>
                  <a:tcPr/>
                </a:tc>
                <a:tc>
                  <a:txBody>
                    <a:bodyPr/>
                    <a:lstStyle/>
                    <a:p>
                      <a:r>
                        <a:rPr lang="en-GB" sz="1200" dirty="0"/>
                        <a:t>Possible increase in police contact and increasing need for local service to support prisoners leaving</a:t>
                      </a:r>
                    </a:p>
                  </a:txBody>
                  <a:tcPr/>
                </a:tc>
                <a:extLst>
                  <a:ext uri="{0D108BD9-81ED-4DB2-BD59-A6C34878D82A}">
                    <a16:rowId xmlns:a16="http://schemas.microsoft.com/office/drawing/2014/main" val="697587396"/>
                  </a:ext>
                </a:extLst>
              </a:tr>
              <a:tr h="373706">
                <a:tc>
                  <a:txBody>
                    <a:bodyPr/>
                    <a:lstStyle/>
                    <a:p>
                      <a:endParaRPr lang="en-GB" sz="1200" dirty="0"/>
                    </a:p>
                  </a:txBody>
                  <a:tcPr/>
                </a:tc>
                <a:tc>
                  <a:txBody>
                    <a:bodyPr/>
                    <a:lstStyle/>
                    <a:p>
                      <a:r>
                        <a:rPr lang="en-GB" sz="1200" dirty="0"/>
                        <a:t>RTAs involving cyclists</a:t>
                      </a:r>
                    </a:p>
                  </a:txBody>
                  <a:tcPr/>
                </a:tc>
                <a:tc>
                  <a:txBody>
                    <a:bodyPr/>
                    <a:lstStyle/>
                    <a:p>
                      <a:r>
                        <a:rPr lang="en-GB" sz="1200" dirty="0"/>
                        <a:t>Possible increase in protests</a:t>
                      </a:r>
                    </a:p>
                  </a:txBody>
                  <a:tcPr/>
                </a:tc>
                <a:extLst>
                  <a:ext uri="{0D108BD9-81ED-4DB2-BD59-A6C34878D82A}">
                    <a16:rowId xmlns:a16="http://schemas.microsoft.com/office/drawing/2014/main" val="3710283607"/>
                  </a:ext>
                </a:extLst>
              </a:tr>
            </a:tbl>
          </a:graphicData>
        </a:graphic>
      </p:graphicFrame>
      <p:sp>
        <p:nvSpPr>
          <p:cNvPr id="5" name="Content Placeholder 2">
            <a:extLst>
              <a:ext uri="{FF2B5EF4-FFF2-40B4-BE49-F238E27FC236}">
                <a16:creationId xmlns:a16="http://schemas.microsoft.com/office/drawing/2014/main" id="{96EF6F73-0179-4763-B996-DFD2C2C9AB9B}"/>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2"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3"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4"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rgbClr val="0070C0"/>
                </a:solidFill>
                <a:hlinkClick r:id="rId15" action="ppaction://hlinksldjump">
                  <a:extLst>
                    <a:ext uri="{A12FA001-AC4F-418D-AE19-62706E023703}">
                      <ahyp:hlinkClr xmlns:ahyp="http://schemas.microsoft.com/office/drawing/2018/hyperlinkcolor" val="tx"/>
                    </a:ext>
                  </a:extLst>
                </a:hlinkClick>
              </a:rPr>
              <a:t>Risk assessment - PESTELO</a:t>
            </a:r>
            <a:endParaRPr lang="en-GB" b="0" dirty="0">
              <a:solidFill>
                <a:srgbClr val="0070C0"/>
              </a:solidFill>
            </a:endParaRPr>
          </a:p>
          <a:p>
            <a:pPr>
              <a:lnSpc>
                <a:spcPts val="2200"/>
              </a:lnSpc>
              <a:spcBef>
                <a:spcPts val="0"/>
              </a:spcBef>
            </a:pPr>
            <a:r>
              <a:rPr lang="en-GB" b="0"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41062001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1EA53D3-5FDF-4AE2-A493-8D77C265AD29}"/>
              </a:ext>
            </a:extLst>
          </p:cNvPr>
          <p:cNvSpPr>
            <a:spLocks noGrp="1"/>
          </p:cNvSpPr>
          <p:nvPr>
            <p:ph type="sldNum" sz="quarter" idx="4"/>
          </p:nvPr>
        </p:nvSpPr>
        <p:spPr/>
        <p:txBody>
          <a:bodyPr/>
          <a:lstStyle/>
          <a:p>
            <a:pPr defTabSz="457200">
              <a:defRPr/>
            </a:pPr>
            <a:fld id="{4FAB73BC-B049-4115-A692-8D63A059BFB8}" type="slidenum">
              <a:rPr lang="en-US" smtClean="0"/>
              <a:pPr defTabSz="457200">
                <a:defRPr/>
              </a:pPr>
              <a:t>99</a:t>
            </a:fld>
            <a:endParaRPr lang="en-US" dirty="0"/>
          </a:p>
        </p:txBody>
      </p:sp>
      <p:sp>
        <p:nvSpPr>
          <p:cNvPr id="7" name="Footer Placeholder 6">
            <a:extLst>
              <a:ext uri="{FF2B5EF4-FFF2-40B4-BE49-F238E27FC236}">
                <a16:creationId xmlns:a16="http://schemas.microsoft.com/office/drawing/2014/main" id="{D8F0C77C-763C-4199-80C8-26261FDE2F17}"/>
              </a:ext>
            </a:extLst>
          </p:cNvPr>
          <p:cNvSpPr>
            <a:spLocks noGrp="1"/>
          </p:cNvSpPr>
          <p:nvPr>
            <p:ph type="ftr" sz="quarter" idx="3"/>
          </p:nvPr>
        </p:nvSpPr>
        <p:spPr/>
        <p:txBody>
          <a:bodyPr/>
          <a:lstStyle/>
          <a:p>
            <a:pPr defTabSz="457200">
              <a:defRPr/>
            </a:pPr>
            <a:r>
              <a:rPr lang="en-US">
                <a:solidFill>
                  <a:prstClr val="white"/>
                </a:solidFill>
              </a:rPr>
              <a:t>Oxfordshire </a:t>
            </a:r>
            <a:r>
              <a:rPr lang="en-GB">
                <a:solidFill>
                  <a:prstClr val="white"/>
                </a:solidFill>
              </a:rPr>
              <a:t>Strategic Intelligence Assessment 2022</a:t>
            </a:r>
            <a:endParaRPr lang="en-US" dirty="0">
              <a:solidFill>
                <a:prstClr val="white"/>
              </a:solidFill>
            </a:endParaRPr>
          </a:p>
        </p:txBody>
      </p:sp>
      <p:graphicFrame>
        <p:nvGraphicFramePr>
          <p:cNvPr id="11" name="Table 11">
            <a:extLst>
              <a:ext uri="{FF2B5EF4-FFF2-40B4-BE49-F238E27FC236}">
                <a16:creationId xmlns:a16="http://schemas.microsoft.com/office/drawing/2014/main" id="{04E889AF-2825-44A4-99BA-2AFB73686931}"/>
              </a:ext>
            </a:extLst>
          </p:cNvPr>
          <p:cNvGraphicFramePr>
            <a:graphicFrameLocks noGrp="1"/>
          </p:cNvGraphicFramePr>
          <p:nvPr>
            <p:ph idx="14"/>
          </p:nvPr>
        </p:nvGraphicFramePr>
        <p:xfrm>
          <a:off x="3613163" y="798099"/>
          <a:ext cx="8031571" cy="5581233"/>
        </p:xfrm>
        <a:graphic>
          <a:graphicData uri="http://schemas.openxmlformats.org/drawingml/2006/table">
            <a:tbl>
              <a:tblPr firstRow="1" bandRow="1">
                <a:tableStyleId>{8799B23B-EC83-4686-B30A-512413B5E67A}</a:tableStyleId>
              </a:tblPr>
              <a:tblGrid>
                <a:gridCol w="820875">
                  <a:extLst>
                    <a:ext uri="{9D8B030D-6E8A-4147-A177-3AD203B41FA5}">
                      <a16:colId xmlns:a16="http://schemas.microsoft.com/office/drawing/2014/main" val="29121239"/>
                    </a:ext>
                  </a:extLst>
                </a:gridCol>
                <a:gridCol w="1532709">
                  <a:extLst>
                    <a:ext uri="{9D8B030D-6E8A-4147-A177-3AD203B41FA5}">
                      <a16:colId xmlns:a16="http://schemas.microsoft.com/office/drawing/2014/main" val="3176130764"/>
                    </a:ext>
                  </a:extLst>
                </a:gridCol>
                <a:gridCol w="5677987">
                  <a:extLst>
                    <a:ext uri="{9D8B030D-6E8A-4147-A177-3AD203B41FA5}">
                      <a16:colId xmlns:a16="http://schemas.microsoft.com/office/drawing/2014/main" val="2660700988"/>
                    </a:ext>
                  </a:extLst>
                </a:gridCol>
              </a:tblGrid>
              <a:tr h="277713">
                <a:tc>
                  <a:txBody>
                    <a:bodyPr/>
                    <a:lstStyle/>
                    <a:p>
                      <a:r>
                        <a:rPr lang="en-GB" sz="1200" dirty="0"/>
                        <a:t>Heading</a:t>
                      </a:r>
                    </a:p>
                  </a:txBody>
                  <a:tcPr/>
                </a:tc>
                <a:tc>
                  <a:txBody>
                    <a:bodyPr/>
                    <a:lstStyle/>
                    <a:p>
                      <a:r>
                        <a:rPr lang="en-GB" sz="1200" dirty="0"/>
                        <a:t>Change/issue</a:t>
                      </a:r>
                    </a:p>
                  </a:txBody>
                  <a:tcPr/>
                </a:tc>
                <a:tc>
                  <a:txBody>
                    <a:bodyPr/>
                    <a:lstStyle/>
                    <a:p>
                      <a:r>
                        <a:rPr lang="en-GB" sz="1200" dirty="0"/>
                        <a:t>Possible impact</a:t>
                      </a:r>
                    </a:p>
                  </a:txBody>
                  <a:tcPr/>
                </a:tc>
                <a:extLst>
                  <a:ext uri="{0D108BD9-81ED-4DB2-BD59-A6C34878D82A}">
                    <a16:rowId xmlns:a16="http://schemas.microsoft.com/office/drawing/2014/main" val="3156844174"/>
                  </a:ext>
                </a:extLst>
              </a:tr>
              <a:tr h="1290092">
                <a:tc>
                  <a:txBody>
                    <a:bodyPr/>
                    <a:lstStyle/>
                    <a:p>
                      <a:r>
                        <a:rPr lang="en-GB" sz="1200" dirty="0"/>
                        <a:t>Legal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2"/>
                        </a:rPr>
                        <a:t>Police, Crime, Sentencing and Courts Act 2022</a:t>
                      </a:r>
                      <a:r>
                        <a:rPr lang="en-GB" sz="1200" dirty="0"/>
                        <a:t> received Royal Assent and became an Act of Parliament on 28 April 2022. </a:t>
                      </a:r>
                    </a:p>
                    <a:p>
                      <a:endParaRPr lang="en-GB" sz="1200" dirty="0"/>
                    </a:p>
                  </a:txBody>
                  <a:tcPr/>
                </a:tc>
                <a:tc>
                  <a:txBody>
                    <a:bodyPr/>
                    <a:lstStyle/>
                    <a:p>
                      <a:r>
                        <a:rPr lang="en-GB" sz="1100" dirty="0"/>
                        <a:t>[more detail expected June 2022]</a:t>
                      </a:r>
                    </a:p>
                    <a:p>
                      <a:pPr marL="171450" indent="-171450">
                        <a:buFont typeface="Arial" panose="020B0604020202020204" pitchFamily="34" charset="0"/>
                        <a:buChar char="•"/>
                      </a:pPr>
                      <a:r>
                        <a:rPr lang="en-GB" sz="1100" dirty="0"/>
                        <a:t>Police Covenant for England and Wales – greater protection for Police</a:t>
                      </a:r>
                    </a:p>
                    <a:p>
                      <a:pPr marL="171450" indent="-171450">
                        <a:buFont typeface="Arial" panose="020B0604020202020204" pitchFamily="34" charset="0"/>
                        <a:buChar char="•"/>
                      </a:pPr>
                      <a:r>
                        <a:rPr lang="en-GB" sz="1100" dirty="0"/>
                        <a:t>The Law, Guidance and Training Governing Police Pursuits.</a:t>
                      </a:r>
                    </a:p>
                    <a:p>
                      <a:pPr marL="171450" indent="-171450">
                        <a:buFont typeface="Arial" panose="020B0604020202020204" pitchFamily="34" charset="0"/>
                        <a:buChar char="•"/>
                      </a:pPr>
                      <a:r>
                        <a:rPr lang="en-GB" sz="1100" dirty="0"/>
                        <a:t>Serious Violence Reduction Orders: a new court order to target known knife carriers.</a:t>
                      </a:r>
                    </a:p>
                    <a:p>
                      <a:pPr marL="171450" indent="-171450">
                        <a:buFont typeface="Arial" panose="020B0604020202020204" pitchFamily="34" charset="0"/>
                        <a:buChar char="•"/>
                      </a:pPr>
                      <a:r>
                        <a:rPr lang="en-GB" sz="1100" dirty="0"/>
                        <a:t>Strengthening police powers to tackle unauthorised encampments.</a:t>
                      </a:r>
                    </a:p>
                    <a:p>
                      <a:pPr marL="171450" indent="-171450">
                        <a:buFont typeface="Arial" panose="020B0604020202020204" pitchFamily="34" charset="0"/>
                        <a:buChar char="•"/>
                      </a:pPr>
                      <a:r>
                        <a:rPr lang="en-GB" sz="1100" dirty="0"/>
                        <a:t>Reforms pre-charge bail to better protect vulnerable victims and witnesses.</a:t>
                      </a:r>
                    </a:p>
                    <a:p>
                      <a:pPr marL="171450" indent="-171450">
                        <a:buFont typeface="Arial" panose="020B0604020202020204" pitchFamily="34" charset="0"/>
                        <a:buChar char="•"/>
                      </a:pPr>
                      <a:r>
                        <a:rPr lang="en-GB" sz="1100" dirty="0"/>
                        <a:t>A Smarter Approach to Sentencing, which details several proposals covering both youth and adult offenders, aiming to produce a sentencing regime which is robust when faced with the most dangerous offenders, but agile enough to give offenders a fair start on their road to rehabilitation.</a:t>
                      </a:r>
                    </a:p>
                    <a:p>
                      <a:pPr marL="171450" indent="-171450">
                        <a:buFont typeface="Arial" panose="020B0604020202020204" pitchFamily="34" charset="0"/>
                        <a:buChar char="•"/>
                      </a:pPr>
                      <a:r>
                        <a:rPr lang="en-GB" sz="1100" dirty="0"/>
                        <a:t>Repeal</a:t>
                      </a:r>
                      <a:r>
                        <a:rPr lang="en-GB" sz="1100" baseline="0" dirty="0"/>
                        <a:t> of rough sleeping and begging legislation.</a:t>
                      </a:r>
                      <a:endParaRPr lang="en-GB" sz="1100" dirty="0"/>
                    </a:p>
                  </a:txBody>
                  <a:tcPr/>
                </a:tc>
                <a:extLst>
                  <a:ext uri="{0D108BD9-81ED-4DB2-BD59-A6C34878D82A}">
                    <a16:rowId xmlns:a16="http://schemas.microsoft.com/office/drawing/2014/main" val="3791189436"/>
                  </a:ext>
                </a:extLst>
              </a:tr>
              <a:tr h="411672">
                <a:tc>
                  <a:txBody>
                    <a:bodyPr/>
                    <a:lstStyle/>
                    <a:p>
                      <a:endParaRPr lang="en-GB" sz="1200" dirty="0"/>
                    </a:p>
                  </a:txBody>
                  <a:tcPr/>
                </a:tc>
                <a:tc>
                  <a:txBody>
                    <a:bodyPr/>
                    <a:lstStyle/>
                    <a:p>
                      <a:r>
                        <a:rPr lang="en-GB" sz="1200" dirty="0">
                          <a:hlinkClick r:id="rId3"/>
                        </a:rPr>
                        <a:t>Protect Duty</a:t>
                      </a:r>
                      <a:endParaRPr lang="en-GB" sz="1200" dirty="0"/>
                    </a:p>
                  </a:txBody>
                  <a:tcPr/>
                </a:tc>
                <a:tc>
                  <a:txBody>
                    <a:bodyPr/>
                    <a:lstStyle/>
                    <a:p>
                      <a:r>
                        <a:rPr lang="en-GB" sz="1100" dirty="0"/>
                        <a:t>This Duty will look at making the public safer at publicly accessible locations, especially in relation to possible terrorist attacks.</a:t>
                      </a:r>
                    </a:p>
                    <a:p>
                      <a:r>
                        <a:rPr lang="en-GB" sz="1100" dirty="0"/>
                        <a:t>The proposed Protect Duty could apply to three main areas (but may also apply to other locations, parties and processes by exception):</a:t>
                      </a:r>
                    </a:p>
                    <a:p>
                      <a:r>
                        <a:rPr lang="en-GB" sz="1100" dirty="0"/>
                        <a:t>1. Public venues (e.g. entertainment and sports venues, tourist attractions, shopping centres)</a:t>
                      </a:r>
                    </a:p>
                    <a:p>
                      <a:r>
                        <a:rPr lang="en-GB" sz="1100" dirty="0"/>
                        <a:t>2. Large organisations (e.g. retail, or entertainment chains) and</a:t>
                      </a:r>
                    </a:p>
                    <a:p>
                      <a:r>
                        <a:rPr lang="en-GB" sz="1100" dirty="0"/>
                        <a:t>3. Public spaces (e.g. public parks, beaches, thoroughfares, bridges, town / city squares and</a:t>
                      </a:r>
                    </a:p>
                    <a:p>
                      <a:r>
                        <a:rPr lang="en-GB" sz="1100" dirty="0"/>
                        <a:t>pedestrianised areas</a:t>
                      </a:r>
                    </a:p>
                  </a:txBody>
                  <a:tcPr/>
                </a:tc>
                <a:extLst>
                  <a:ext uri="{0D108BD9-81ED-4DB2-BD59-A6C34878D82A}">
                    <a16:rowId xmlns:a16="http://schemas.microsoft.com/office/drawing/2014/main" val="1201316471"/>
                  </a:ext>
                </a:extLst>
              </a:tr>
              <a:tr h="505097">
                <a:tc>
                  <a:txBody>
                    <a:bodyPr/>
                    <a:lstStyle/>
                    <a:p>
                      <a:endParaRPr lang="en-GB" sz="1200" dirty="0"/>
                    </a:p>
                  </a:txBody>
                  <a:tcPr/>
                </a:tc>
                <a:tc>
                  <a:txBody>
                    <a:bodyPr/>
                    <a:lstStyle/>
                    <a:p>
                      <a:r>
                        <a:rPr lang="en-GB" sz="1200" dirty="0">
                          <a:hlinkClick r:id="rId4"/>
                        </a:rPr>
                        <a:t>Serious Violence Duty</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 new legal duty to support a multi-agency approach to preventing and tackling serious violence.</a:t>
                      </a:r>
                    </a:p>
                    <a:p>
                      <a:r>
                        <a:rPr lang="en-GB" sz="1100" kern="1200" dirty="0">
                          <a:solidFill>
                            <a:schemeClr val="tx1"/>
                          </a:solidFill>
                          <a:latin typeface="+mn-lt"/>
                          <a:ea typeface="+mn-ea"/>
                          <a:cs typeface="+mn-cs"/>
                        </a:rPr>
                        <a:t>Duty ensures relevant services work together to share data and knowledge and allow them to target their interventions to prevent serious violence altogether.</a:t>
                      </a:r>
                    </a:p>
                    <a:p>
                      <a:r>
                        <a:rPr lang="en-GB" sz="1100" kern="1200" dirty="0">
                          <a:solidFill>
                            <a:schemeClr val="tx1"/>
                          </a:solidFill>
                          <a:latin typeface="+mn-lt"/>
                          <a:ea typeface="+mn-ea"/>
                          <a:cs typeface="+mn-cs"/>
                        </a:rPr>
                        <a:t>The Government also announced that it would amend the Crime and Disorder Act 1998 to ensure that serious violence is an explicit priority for Community Safety Partnerships by making sure they have a strategy in place to tackle violent crime.</a:t>
                      </a:r>
                    </a:p>
                    <a:p>
                      <a:r>
                        <a:rPr lang="en-GB" sz="1100" kern="1200" dirty="0">
                          <a:solidFill>
                            <a:schemeClr val="tx1"/>
                          </a:solidFill>
                          <a:latin typeface="+mn-lt"/>
                          <a:ea typeface="+mn-ea"/>
                          <a:cs typeface="+mn-cs"/>
                        </a:rPr>
                        <a:t>Provision</a:t>
                      </a:r>
                      <a:r>
                        <a:rPr lang="en-GB" sz="1100" kern="1200" baseline="0" dirty="0">
                          <a:solidFill>
                            <a:schemeClr val="tx1"/>
                          </a:solidFill>
                          <a:latin typeface="+mn-lt"/>
                          <a:ea typeface="+mn-ea"/>
                          <a:cs typeface="+mn-cs"/>
                        </a:rPr>
                        <a:t> for Secretary of State to introduce regulations/offences for begging.</a:t>
                      </a:r>
                      <a:endParaRPr lang="en-GB" sz="1100" kern="1200" dirty="0">
                        <a:solidFill>
                          <a:schemeClr val="tx1"/>
                        </a:solidFill>
                        <a:latin typeface="+mn-lt"/>
                        <a:ea typeface="+mn-ea"/>
                        <a:cs typeface="+mn-cs"/>
                      </a:endParaRPr>
                    </a:p>
                  </a:txBody>
                  <a:tcPr/>
                </a:tc>
                <a:extLst>
                  <a:ext uri="{0D108BD9-81ED-4DB2-BD59-A6C34878D82A}">
                    <a16:rowId xmlns:a16="http://schemas.microsoft.com/office/drawing/2014/main" val="1212349082"/>
                  </a:ext>
                </a:extLst>
              </a:tr>
            </a:tbl>
          </a:graphicData>
        </a:graphic>
      </p:graphicFrame>
      <p:sp>
        <p:nvSpPr>
          <p:cNvPr id="5" name="Content Placeholder 2">
            <a:extLst>
              <a:ext uri="{FF2B5EF4-FFF2-40B4-BE49-F238E27FC236}">
                <a16:creationId xmlns:a16="http://schemas.microsoft.com/office/drawing/2014/main" id="{7D746E9C-E242-44E2-964D-372B19A6AC58}"/>
              </a:ext>
            </a:extLst>
          </p:cNvPr>
          <p:cNvSpPr txBox="1">
            <a:spLocks/>
          </p:cNvSpPr>
          <p:nvPr/>
        </p:nvSpPr>
        <p:spPr>
          <a:xfrm>
            <a:off x="140418" y="868338"/>
            <a:ext cx="3220620" cy="543461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buClr>
                <a:schemeClr val="accent1"/>
              </a:buClr>
              <a:buFont typeface="Arial" panose="020B0604020202020204" pitchFamily="34" charset="0"/>
              <a:buNone/>
              <a:defRPr sz="1400" b="1" u="sng" kern="1200" baseline="0">
                <a:solidFill>
                  <a:schemeClr val="tx1">
                    <a:lumMod val="65000"/>
                    <a:lumOff val="35000"/>
                  </a:schemeClr>
                </a:solidFill>
                <a:latin typeface="Trebuchet MS" panose="020B0603020202020204" pitchFamily="34" charset="0"/>
                <a:ea typeface="+mn-ea"/>
                <a:cs typeface="+mn-cs"/>
              </a:defRPr>
            </a:lvl1pPr>
            <a:lvl2pPr marL="5029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2pPr>
            <a:lvl3pPr marL="9601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3pPr>
            <a:lvl4pPr marL="14173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4pPr>
            <a:lvl5pPr marL="1874520" indent="0" algn="l" defTabSz="914400" rtl="0" eaLnBrk="1" latinLnBrk="0" hangingPunct="1">
              <a:lnSpc>
                <a:spcPct val="90000"/>
              </a:lnSpc>
              <a:spcBef>
                <a:spcPts val="250"/>
              </a:spcBef>
              <a:spcAft>
                <a:spcPts val="250"/>
              </a:spcAft>
              <a:buClr>
                <a:schemeClr val="accent1"/>
              </a:buClr>
              <a:buFont typeface="Arial" panose="020B0604020202020204" pitchFamily="34" charset="0"/>
              <a:buNone/>
              <a:defRPr sz="1400" kern="1200">
                <a:solidFill>
                  <a:schemeClr val="tx1">
                    <a:lumMod val="65000"/>
                    <a:lumOff val="3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ts val="2200"/>
              </a:lnSpc>
              <a:spcBef>
                <a:spcPts val="0"/>
              </a:spcBef>
            </a:pPr>
            <a:r>
              <a:rPr lang="en-GB" b="0"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Introduction</a:t>
            </a:r>
            <a:br>
              <a:rPr lang="en-GB" b="0" dirty="0">
                <a:solidFill>
                  <a:srgbClr val="7F7F7F"/>
                </a:solidFill>
              </a:rPr>
            </a:br>
            <a:r>
              <a:rPr lang="en-GB" b="0" dirty="0">
                <a:solidFill>
                  <a:schemeClr val="bg1">
                    <a:lumMod val="50000"/>
                  </a:schemeClr>
                </a:solidFill>
                <a:hlinkClick r:id="rId6" action="ppaction://hlinksldjump">
                  <a:extLst>
                    <a:ext uri="{A12FA001-AC4F-418D-AE19-62706E023703}">
                      <ahyp:hlinkClr xmlns:ahyp="http://schemas.microsoft.com/office/drawing/2018/hyperlinkcolor" val="tx"/>
                    </a:ext>
                  </a:extLst>
                </a:hlinkClick>
              </a:rPr>
              <a:t>Summary</a:t>
            </a:r>
            <a:br>
              <a:rPr lang="en-GB" b="0" dirty="0">
                <a:solidFill>
                  <a:schemeClr val="bg1">
                    <a:lumMod val="50000"/>
                  </a:schemeClr>
                </a:solidFill>
              </a:rPr>
            </a:br>
            <a:r>
              <a:rPr lang="en-GB" dirty="0">
                <a:solidFill>
                  <a:schemeClr val="bg1">
                    <a:lumMod val="50000"/>
                  </a:schemeClr>
                </a:solidFill>
                <a:hlinkClick r:id="rId7" action="ppaction://hlinksldjump">
                  <a:extLst>
                    <a:ext uri="{A12FA001-AC4F-418D-AE19-62706E023703}">
                      <ahyp:hlinkClr xmlns:ahyp="http://schemas.microsoft.com/office/drawing/2018/hyperlinkcolor" val="tx"/>
                    </a:ext>
                  </a:extLst>
                </a:hlinkClick>
              </a:rPr>
              <a:t>Part 1: SIA</a:t>
            </a:r>
            <a:endParaRPr lang="en-GB"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8" action="ppaction://hlinksldjump">
                  <a:extLst>
                    <a:ext uri="{A12FA001-AC4F-418D-AE19-62706E023703}">
                      <ahyp:hlinkClr xmlns:ahyp="http://schemas.microsoft.com/office/drawing/2018/hyperlinkcolor" val="tx"/>
                    </a:ext>
                  </a:extLst>
                </a:hlinkClick>
              </a:rPr>
              <a:t>Crime trends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9" action="ppaction://hlinksldjump">
                  <a:extLst>
                    <a:ext uri="{A12FA001-AC4F-418D-AE19-62706E023703}">
                      <ahyp:hlinkClr xmlns:ahyp="http://schemas.microsoft.com/office/drawing/2018/hyperlinkcolor" val="tx"/>
                    </a:ext>
                  </a:extLst>
                </a:hlinkClick>
              </a:rPr>
              <a:t>Abuse and exploitation</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0" action="ppaction://hlinksldjump">
                  <a:extLst>
                    <a:ext uri="{A12FA001-AC4F-418D-AE19-62706E023703}">
                      <ahyp:hlinkClr xmlns:ahyp="http://schemas.microsoft.com/office/drawing/2018/hyperlinkcolor" val="tx"/>
                    </a:ext>
                  </a:extLst>
                </a:hlinkClick>
              </a:rPr>
              <a:t>Hate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1" action="ppaction://hlinksldjump">
                  <a:extLst>
                    <a:ext uri="{A12FA001-AC4F-418D-AE19-62706E023703}">
                      <ahyp:hlinkClr xmlns:ahyp="http://schemas.microsoft.com/office/drawing/2018/hyperlinkcolor" val="tx"/>
                    </a:ext>
                  </a:extLst>
                </a:hlinkClick>
              </a:rPr>
              <a:t>Knife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2" action="ppaction://hlinksldjump">
                  <a:extLst>
                    <a:ext uri="{A12FA001-AC4F-418D-AE19-62706E023703}">
                      <ahyp:hlinkClr xmlns:ahyp="http://schemas.microsoft.com/office/drawing/2018/hyperlinkcolor" val="tx"/>
                    </a:ext>
                  </a:extLst>
                </a:hlinkClick>
              </a:rPr>
              <a:t>Fraud and cyber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3" action="ppaction://hlinksldjump">
                  <a:extLst>
                    <a:ext uri="{A12FA001-AC4F-418D-AE19-62706E023703}">
                      <ahyp:hlinkClr xmlns:ahyp="http://schemas.microsoft.com/office/drawing/2018/hyperlinkcolor" val="tx"/>
                    </a:ext>
                  </a:extLst>
                </a:hlinkClick>
              </a:rPr>
              <a:t>Rural crime</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4" action="ppaction://hlinksldjump">
                  <a:extLst>
                    <a:ext uri="{A12FA001-AC4F-418D-AE19-62706E023703}">
                      <ahyp:hlinkClr xmlns:ahyp="http://schemas.microsoft.com/office/drawing/2018/hyperlinkcolor" val="tx"/>
                    </a:ext>
                  </a:extLst>
                </a:hlinkClick>
              </a:rPr>
              <a:t>Road casualties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5" action="ppaction://hlinksldjump">
                  <a:extLst>
                    <a:ext uri="{A12FA001-AC4F-418D-AE19-62706E023703}">
                      <ahyp:hlinkClr xmlns:ahyp="http://schemas.microsoft.com/office/drawing/2018/hyperlinkcolor" val="tx"/>
                    </a:ext>
                  </a:extLst>
                </a:hlinkClick>
              </a:rPr>
              <a:t>Poverty, mental health, alcohol, drugs</a:t>
            </a:r>
            <a:endParaRPr lang="en-GB" u="sng" dirty="0">
              <a:solidFill>
                <a:schemeClr val="bg1">
                  <a:lumMod val="50000"/>
                </a:schemeClr>
              </a:solidFill>
            </a:endParaRPr>
          </a:p>
          <a:p>
            <a:pPr marL="182563" lvl="1">
              <a:lnSpc>
                <a:spcPts val="2200"/>
              </a:lnSpc>
              <a:spcBef>
                <a:spcPts val="0"/>
              </a:spcBef>
              <a:spcAft>
                <a:spcPts val="0"/>
              </a:spcAft>
            </a:pPr>
            <a:r>
              <a:rPr lang="en-GB" u="sng" dirty="0">
                <a:solidFill>
                  <a:schemeClr val="bg1">
                    <a:lumMod val="50000"/>
                  </a:schemeClr>
                </a:solidFill>
                <a:hlinkClick r:id="rId16" action="ppaction://hlinksldjump">
                  <a:extLst>
                    <a:ext uri="{A12FA001-AC4F-418D-AE19-62706E023703}">
                      <ahyp:hlinkClr xmlns:ahyp="http://schemas.microsoft.com/office/drawing/2018/hyperlinkcolor" val="tx"/>
                    </a:ext>
                  </a:extLst>
                </a:hlinkClick>
              </a:rPr>
              <a:t>Offending and reoffending</a:t>
            </a:r>
            <a:endParaRPr lang="en-GB" u="sng" dirty="0">
              <a:solidFill>
                <a:schemeClr val="bg1">
                  <a:lumMod val="50000"/>
                </a:schemeClr>
              </a:solidFill>
            </a:endParaRPr>
          </a:p>
          <a:p>
            <a:pPr>
              <a:lnSpc>
                <a:spcPts val="2200"/>
              </a:lnSpc>
            </a:pPr>
            <a:r>
              <a:rPr lang="en-GB" dirty="0">
                <a:solidFill>
                  <a:schemeClr val="bg1">
                    <a:lumMod val="50000"/>
                  </a:schemeClr>
                </a:solidFill>
                <a:hlinkClick r:id="rId17" action="ppaction://hlinksldjump">
                  <a:extLst>
                    <a:ext uri="{A12FA001-AC4F-418D-AE19-62706E023703}">
                      <ahyp:hlinkClr xmlns:ahyp="http://schemas.microsoft.com/office/drawing/2018/hyperlinkcolor" val="tx"/>
                    </a:ext>
                  </a:extLst>
                </a:hlinkClick>
              </a:rPr>
              <a:t>Part 2: Serious Violence</a:t>
            </a:r>
            <a:endParaRPr lang="en-GB" dirty="0">
              <a:solidFill>
                <a:schemeClr val="bg1">
                  <a:lumMod val="50000"/>
                </a:schemeClr>
              </a:solidFill>
            </a:endParaRPr>
          </a:p>
          <a:p>
            <a:pPr>
              <a:lnSpc>
                <a:spcPts val="2200"/>
              </a:lnSpc>
            </a:pPr>
            <a:r>
              <a:rPr lang="en-GB" b="0" dirty="0">
                <a:solidFill>
                  <a:srgbClr val="0070C0"/>
                </a:solidFill>
                <a:hlinkClick r:id="rId18" action="ppaction://hlinksldjump">
                  <a:extLst>
                    <a:ext uri="{A12FA001-AC4F-418D-AE19-62706E023703}">
                      <ahyp:hlinkClr xmlns:ahyp="http://schemas.microsoft.com/office/drawing/2018/hyperlinkcolor" val="tx"/>
                    </a:ext>
                  </a:extLst>
                </a:hlinkClick>
              </a:rPr>
              <a:t>Risk assessment - PESTELO</a:t>
            </a:r>
            <a:endParaRPr lang="en-GB" b="0" dirty="0">
              <a:solidFill>
                <a:srgbClr val="0070C0"/>
              </a:solidFill>
            </a:endParaRPr>
          </a:p>
          <a:p>
            <a:pPr>
              <a:lnSpc>
                <a:spcPts val="2200"/>
              </a:lnSpc>
              <a:spcBef>
                <a:spcPts val="0"/>
              </a:spcBef>
            </a:pPr>
            <a:r>
              <a:rPr lang="en-GB" b="0" dirty="0">
                <a:solidFill>
                  <a:schemeClr val="bg1">
                    <a:lumMod val="50000"/>
                  </a:schemeClr>
                </a:solidFill>
                <a:hlinkClick r:id="rId19" action="ppaction://hlinksldjump">
                  <a:extLst>
                    <a:ext uri="{A12FA001-AC4F-418D-AE19-62706E023703}">
                      <ahyp:hlinkClr xmlns:ahyp="http://schemas.microsoft.com/office/drawing/2018/hyperlinkcolor" val="tx"/>
                    </a:ext>
                  </a:extLst>
                </a:hlinkClick>
              </a:rPr>
              <a:t>Finding out more</a:t>
            </a:r>
            <a:endParaRPr lang="en-GB" b="0" dirty="0">
              <a:solidFill>
                <a:schemeClr val="bg1">
                  <a:lumMod val="50000"/>
                </a:schemeClr>
              </a:solidFill>
            </a:endParaRPr>
          </a:p>
          <a:p>
            <a:pPr>
              <a:lnSpc>
                <a:spcPts val="2200"/>
              </a:lnSpc>
              <a:spcBef>
                <a:spcPts val="0"/>
              </a:spcBef>
            </a:pPr>
            <a:endParaRPr lang="en-GB" b="0" dirty="0"/>
          </a:p>
        </p:txBody>
      </p:sp>
    </p:spTree>
    <p:extLst>
      <p:ext uri="{BB962C8B-B14F-4D97-AF65-F5344CB8AC3E}">
        <p14:creationId xmlns:p14="http://schemas.microsoft.com/office/powerpoint/2010/main" val="1566277753"/>
      </p:ext>
    </p:extLst>
  </p:cSld>
  <p:clrMapOvr>
    <a:masterClrMapping/>
  </p:clrMapOvr>
</p:sld>
</file>

<file path=ppt/theme/theme1.xml><?xml version="1.0" encoding="utf-8"?>
<a:theme xmlns:a="http://schemas.openxmlformats.org/drawingml/2006/main" name="7_Service Use">
  <a:themeElements>
    <a:clrScheme name="Custom 13">
      <a:dk1>
        <a:sysClr val="windowText" lastClr="000000"/>
      </a:dk1>
      <a:lt1>
        <a:sysClr val="window" lastClr="FFFFFF"/>
      </a:lt1>
      <a:dk2>
        <a:srgbClr val="454551"/>
      </a:dk2>
      <a:lt2>
        <a:srgbClr val="D8D9DC"/>
      </a:lt2>
      <a:accent1>
        <a:srgbClr val="604A7B"/>
      </a:accent1>
      <a:accent2>
        <a:srgbClr val="C830CC"/>
      </a:accent2>
      <a:accent3>
        <a:srgbClr val="4EA6DC"/>
      </a:accent3>
      <a:accent4>
        <a:srgbClr val="4775E7"/>
      </a:accent4>
      <a:accent5>
        <a:srgbClr val="8971E1"/>
      </a:accent5>
      <a:accent6>
        <a:srgbClr val="D54773"/>
      </a:accent6>
      <a:hlink>
        <a:srgbClr val="D54773"/>
      </a:hlink>
      <a:folHlink>
        <a:srgbClr val="D54773"/>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38823</TotalTime>
  <Words>19143</Words>
  <Application>Microsoft Office PowerPoint</Application>
  <PresentationFormat>Widescreen</PresentationFormat>
  <Paragraphs>2789</Paragraphs>
  <Slides>104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104</vt:i4>
      </vt:variant>
    </vt:vector>
  </HeadingPairs>
  <TitlesOfParts>
    <vt:vector size="111" baseType="lpstr">
      <vt:lpstr>Arial</vt:lpstr>
      <vt:lpstr>Calibri</vt:lpstr>
      <vt:lpstr>Corbel</vt:lpstr>
      <vt:lpstr>Trebuchet MS</vt:lpstr>
      <vt:lpstr>Wingdings</vt:lpstr>
      <vt:lpstr>Wingdings 2</vt:lpstr>
      <vt:lpstr>7_Service Use</vt:lpstr>
      <vt:lpstr>Oxfordshire Strategic Intelligence Assessment 2022  including   Serious Violence</vt:lpstr>
      <vt:lpstr>This report… </vt:lpstr>
      <vt:lpstr>National lockdown restrictions 2020 and 2021</vt:lpstr>
      <vt:lpstr>Summary</vt:lpstr>
      <vt:lpstr>PowerPoint Presentation</vt:lpstr>
      <vt:lpstr>Summary – crime trends</vt:lpstr>
      <vt:lpstr>Summary – abuse and exploitation</vt:lpstr>
      <vt:lpstr>Part 1: Oxfordshire Strategic Intelligence Assessment</vt:lpstr>
      <vt:lpstr>Trends in crime and community safety</vt:lpstr>
      <vt:lpstr>National police recorded crime has returned to pre-pandemic levels</vt:lpstr>
      <vt:lpstr>National crime survey data shows a significant increase, driven by fraud offences</vt:lpstr>
      <vt:lpstr>Police recorded crime in Oxfordshire in 2021 was above pre-pandemic levels with the exception of Oxford City</vt:lpstr>
      <vt:lpstr>Latest crime severity score shows an increase in Vale of White Horse district</vt:lpstr>
      <vt:lpstr>Significant increases in Public order and Violence offences</vt:lpstr>
      <vt:lpstr>Malicious communications, Assault without injury and Stalking offences have each seen significant increases</vt:lpstr>
      <vt:lpstr>Increases in higher volume crimes within violence category have affected all districts</vt:lpstr>
      <vt:lpstr>Cherwell had a high overall rank in its comparator group of similar areas</vt:lpstr>
      <vt:lpstr>Cherwell had higher comparative rates for most types of crime</vt:lpstr>
      <vt:lpstr>Abuse and exploitation</vt:lpstr>
      <vt:lpstr>Increases in police recorded victims</vt:lpstr>
      <vt:lpstr>Almost a third of domestic abuse victims in 2021 were repeat victims</vt:lpstr>
      <vt:lpstr>Increase in victims of domestic abuse in Oxfordshire</vt:lpstr>
      <vt:lpstr>Younger working age people more likely to be victims of domestic abuse; increases in post-retirement age groups</vt:lpstr>
      <vt:lpstr>Cherwell continues to have an above-average rate of domestic abuse victims</vt:lpstr>
      <vt:lpstr>Victims and perpetrators of domestic abuse by gender</vt:lpstr>
      <vt:lpstr>Decrease in recorded domestic abuse affecting children</vt:lpstr>
      <vt:lpstr>Increase in victims of rape crimes</vt:lpstr>
      <vt:lpstr>Recent small increase in victims of honour based violence</vt:lpstr>
      <vt:lpstr>No police recorded victims of Female Genital Mutilation and drop in NHS recorded victims of FGM</vt:lpstr>
      <vt:lpstr>Increase in victims of Modern Slavery</vt:lpstr>
      <vt:lpstr>Increase in victims of Child Sexual Exploitation</vt:lpstr>
      <vt:lpstr>Decline in child victims of crime</vt:lpstr>
      <vt:lpstr>Increase in older victims of crime (violence or sexual offences)</vt:lpstr>
      <vt:lpstr>Decline in number of victims of doorstep crime</vt:lpstr>
      <vt:lpstr>Majority of recorded doorstep crime victims were vulnerable older people</vt:lpstr>
      <vt:lpstr>Hate crime</vt:lpstr>
      <vt:lpstr>Increases in police recorded hate crime driven by improvements in crime recording</vt:lpstr>
      <vt:lpstr>Increase in recorded victims of hate crime in Oxfordshire</vt:lpstr>
      <vt:lpstr>Greatest % increase in recorded victims of hate crime in Vale of White Horse</vt:lpstr>
      <vt:lpstr>Profile of victims of hate crime</vt:lpstr>
      <vt:lpstr>Knife crime</vt:lpstr>
      <vt:lpstr>Nationally incidents of police recorded knife-enabled crime decreased for the second consecutive year</vt:lpstr>
      <vt:lpstr>Just over a quarter of possession of knife offences involved young people</vt:lpstr>
      <vt:lpstr>Decline in victims of knife crime in Oxfordshire</vt:lpstr>
      <vt:lpstr>Knife crimes – victims and perpetrators by gender and age</vt:lpstr>
      <vt:lpstr>Decline in use of hospital services as a result of knife crime</vt:lpstr>
      <vt:lpstr>Fraud and cyber-related crime</vt:lpstr>
      <vt:lpstr>Impact of COVID-19 on fraud (national)</vt:lpstr>
      <vt:lpstr>Significant increases in fraud and computer misuse</vt:lpstr>
      <vt:lpstr>Work underway to review levels of fraud in Oxfordshire</vt:lpstr>
      <vt:lpstr>Residents reporting scams in Oxfordshire remains about pre-pandemic levels</vt:lpstr>
      <vt:lpstr>Nationally - cyber crime makes up almost a quarter of harassment and stalking offences</vt:lpstr>
      <vt:lpstr>Increase in Cyber Crime in Oxfordshire</vt:lpstr>
      <vt:lpstr>Just over 1 in 10 cyber-related offences were linked to domestic abuse</vt:lpstr>
      <vt:lpstr>Rural crime</vt:lpstr>
      <vt:lpstr>Increase in rural crime</vt:lpstr>
      <vt:lpstr>Top rural crime was criminal damage</vt:lpstr>
      <vt:lpstr>Road casualties</vt:lpstr>
      <vt:lpstr>Decrease in overall police-reported road casualties</vt:lpstr>
      <vt:lpstr>Decline in Killed or Seriously Injured for all vehicle types</vt:lpstr>
      <vt:lpstr>Road Traffic Collisions attended by Oxfordshire Fire and Rescue impacted by COVID-19 lockdown</vt:lpstr>
      <vt:lpstr>Emergency hospital admissions for pedal cyclists aged 0-24 has remained above average</vt:lpstr>
      <vt:lpstr>Below average alcohol-related road traffic accidents</vt:lpstr>
      <vt:lpstr>Poverty, mental health, alcohol and drugs</vt:lpstr>
      <vt:lpstr>People in poverty more likely to live in areas with higher rates of crime</vt:lpstr>
      <vt:lpstr>Higher rates of crime associated with higher density shopping areas and areas of deprivation</vt:lpstr>
      <vt:lpstr>Some crime types more likely to be associated with shopping areas</vt:lpstr>
      <vt:lpstr>Violent crimes more likely to be associated with areas of deprivation</vt:lpstr>
      <vt:lpstr>Trends for small areas</vt:lpstr>
      <vt:lpstr>Levels of reported anxiety in Oxfordshire appear to have increased</vt:lpstr>
      <vt:lpstr>Increase in police detentions under S136 of the Mental Health Act</vt:lpstr>
      <vt:lpstr>Under 18s hospital admissions for alcohol remains above average</vt:lpstr>
      <vt:lpstr>Slight increase in alcohol-related crime</vt:lpstr>
      <vt:lpstr>Decline in young people arrested for drug offences</vt:lpstr>
      <vt:lpstr>Low rate of deaths from drug misuse in Oxfordshire</vt:lpstr>
      <vt:lpstr>Offending and re-offending</vt:lpstr>
      <vt:lpstr>Significant decrease in first-time entrants to the Youth Justice System in Oxfordshire, compared to previous year</vt:lpstr>
      <vt:lpstr>Demographic characteristics of children who received a caution or sentence (Oxfordshire)</vt:lpstr>
      <vt:lpstr>Proven Offences by Children</vt:lpstr>
      <vt:lpstr>The number of young people in custody has continued to decline</vt:lpstr>
      <vt:lpstr>Juvenile reoffending rates in Oxfordshire are well below the national average</vt:lpstr>
      <vt:lpstr>Adult reoffending rates have continued to decline and are similar to average</vt:lpstr>
      <vt:lpstr>Part 2: Serious Violence</vt:lpstr>
      <vt:lpstr>This section</vt:lpstr>
      <vt:lpstr>Violence Profile - What is Serious Violence?</vt:lpstr>
      <vt:lpstr>Across Thames Valley, serious violence has fallen </vt:lpstr>
      <vt:lpstr>Serious Violence in Oxfordshire</vt:lpstr>
      <vt:lpstr>Areas of Serious Crime in Oxfordshire</vt:lpstr>
      <vt:lpstr>Serious Violence and risk factors</vt:lpstr>
      <vt:lpstr>Risk Factors - substance use</vt:lpstr>
      <vt:lpstr>Risk Factors – previously committed offences and ASB</vt:lpstr>
      <vt:lpstr>Risk factors - individuals already known within the CSP</vt:lpstr>
      <vt:lpstr>Homicides increasingly involve a knife/blade</vt:lpstr>
      <vt:lpstr>Risk assessment - PESTELO</vt:lpstr>
      <vt:lpstr>PESTELO - introduction</vt:lpstr>
      <vt:lpstr>PowerPoint Presentation</vt:lpstr>
      <vt:lpstr>PowerPoint Presentation</vt:lpstr>
      <vt:lpstr>PowerPoint Presentation</vt:lpstr>
      <vt:lpstr>PowerPoint Presentation</vt:lpstr>
      <vt:lpstr>PowerPoint Presentation</vt:lpstr>
      <vt:lpstr>Increasing pressures on household finances</vt:lpstr>
      <vt:lpstr>Finding out more</vt:lpstr>
      <vt:lpstr>Sources of national crime data </vt:lpstr>
      <vt:lpstr>Finding out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SIA June 2021</dc:title>
  <dc:creator>Dent, Philippa - Public Health</dc:creator>
  <cp:lastModifiedBy>Melling, Margaret - Oxfordshire County Council</cp:lastModifiedBy>
  <cp:revision>1972</cp:revision>
  <dcterms:created xsi:type="dcterms:W3CDTF">2019-10-01T11:44:24Z</dcterms:created>
  <dcterms:modified xsi:type="dcterms:W3CDTF">2022-07-22T15:42:52Z</dcterms:modified>
</cp:coreProperties>
</file>